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198" r:id="rId2"/>
    <p:sldMasterId id="2147484358" r:id="rId3"/>
    <p:sldMasterId id="2147484371" r:id="rId4"/>
    <p:sldMasterId id="2147485975" r:id="rId5"/>
  </p:sldMasterIdLst>
  <p:notesMasterIdLst>
    <p:notesMasterId r:id="rId34"/>
  </p:notesMasterIdLst>
  <p:handoutMasterIdLst>
    <p:handoutMasterId r:id="rId35"/>
  </p:handoutMasterIdLst>
  <p:sldIdLst>
    <p:sldId id="256" r:id="rId6"/>
    <p:sldId id="569" r:id="rId7"/>
    <p:sldId id="471" r:id="rId8"/>
    <p:sldId id="509" r:id="rId9"/>
    <p:sldId id="505" r:id="rId10"/>
    <p:sldId id="546" r:id="rId11"/>
    <p:sldId id="519" r:id="rId12"/>
    <p:sldId id="551" r:id="rId13"/>
    <p:sldId id="548" r:id="rId14"/>
    <p:sldId id="513" r:id="rId15"/>
    <p:sldId id="559" r:id="rId16"/>
    <p:sldId id="560" r:id="rId17"/>
    <p:sldId id="552" r:id="rId18"/>
    <p:sldId id="561" r:id="rId19"/>
    <p:sldId id="532" r:id="rId20"/>
    <p:sldId id="562" r:id="rId21"/>
    <p:sldId id="568" r:id="rId22"/>
    <p:sldId id="511" r:id="rId23"/>
    <p:sldId id="566" r:id="rId24"/>
    <p:sldId id="512" r:id="rId25"/>
    <p:sldId id="428" r:id="rId26"/>
    <p:sldId id="570" r:id="rId27"/>
    <p:sldId id="571" r:id="rId28"/>
    <p:sldId id="572" r:id="rId29"/>
    <p:sldId id="573" r:id="rId30"/>
    <p:sldId id="574" r:id="rId31"/>
    <p:sldId id="575" r:id="rId32"/>
    <p:sldId id="576" r:id="rId33"/>
  </p:sldIdLst>
  <p:sldSz cx="9906000" cy="6858000" type="A4"/>
  <p:notesSz cx="7099300" cy="10234613"/>
  <p:defaultTextStyle>
    <a:defPPr>
      <a:defRPr lang="en-GB"/>
    </a:defPPr>
    <a:lvl1pPr algn="l" rtl="0" fontAlgn="base">
      <a:spcBef>
        <a:spcPct val="0"/>
      </a:spcBef>
      <a:spcAft>
        <a:spcPct val="0"/>
      </a:spcAft>
      <a:defRPr sz="4400" b="1" kern="1200">
        <a:solidFill>
          <a:schemeClr val="tx2"/>
        </a:solidFill>
        <a:latin typeface="Arial" pitchFamily="34" charset="0"/>
        <a:ea typeface="ＭＳ Ｐゴシック" pitchFamily="34" charset="-128"/>
        <a:cs typeface="+mn-cs"/>
      </a:defRPr>
    </a:lvl1pPr>
    <a:lvl2pPr marL="457200" algn="l" rtl="0" fontAlgn="base">
      <a:spcBef>
        <a:spcPct val="0"/>
      </a:spcBef>
      <a:spcAft>
        <a:spcPct val="0"/>
      </a:spcAft>
      <a:defRPr sz="4400" b="1" kern="1200">
        <a:solidFill>
          <a:schemeClr val="tx2"/>
        </a:solidFill>
        <a:latin typeface="Arial" pitchFamily="34" charset="0"/>
        <a:ea typeface="ＭＳ Ｐゴシック" pitchFamily="34" charset="-128"/>
        <a:cs typeface="+mn-cs"/>
      </a:defRPr>
    </a:lvl2pPr>
    <a:lvl3pPr marL="914400" algn="l" rtl="0" fontAlgn="base">
      <a:spcBef>
        <a:spcPct val="0"/>
      </a:spcBef>
      <a:spcAft>
        <a:spcPct val="0"/>
      </a:spcAft>
      <a:defRPr sz="4400" b="1" kern="1200">
        <a:solidFill>
          <a:schemeClr val="tx2"/>
        </a:solidFill>
        <a:latin typeface="Arial" pitchFamily="34" charset="0"/>
        <a:ea typeface="ＭＳ Ｐゴシック" pitchFamily="34" charset="-128"/>
        <a:cs typeface="+mn-cs"/>
      </a:defRPr>
    </a:lvl3pPr>
    <a:lvl4pPr marL="1371600" algn="l" rtl="0" fontAlgn="base">
      <a:spcBef>
        <a:spcPct val="0"/>
      </a:spcBef>
      <a:spcAft>
        <a:spcPct val="0"/>
      </a:spcAft>
      <a:defRPr sz="4400" b="1" kern="1200">
        <a:solidFill>
          <a:schemeClr val="tx2"/>
        </a:solidFill>
        <a:latin typeface="Arial" pitchFamily="34" charset="0"/>
        <a:ea typeface="ＭＳ Ｐゴシック" pitchFamily="34" charset="-128"/>
        <a:cs typeface="+mn-cs"/>
      </a:defRPr>
    </a:lvl4pPr>
    <a:lvl5pPr marL="1828800" algn="l" rtl="0" fontAlgn="base">
      <a:spcBef>
        <a:spcPct val="0"/>
      </a:spcBef>
      <a:spcAft>
        <a:spcPct val="0"/>
      </a:spcAft>
      <a:defRPr sz="4400" b="1" kern="1200">
        <a:solidFill>
          <a:schemeClr val="tx2"/>
        </a:solidFill>
        <a:latin typeface="Arial" pitchFamily="34" charset="0"/>
        <a:ea typeface="ＭＳ Ｐゴシック" pitchFamily="34" charset="-128"/>
        <a:cs typeface="+mn-cs"/>
      </a:defRPr>
    </a:lvl5pPr>
    <a:lvl6pPr marL="2286000" algn="l" defTabSz="914400" rtl="0" eaLnBrk="1" latinLnBrk="0" hangingPunct="1">
      <a:defRPr sz="4400" b="1" kern="1200">
        <a:solidFill>
          <a:schemeClr val="tx2"/>
        </a:solidFill>
        <a:latin typeface="Arial" pitchFamily="34" charset="0"/>
        <a:ea typeface="ＭＳ Ｐゴシック" pitchFamily="34" charset="-128"/>
        <a:cs typeface="+mn-cs"/>
      </a:defRPr>
    </a:lvl6pPr>
    <a:lvl7pPr marL="2743200" algn="l" defTabSz="914400" rtl="0" eaLnBrk="1" latinLnBrk="0" hangingPunct="1">
      <a:defRPr sz="4400" b="1" kern="1200">
        <a:solidFill>
          <a:schemeClr val="tx2"/>
        </a:solidFill>
        <a:latin typeface="Arial" pitchFamily="34" charset="0"/>
        <a:ea typeface="ＭＳ Ｐゴシック" pitchFamily="34" charset="-128"/>
        <a:cs typeface="+mn-cs"/>
      </a:defRPr>
    </a:lvl7pPr>
    <a:lvl8pPr marL="3200400" algn="l" defTabSz="914400" rtl="0" eaLnBrk="1" latinLnBrk="0" hangingPunct="1">
      <a:defRPr sz="4400" b="1" kern="1200">
        <a:solidFill>
          <a:schemeClr val="tx2"/>
        </a:solidFill>
        <a:latin typeface="Arial" pitchFamily="34" charset="0"/>
        <a:ea typeface="ＭＳ Ｐゴシック" pitchFamily="34" charset="-128"/>
        <a:cs typeface="+mn-cs"/>
      </a:defRPr>
    </a:lvl8pPr>
    <a:lvl9pPr marL="3657600" algn="l" defTabSz="914400" rtl="0" eaLnBrk="1" latinLnBrk="0" hangingPunct="1">
      <a:defRPr sz="4400" b="1" kern="1200">
        <a:solidFill>
          <a:schemeClr val="tx2"/>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son Howarth" initials="AH" lastIdx="0" clrIdx="0"/>
  <p:cmAuthor id="1" name="Phillipa Silcock" initials="P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8" autoAdjust="0"/>
    <p:restoredTop sz="50266" autoAdjust="0"/>
  </p:normalViewPr>
  <p:slideViewPr>
    <p:cSldViewPr>
      <p:cViewPr>
        <p:scale>
          <a:sx n="57" d="100"/>
          <a:sy n="57" d="100"/>
        </p:scale>
        <p:origin x="-1578" y="78"/>
      </p:cViewPr>
      <p:guideLst>
        <p:guide orient="horz" pos="2160"/>
        <p:guide pos="312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100" d="100"/>
        <a:sy n="100" d="100"/>
      </p:scale>
      <p:origin x="0" y="2604"/>
    </p:cViewPr>
  </p:sorterViewPr>
  <p:notesViewPr>
    <p:cSldViewPr>
      <p:cViewPr varScale="1">
        <p:scale>
          <a:sx n="49" d="100"/>
          <a:sy n="49" d="100"/>
        </p:scale>
        <p:origin x="-2994"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4-09T15:11:29.571"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76363" cy="512378"/>
          </a:xfrm>
          <a:prstGeom prst="rect">
            <a:avLst/>
          </a:prstGeom>
          <a:noFill/>
          <a:ln>
            <a:noFill/>
          </a:ln>
          <a:effectLst/>
          <a:extLst/>
        </p:spPr>
        <p:txBody>
          <a:bodyPr vert="horz" wrap="square" lIns="95056" tIns="47528" rIns="95056" bIns="47528"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US"/>
          </a:p>
        </p:txBody>
      </p:sp>
      <p:sp>
        <p:nvSpPr>
          <p:cNvPr id="93187" name="Rectangle 3"/>
          <p:cNvSpPr>
            <a:spLocks noGrp="1" noChangeArrowheads="1"/>
          </p:cNvSpPr>
          <p:nvPr>
            <p:ph type="dt" sz="quarter" idx="1"/>
          </p:nvPr>
        </p:nvSpPr>
        <p:spPr bwMode="auto">
          <a:xfrm>
            <a:off x="4021294" y="0"/>
            <a:ext cx="3076363" cy="512378"/>
          </a:xfrm>
          <a:prstGeom prst="rect">
            <a:avLst/>
          </a:prstGeom>
          <a:noFill/>
          <a:ln>
            <a:noFill/>
          </a:ln>
          <a:effectLst/>
          <a:extLst/>
        </p:spPr>
        <p:txBody>
          <a:bodyPr vert="horz" wrap="square" lIns="95056" tIns="47528" rIns="95056" bIns="47528"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US"/>
          </a:p>
        </p:txBody>
      </p:sp>
      <p:sp>
        <p:nvSpPr>
          <p:cNvPr id="93188" name="Rectangle 4"/>
          <p:cNvSpPr>
            <a:spLocks noGrp="1" noChangeArrowheads="1"/>
          </p:cNvSpPr>
          <p:nvPr>
            <p:ph type="ftr" sz="quarter" idx="2"/>
          </p:nvPr>
        </p:nvSpPr>
        <p:spPr bwMode="auto">
          <a:xfrm>
            <a:off x="0" y="9720619"/>
            <a:ext cx="3076363" cy="512378"/>
          </a:xfrm>
          <a:prstGeom prst="rect">
            <a:avLst/>
          </a:prstGeom>
          <a:noFill/>
          <a:ln>
            <a:noFill/>
          </a:ln>
          <a:effectLst/>
          <a:extLst/>
        </p:spPr>
        <p:txBody>
          <a:bodyPr vert="horz" wrap="square" lIns="95056" tIns="47528" rIns="95056" bIns="47528"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US"/>
          </a:p>
        </p:txBody>
      </p:sp>
      <p:sp>
        <p:nvSpPr>
          <p:cNvPr id="93189" name="Rectangle 5"/>
          <p:cNvSpPr>
            <a:spLocks noGrp="1" noChangeArrowheads="1"/>
          </p:cNvSpPr>
          <p:nvPr>
            <p:ph type="sldNum" sz="quarter" idx="3"/>
          </p:nvPr>
        </p:nvSpPr>
        <p:spPr bwMode="auto">
          <a:xfrm>
            <a:off x="4021294" y="9720619"/>
            <a:ext cx="3076363" cy="512378"/>
          </a:xfrm>
          <a:prstGeom prst="rect">
            <a:avLst/>
          </a:prstGeom>
          <a:noFill/>
          <a:ln>
            <a:noFill/>
          </a:ln>
          <a:effectLst/>
          <a:extLst/>
        </p:spPr>
        <p:txBody>
          <a:bodyPr vert="horz" wrap="square" lIns="95056" tIns="47528" rIns="95056" bIns="47528" numCol="1" anchor="b" anchorCtr="0" compatLnSpc="1">
            <a:prstTxWarp prst="textNoShape">
              <a:avLst/>
            </a:prstTxWarp>
          </a:bodyPr>
          <a:lstStyle>
            <a:lvl1pPr algn="r">
              <a:defRPr sz="1200" b="0">
                <a:solidFill>
                  <a:schemeClr val="tx1"/>
                </a:solidFill>
                <a:latin typeface="Arial" pitchFamily="34" charset="0"/>
                <a:cs typeface="+mn-cs"/>
              </a:defRPr>
            </a:lvl1pPr>
          </a:lstStyle>
          <a:p>
            <a:pPr>
              <a:defRPr/>
            </a:pPr>
            <a:fld id="{05CEB69E-0E12-4B6B-8467-5D90F7440A7C}" type="slidenum">
              <a:rPr lang="en-US"/>
              <a:pPr>
                <a:defRPr/>
              </a:pPr>
              <a:t>‹#›</a:t>
            </a:fld>
            <a:endParaRPr lang="en-US"/>
          </a:p>
        </p:txBody>
      </p:sp>
    </p:spTree>
    <p:extLst>
      <p:ext uri="{BB962C8B-B14F-4D97-AF65-F5344CB8AC3E}">
        <p14:creationId xmlns:p14="http://schemas.microsoft.com/office/powerpoint/2010/main" val="1777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363" cy="512378"/>
          </a:xfrm>
          <a:prstGeom prst="rect">
            <a:avLst/>
          </a:prstGeom>
          <a:noFill/>
          <a:ln>
            <a:noFill/>
          </a:ln>
          <a:effectLst/>
          <a:extLst/>
        </p:spPr>
        <p:txBody>
          <a:bodyPr vert="horz" wrap="square" lIns="95056" tIns="47528" rIns="95056" bIns="47528"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US"/>
          </a:p>
        </p:txBody>
      </p:sp>
      <p:sp>
        <p:nvSpPr>
          <p:cNvPr id="18435" name="Rectangle 3"/>
          <p:cNvSpPr>
            <a:spLocks noGrp="1" noChangeArrowheads="1"/>
          </p:cNvSpPr>
          <p:nvPr>
            <p:ph type="dt" idx="1"/>
          </p:nvPr>
        </p:nvSpPr>
        <p:spPr bwMode="auto">
          <a:xfrm>
            <a:off x="4021294" y="0"/>
            <a:ext cx="3076363" cy="512378"/>
          </a:xfrm>
          <a:prstGeom prst="rect">
            <a:avLst/>
          </a:prstGeom>
          <a:noFill/>
          <a:ln>
            <a:noFill/>
          </a:ln>
          <a:effectLst/>
          <a:extLst/>
        </p:spPr>
        <p:txBody>
          <a:bodyPr vert="horz" wrap="square" lIns="95056" tIns="47528" rIns="95056" bIns="47528"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930" y="4861926"/>
            <a:ext cx="5679440" cy="4606546"/>
          </a:xfrm>
          <a:prstGeom prst="rect">
            <a:avLst/>
          </a:prstGeom>
          <a:noFill/>
          <a:ln>
            <a:noFill/>
          </a:ln>
          <a:effectLst/>
          <a:extLst/>
        </p:spPr>
        <p:txBody>
          <a:bodyPr vert="horz" wrap="square" lIns="95056" tIns="47528" rIns="95056" bIns="47528"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8438" name="Rectangle 6"/>
          <p:cNvSpPr>
            <a:spLocks noGrp="1" noChangeArrowheads="1"/>
          </p:cNvSpPr>
          <p:nvPr>
            <p:ph type="ftr" sz="quarter" idx="4"/>
          </p:nvPr>
        </p:nvSpPr>
        <p:spPr bwMode="auto">
          <a:xfrm>
            <a:off x="0" y="9720619"/>
            <a:ext cx="3076363" cy="512378"/>
          </a:xfrm>
          <a:prstGeom prst="rect">
            <a:avLst/>
          </a:prstGeom>
          <a:noFill/>
          <a:ln>
            <a:noFill/>
          </a:ln>
          <a:effectLst/>
          <a:extLst/>
        </p:spPr>
        <p:txBody>
          <a:bodyPr vert="horz" wrap="square" lIns="95056" tIns="47528" rIns="95056" bIns="47528"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US"/>
          </a:p>
        </p:txBody>
      </p:sp>
      <p:sp>
        <p:nvSpPr>
          <p:cNvPr id="18439" name="Rectangle 7"/>
          <p:cNvSpPr>
            <a:spLocks noGrp="1" noChangeArrowheads="1"/>
          </p:cNvSpPr>
          <p:nvPr>
            <p:ph type="sldNum" sz="quarter" idx="5"/>
          </p:nvPr>
        </p:nvSpPr>
        <p:spPr bwMode="auto">
          <a:xfrm>
            <a:off x="4021294" y="9720619"/>
            <a:ext cx="3076363" cy="512378"/>
          </a:xfrm>
          <a:prstGeom prst="rect">
            <a:avLst/>
          </a:prstGeom>
          <a:noFill/>
          <a:ln>
            <a:noFill/>
          </a:ln>
          <a:effectLst/>
          <a:extLst/>
        </p:spPr>
        <p:txBody>
          <a:bodyPr vert="horz" wrap="square" lIns="95056" tIns="47528" rIns="95056" bIns="47528" numCol="1" anchor="b" anchorCtr="0" compatLnSpc="1">
            <a:prstTxWarp prst="textNoShape">
              <a:avLst/>
            </a:prstTxWarp>
          </a:bodyPr>
          <a:lstStyle>
            <a:lvl1pPr algn="r">
              <a:defRPr sz="1200" b="0">
                <a:solidFill>
                  <a:schemeClr val="tx1"/>
                </a:solidFill>
                <a:latin typeface="Arial" pitchFamily="34" charset="0"/>
                <a:cs typeface="+mn-cs"/>
              </a:defRPr>
            </a:lvl1pPr>
          </a:lstStyle>
          <a:p>
            <a:pPr>
              <a:defRPr/>
            </a:pPr>
            <a:fld id="{6AE863F5-F08F-4B9B-A6E7-EA9A477ED0CA}" type="slidenum">
              <a:rPr lang="en-US"/>
              <a:pPr>
                <a:defRPr/>
              </a:pPr>
              <a:t>‹#›</a:t>
            </a:fld>
            <a:endParaRPr lang="en-US"/>
          </a:p>
        </p:txBody>
      </p:sp>
    </p:spTree>
    <p:extLst>
      <p:ext uri="{BB962C8B-B14F-4D97-AF65-F5344CB8AC3E}">
        <p14:creationId xmlns:p14="http://schemas.microsoft.com/office/powerpoint/2010/main" val="1757966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baseline="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1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1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1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legislation.gov.uk/uksi/2013/1101/contents/made" TargetMode="External"/><Relationship Id="rId7" Type="http://schemas.openxmlformats.org/officeDocument/2006/relationships/hyperlink" Target="https://www.gov.uk/government/uploads/system/uploads/attachment_data/file/293759/37630_Budget_2014_Web_Accessible.pdf"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legislation.gov.uk/uksi/2014/564/pdfs/uksiem_20140564_en.pdf" TargetMode="External"/><Relationship Id="rId5" Type="http://schemas.openxmlformats.org/officeDocument/2006/relationships/hyperlink" Target="http/www.legislation.gov.uk/uksi/2014/565/contents/made" TargetMode="External"/><Relationship Id="rId4" Type="http://schemas.openxmlformats.org/officeDocument/2006/relationships/hyperlink" Target="http://www.legislation.gov.uk/uksi/2014/564/mad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ov.uk/government/statistics/planning-applications-in-england-october-to-december-2014"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local.gov.uk/documents/10180/11831/GPDO+Survey_Final+Report.pdf/10dba2dc-0d01-4857-bbc3-9aa01106e8b0"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planningresource.co.uk/article/1292961/living-permissive-society-impact-new-permitted-development-rule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theplanner.co.uk/features/office-to-residential-the-conversion-kick" TargetMode="Externa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planningguidance.planningportal.gov.uk/blog/guidance/fees-for-planning-applications/" TargetMode="External"/><Relationship Id="rId13" Type="http://schemas.openxmlformats.org/officeDocument/2006/relationships/hyperlink" Target="http://planningguidance.planningportal.gov.uk/blog/guidance/minerals/planning-for-hydrocarbon-extraction/annex-a-shale-gas-and-coalbed-methane-coal-seam-gas/" TargetMode="External"/><Relationship Id="rId3" Type="http://schemas.openxmlformats.org/officeDocument/2006/relationships/hyperlink" Target="https://www.gov.uk/government/speeches/planning-and-travellers" TargetMode="External"/><Relationship Id="rId7" Type="http://schemas.openxmlformats.org/officeDocument/2006/relationships/hyperlink" Target="http://planningguidance.planningportal.gov.uk/blog/guidance/planning-obligations/" TargetMode="External"/><Relationship Id="rId12" Type="http://schemas.openxmlformats.org/officeDocument/2006/relationships/hyperlink" Target="http://planningguidance.planningportal.gov.uk/blog/guidance/minerals/planning-for-industrial-minerals/" TargetMode="External"/><Relationship Id="rId2" Type="http://schemas.openxmlformats.org/officeDocument/2006/relationships/slide" Target="../slides/slide13.xml"/><Relationship Id="rId16" Type="http://schemas.openxmlformats.org/officeDocument/2006/relationships/hyperlink" Target="https://www.gov.uk/government/publications/national-planning-policy-for-waste" TargetMode="External"/><Relationship Id="rId1" Type="http://schemas.openxmlformats.org/officeDocument/2006/relationships/notesMaster" Target="../notesMasters/notesMaster1.xml"/><Relationship Id="rId6" Type="http://schemas.openxmlformats.org/officeDocument/2006/relationships/hyperlink" Target="http://planningguidance.planningportal.gov.uk/" TargetMode="External"/><Relationship Id="rId11" Type="http://schemas.openxmlformats.org/officeDocument/2006/relationships/hyperlink" Target="http://planningguidance.planningportal.gov.uk/blog/guidance/housing-and-economic-land-availability-assessment/stage-5-final-evidence-base/" TargetMode="External"/><Relationship Id="rId5" Type="http://schemas.openxmlformats.org/officeDocument/2006/relationships/hyperlink" Target="https://www.gov.uk/government/uploads/system/uploads/attachment_data/file/418139/150326_Dealing_with_illegal_and_unauthorised_encampments_-_final.pdf" TargetMode="External"/><Relationship Id="rId15" Type="http://schemas.openxmlformats.org/officeDocument/2006/relationships/hyperlink" Target="https://www.gov.uk/government/speeches/planning-update-march-2015" TargetMode="External"/><Relationship Id="rId10" Type="http://schemas.openxmlformats.org/officeDocument/2006/relationships/hyperlink" Target="http://planningguidance.planningportal.gov.uk/blog/guidance/transport-evidence-bases-in-plan-making/transport-evidence-bases-in-plan-making-guidance/" TargetMode="External"/><Relationship Id="rId4" Type="http://schemas.openxmlformats.org/officeDocument/2006/relationships/hyperlink" Target="https://www.gov.uk/government/consultations/planning-and-travellers-proposed-changes-to-planning-policy-and-guidance" TargetMode="External"/><Relationship Id="rId9" Type="http://schemas.openxmlformats.org/officeDocument/2006/relationships/hyperlink" Target="http://planningguidance.planningportal.gov.uk/blog/guidance/waste/" TargetMode="External"/><Relationship Id="rId14" Type="http://schemas.openxmlformats.org/officeDocument/2006/relationships/hyperlink" Target="http://planningguidance.planningportal.gov.uk/blog/guidance/minerals/planning-for-hydrocarbon-extraction/annex-d-underground-storage-of-natural-gas/"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ov.uk/planning-guidance-letters-to-chief-planning-officers"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legislation.gov.uk/uksi/2010/2184/pdfs/uksi_20102184_en.pdf" TargetMode="External"/><Relationship Id="rId5" Type="http://schemas.openxmlformats.org/officeDocument/2006/relationships/hyperlink" Target="http://www.parliament.uk/business/publications/research/briefing-papers/SN06909/infrastructure-bill-planning-provisions" TargetMode="External"/><Relationship Id="rId4" Type="http://schemas.openxmlformats.org/officeDocument/2006/relationships/hyperlink" Target="http://planningguidance.planningportal.gov.uk/blog/guidance/ensuring-the-vitality-of-town-centres/"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gov.uk/government/news/areas-shortlisted-to-become-englands-first-housing-zones"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publications.parliament.uk/pa/cm201415/cmhansrd/cm140616/wmstext/140616m0001.htm" TargetMode="External"/><Relationship Id="rId4" Type="http://schemas.openxmlformats.org/officeDocument/2006/relationships/hyperlink" Target="https://www.gov.uk/government/speeches/mansion-house-2014-speech-by-the-chancellor-of-the-exchequer"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gov.uk/government/speeches/starter-homes"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www.gov.uk/government/uploads/system/uploads/attachment_data/file/418712/150327_small_sites_exemption_Gov_response_and_summary_report_final.pdf" TargetMode="External"/><Relationship Id="rId4" Type="http://schemas.openxmlformats.org/officeDocument/2006/relationships/hyperlink" Target="http://services.parliament.uk/bills/2014-15/selfbuildandcustomhousebuilding.html"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pas.gov.uk/s106/-/journal_content/56/332612/6783401/article" TargetMode="External"/><Relationship Id="rId7" Type="http://schemas.openxmlformats.org/officeDocument/2006/relationships/hyperlink" Target="http://www.pas.gov.uk/community-infrastructure-levy;jsessionid=81B8CE749C19837CEF572EAC5B1A9251"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planningguidance.planningportal.gov.uk/blog/guidance/planning-obligations/planning-obligations-guidance/" TargetMode="External"/><Relationship Id="rId5" Type="http://schemas.openxmlformats.org/officeDocument/2006/relationships/hyperlink" Target="http://www.planningresource.co.uk/article/1329179/changing-charges-s106-changes-will-affect-councils" TargetMode="External"/><Relationship Id="rId4" Type="http://schemas.openxmlformats.org/officeDocument/2006/relationships/hyperlink" Target="http://www.legislation.gov.uk/ukpga/1990/8/section/106B"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legislation.gov.uk/ukpga/2008/21/content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ov.uk/government/publications/national-infrastructure-plan-2014"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www.gov.uk/government/uploads/system/uploads/attachment_data/file/205568/pb13927-hazardous-waste-policy-20130606.pdf" TargetMode="External"/><Relationship Id="rId4" Type="http://schemas.openxmlformats.org/officeDocument/2006/relationships/hyperlink" Target="https://www.gov.uk/government/topical-events/autumn-statement-201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planningportal.marinemanagement.org.uk/"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planningportal.gov.uk/uploads/neighbour_consultation_scheme_guidance_may13.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ov.uk/government/consultations/technical-consultation-on-planning" TargetMode="External"/><Relationship Id="rId7" Type="http://schemas.openxmlformats.org/officeDocument/2006/relationships/hyperlink" Target="http://www.local.gov.uk/documents/10180/11831/GPDO+Survey_Final+Report.pdf/10dba2dc-0d01-4857-bbc3-9aa01106e8b0"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pdf.euro.savills.co.uk/uk/commercial---other/mim-office-to-resi.pdf" TargetMode="External"/><Relationship Id="rId5" Type="http://schemas.openxmlformats.org/officeDocument/2006/relationships/hyperlink" Target="https://www.gov.uk/government/speeches/planning-update-march-2015" TargetMode="External"/><Relationship Id="rId4" Type="http://schemas.openxmlformats.org/officeDocument/2006/relationships/hyperlink" Target="http://www.planningresource.co.uk/article/1336669/future-office-to-resi-permitted-development-rights-uncertain-says-mp"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legislation.gov.uk/uksi/2014/564/made"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www.legislation.gov.uk/uksi/2014/564/pdfs/uksiem_20140564_en.pdf" TargetMode="External"/><Relationship Id="rId4" Type="http://schemas.openxmlformats.org/officeDocument/2006/relationships/hyperlink" Target="http/www.legislation.gov.uk/uksi/2014/565/contents/made"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legislation.gov.uk/uksi/2015/596/pdfs/uksi_20150596_en.pdf"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legislation.gov.uk/uksi/2015/597/article/2/mad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uk/planning-guidance-letters-to-chief-planning-officer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legislation.gov.uk/ukpga/2013/27/contents/enacted"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gov.uk/government/uploads/system/uploads/attachment_data/file/293759/37630_Budget_2014_Web_Accessible.pdf" TargetMode="External"/><Relationship Id="rId13" Type="http://schemas.openxmlformats.org/officeDocument/2006/relationships/hyperlink" Target="https://www.gov.uk/government/speeches/planning-update-march-2015" TargetMode="External"/><Relationship Id="rId3" Type="http://schemas.openxmlformats.org/officeDocument/2006/relationships/hyperlink" Target="http://www.legislation.gov.uk/ukpga/2013/24/contents/enacted" TargetMode="External"/><Relationship Id="rId7" Type="http://schemas.openxmlformats.org/officeDocument/2006/relationships/hyperlink" Target="http://www.rtpi.org.uk/media/1024627/rtpi_research_report_value_of_planning_full_report_june_2014.pdf" TargetMode="External"/><Relationship Id="rId12" Type="http://schemas.openxmlformats.org/officeDocument/2006/relationships/hyperlink" Target="https://www.gov.uk/government/uploads/system/uploads/attachment_data/file/418139/150326_Dealing_with_illegal_and_unauthorised_encampments_-_final.pdf"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gov.uk/government/news/infrastructure-act-will-get-britain-building" TargetMode="External"/><Relationship Id="rId11" Type="http://schemas.openxmlformats.org/officeDocument/2006/relationships/hyperlink" Target="http://www.legislation.gov.uk/uksi/2015/596/pdfs/uksi_20150596_en.pdf" TargetMode="External"/><Relationship Id="rId5" Type="http://schemas.openxmlformats.org/officeDocument/2006/relationships/hyperlink" Target="http://www.parliament.uk/business/publications/research/briefing-papers/SN06909/infrastructure-bill-planning-provisions" TargetMode="External"/><Relationship Id="rId10" Type="http://schemas.openxmlformats.org/officeDocument/2006/relationships/hyperlink" Target="https://www.gov.uk/government/uploads/system/uploads/attachment_data/file/381884/2902895_NationalInfrastructurePlan2014_acc.pdf" TargetMode="External"/><Relationship Id="rId4" Type="http://schemas.openxmlformats.org/officeDocument/2006/relationships/hyperlink" Target="http://www.legislation.gov.uk/ukpga/2015/7/contents/enacted/data.htm" TargetMode="External"/><Relationship Id="rId9" Type="http://schemas.openxmlformats.org/officeDocument/2006/relationships/hyperlink" Target="https://www.gov.uk/government/uploads/system/uploads/attachment_data/file/382327/44695_Accessibl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uk/government/publications/improving-planning-performance-criteria-for-designation"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gov.uk/government/uploads/system/uploads/attachment_data/file/236934/Letter_about_the_technical_review_of_planning_appeal_procedures.pdf" TargetMode="External"/><Relationship Id="rId5" Type="http://schemas.openxmlformats.org/officeDocument/2006/relationships/hyperlink" Target="https://www.gov.uk/government/uploads/system/uploads/attachment_data/file/382327/44695_Accessible." TargetMode="External"/><Relationship Id="rId4" Type="http://schemas.openxmlformats.org/officeDocument/2006/relationships/hyperlink" Target="http://www.local.gov.uk/c/document_library/get_file?uuid=82dc97be-466b-48a3-816f-3489df7b1069&amp;groupId=10180%20"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legislation.gov.uk/uksi/2014/552/contents/made" TargetMode="External"/><Relationship Id="rId13" Type="http://schemas.openxmlformats.org/officeDocument/2006/relationships/hyperlink" Target="http://www.legislation.gov.uk/uksi/2013/1239/contents/made" TargetMode="External"/><Relationship Id="rId3" Type="http://schemas.openxmlformats.org/officeDocument/2006/relationships/hyperlink" Target="https://www.redtapechallenge.cabinetoffice.gov.uk/themehome/planning-administration/" TargetMode="External"/><Relationship Id="rId7" Type="http://schemas.openxmlformats.org/officeDocument/2006/relationships/hyperlink" Target="http://www.legislation.gov.uk/uksi/2014/551/contents/made" TargetMode="External"/><Relationship Id="rId12" Type="http://schemas.openxmlformats.org/officeDocument/2006/relationships/hyperlink" Target="http://www.legislation.gov.uk/uksi/2013/1238/contents/mad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legislation.gov.uk/uksi/2014/550/contents/made" TargetMode="External"/><Relationship Id="rId11" Type="http://schemas.openxmlformats.org/officeDocument/2006/relationships/hyperlink" Target="https://www.gov.uk/government/publications/the-town-and-country-planning-demolition-description-of-buildings-direction-2014" TargetMode="External"/><Relationship Id="rId5" Type="http://schemas.openxmlformats.org/officeDocument/2006/relationships/hyperlink" Target="http://www.legislation.gov.uk/uksi/2013/2153/contents/made" TargetMode="External"/><Relationship Id="rId10" Type="http://schemas.openxmlformats.org/officeDocument/2006/relationships/hyperlink" Target="http://www.legislation.gov.uk/" TargetMode="External"/><Relationship Id="rId4" Type="http://schemas.openxmlformats.org/officeDocument/2006/relationships/hyperlink" Target="http://www.legislation.gov.uk/uksi/2015/595/contents/made" TargetMode="External"/><Relationship Id="rId9" Type="http://schemas.openxmlformats.org/officeDocument/2006/relationships/hyperlink" Target="http://www.legislation.gov.uk/uksi/2014/553/contents/mad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ln>
            <a:miter lim="800000"/>
            <a:headEnd/>
            <a:tailEnd/>
          </a:ln>
        </p:spPr>
        <p:txBody>
          <a:bodyPr/>
          <a:lstStyle/>
          <a:p>
            <a:pPr>
              <a:defRPr/>
            </a:pPr>
            <a:fld id="{4125DCF2-4F81-415F-B841-AEED4A8BDF8D}" type="slidenum">
              <a:rPr lang="en-US" smtClean="0">
                <a:latin typeface="Arial" charset="0"/>
              </a:rPr>
              <a:pPr>
                <a:defRPr/>
              </a:pPr>
              <a:t>1</a:t>
            </a:fld>
            <a:endParaRPr lang="en-US" smtClean="0">
              <a:latin typeface="Arial" charset="0"/>
            </a:endParaRPr>
          </a:p>
        </p:txBody>
      </p:sp>
      <p:sp>
        <p:nvSpPr>
          <p:cNvPr id="49155" name="Rectangle 2"/>
          <p:cNvSpPr>
            <a:spLocks noGrp="1" noRot="1" noChangeAspect="1" noChangeArrowheads="1" noTextEdit="1"/>
          </p:cNvSpPr>
          <p:nvPr>
            <p:ph type="sldImg"/>
          </p:nvPr>
        </p:nvSpPr>
        <p:spPr>
          <a:xfrm>
            <a:off x="779463" y="768350"/>
            <a:ext cx="5540375" cy="3836988"/>
          </a:xfrm>
          <a:ln/>
        </p:spPr>
      </p:sp>
      <p:sp>
        <p:nvSpPr>
          <p:cNvPr id="18436" name="Rectangle 3"/>
          <p:cNvSpPr>
            <a:spLocks noGrp="1" noChangeArrowheads="1"/>
          </p:cNvSpPr>
          <p:nvPr>
            <p:ph type="body" idx="1"/>
          </p:nvPr>
        </p:nvSpPr>
        <p:spPr>
          <a:extLst/>
        </p:spPr>
        <p:txBody>
          <a:bodyPr/>
          <a:lstStyle/>
          <a:p>
            <a:pPr eaLnBrk="1" hangingPunct="1">
              <a:defRPr/>
            </a:pPr>
            <a:r>
              <a:rPr lang="en-US" dirty="0" smtClean="0"/>
              <a:t>The slides in this presentation</a:t>
            </a:r>
            <a:r>
              <a:rPr lang="en-US" baseline="0" dirty="0" smtClean="0"/>
              <a:t> can be used as the basis for a briefing for </a:t>
            </a:r>
            <a:r>
              <a:rPr lang="en-US" baseline="0" dirty="0" err="1" smtClean="0"/>
              <a:t>councillors</a:t>
            </a:r>
            <a:r>
              <a:rPr lang="en-US" baseline="0" dirty="0" smtClean="0"/>
              <a:t> or can be used in conjunction with other presentations in our suite of </a:t>
            </a:r>
            <a:r>
              <a:rPr lang="en-US" baseline="0" dirty="0" err="1" smtClean="0"/>
              <a:t>councillor</a:t>
            </a:r>
            <a:r>
              <a:rPr lang="en-US" baseline="0" dirty="0" smtClean="0"/>
              <a:t> briefings.</a:t>
            </a:r>
          </a:p>
          <a:p>
            <a:pPr eaLnBrk="1" hangingPunct="1">
              <a:defRPr/>
            </a:pPr>
            <a:endParaRPr lang="en-US" baseline="0" dirty="0" smtClean="0"/>
          </a:p>
          <a:p>
            <a:pPr eaLnBrk="1" hangingPunct="1">
              <a:defRPr/>
            </a:pPr>
            <a:r>
              <a:rPr lang="en-US" baseline="0" dirty="0" smtClean="0"/>
              <a:t>This presentation has an appendix section setting out in more detail the recent changes to Permitted Development which can be drawn on if required. </a:t>
            </a:r>
          </a:p>
          <a:p>
            <a:pPr eaLnBrk="1" hangingPunct="1">
              <a:defRPr/>
            </a:pPr>
            <a:endParaRPr lang="en-US" dirty="0" smtClean="0"/>
          </a:p>
          <a:p>
            <a:pPr eaLnBrk="1" hangingPunct="1">
              <a:defRPr/>
            </a:pPr>
            <a:r>
              <a:rPr lang="en-US" dirty="0" smtClean="0"/>
              <a:t>It is</a:t>
            </a:r>
            <a:r>
              <a:rPr lang="en-US" baseline="0" dirty="0" smtClean="0"/>
              <a:t> a long presentation setting out headline details of the changes.  The speaker notes also contain links to the relevant changes so that, as and when  needed, more details can be included in the presentation to reflect the particular interests of the audience.  </a:t>
            </a:r>
            <a:endParaRPr lang="en-US" dirty="0" smtClean="0"/>
          </a:p>
          <a:p>
            <a:pPr eaLnBrk="1" hangingPunct="1">
              <a:defRPr/>
            </a:pPr>
            <a:endParaRPr lang="en-US" dirty="0" smtClean="0"/>
          </a:p>
          <a:p>
            <a:pPr eaLnBrk="1" hangingPunct="1">
              <a:defRPr/>
            </a:pPr>
            <a:r>
              <a:rPr lang="en-US" dirty="0" smtClean="0"/>
              <a:t>  </a:t>
            </a:r>
          </a:p>
          <a:p>
            <a:pPr eaLnBrk="1" hangingPunct="1">
              <a:defRPr/>
            </a:pPr>
            <a:endParaRPr lang="en-US" dirty="0"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779463" y="768350"/>
            <a:ext cx="5540375" cy="3836988"/>
          </a:xfrm>
          <a:ln/>
        </p:spPr>
      </p:sp>
      <p:sp>
        <p:nvSpPr>
          <p:cNvPr id="61443"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Permitted Development changes May 2013</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statutory instrument bringing these changes into force is available at:</a:t>
            </a:r>
          </a:p>
          <a:p>
            <a:r>
              <a:rPr lang="en-GB" sz="1100" u="sng" kern="1200" baseline="0" dirty="0" smtClean="0">
                <a:solidFill>
                  <a:schemeClr val="tx1"/>
                </a:solidFill>
                <a:latin typeface="Arial" charset="0"/>
                <a:ea typeface="ＭＳ Ｐゴシック" charset="0"/>
                <a:cs typeface="ＭＳ Ｐゴシック" charset="0"/>
                <a:hlinkClick r:id="rId3"/>
              </a:rPr>
              <a:t>http://www.legislation.gov.uk/uksi/2013/1101/contents/made</a:t>
            </a:r>
            <a:r>
              <a:rPr lang="en-GB" sz="1100" kern="1200" baseline="0" dirty="0" smtClean="0">
                <a:solidFill>
                  <a:schemeClr val="tx1"/>
                </a:solidFill>
                <a:latin typeface="Arial" charset="0"/>
                <a:ea typeface="ＭＳ Ｐゴシック" charset="0"/>
                <a:cs typeface="ＭＳ Ｐゴシック" charset="0"/>
              </a:rPr>
              <a:t> </a:t>
            </a:r>
          </a:p>
          <a:p>
            <a:endParaRPr lang="en-GB" sz="1100" u="none" strike="noStrike" kern="1200" baseline="0" dirty="0" smtClean="0">
              <a:solidFill>
                <a:schemeClr val="tx1"/>
              </a:solidFill>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100" u="sng" kern="1200" baseline="0" dirty="0" smtClean="0">
                <a:solidFill>
                  <a:schemeClr val="tx1"/>
                </a:solidFill>
                <a:latin typeface="Arial" charset="0"/>
                <a:ea typeface="ＭＳ Ｐゴシック" charset="0"/>
                <a:cs typeface="ＭＳ Ｐゴシック" charset="0"/>
              </a:rPr>
              <a:t>Permitted Development changes April 2014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Details of the changes can be found at:</a:t>
            </a:r>
          </a:p>
          <a:p>
            <a:r>
              <a:rPr lang="en-GB" sz="1100" u="sng" kern="1200" baseline="0" dirty="0" smtClean="0">
                <a:solidFill>
                  <a:schemeClr val="tx1"/>
                </a:solidFill>
                <a:latin typeface="Arial" charset="0"/>
                <a:ea typeface="ＭＳ Ｐゴシック" charset="0"/>
                <a:cs typeface="ＭＳ Ｐゴシック" charset="0"/>
                <a:hlinkClick r:id="rId4"/>
              </a:rPr>
              <a:t>http://www.legislation.gov.uk/uksi/2014/564/made</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hlinkClick r:id="rId5" action="ppaction://hlinkfile"/>
              </a:rPr>
              <a:t>http//www.legislation.gov.uk/uksi/2014/565/contents/made</a:t>
            </a:r>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and related explanatory memorandum</a:t>
            </a:r>
            <a:r>
              <a:rPr lang="en-GB" sz="1100" u="sng" kern="1200" baseline="0" dirty="0" smtClean="0">
                <a:solidFill>
                  <a:schemeClr val="tx1"/>
                </a:solidFill>
                <a:latin typeface="Arial" charset="0"/>
                <a:ea typeface="ＭＳ Ｐゴシック" charset="0"/>
                <a:cs typeface="ＭＳ Ｐゴシック" charset="0"/>
              </a:rPr>
              <a:t> </a:t>
            </a:r>
            <a:r>
              <a:rPr lang="en-GB" sz="1100" u="sng" kern="1200" baseline="0" dirty="0" smtClean="0">
                <a:solidFill>
                  <a:schemeClr val="tx1"/>
                </a:solidFill>
                <a:latin typeface="Arial" charset="0"/>
                <a:ea typeface="ＭＳ Ｐゴシック" charset="0"/>
                <a:cs typeface="ＭＳ Ｐゴシック" charset="0"/>
                <a:hlinkClick r:id="rId6"/>
              </a:rPr>
              <a:t>http://www.legislation.gov.uk/uksi/2014/564/pdfs/uksiem_20140564_en.pdf</a:t>
            </a:r>
            <a:r>
              <a:rPr lang="en-GB" sz="1100" kern="1200" baseline="0" dirty="0" smtClean="0">
                <a:solidFill>
                  <a:schemeClr val="tx1"/>
                </a:solidFill>
                <a:latin typeface="Arial" charset="0"/>
                <a:ea typeface="ＭＳ Ｐゴシック" charset="0"/>
                <a:cs typeface="ＭＳ Ｐゴシック" charset="0"/>
              </a:rPr>
              <a:t> </a:t>
            </a:r>
          </a:p>
          <a:p>
            <a:endParaRPr lang="en-GB" sz="1100" u="none" strike="noStrike"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Three tier system</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u="none" kern="1200" baseline="0" dirty="0" smtClean="0">
                <a:solidFill>
                  <a:schemeClr val="tx1"/>
                </a:solidFill>
                <a:latin typeface="Arial" charset="0"/>
                <a:ea typeface="ＭＳ Ｐゴシック" charset="0"/>
                <a:cs typeface="ＭＳ Ｐゴシック" charset="0"/>
              </a:rPr>
              <a:t>Recent years have seen a clear shift to a 3 tier planning permission system:-</a:t>
            </a:r>
          </a:p>
          <a:p>
            <a:r>
              <a:rPr lang="en-GB" sz="1100" kern="1200" baseline="0" dirty="0" smtClean="0">
                <a:solidFill>
                  <a:schemeClr val="tx1"/>
                </a:solidFill>
                <a:latin typeface="Arial" charset="0"/>
                <a:ea typeface="ＭＳ Ｐゴシック" charset="0"/>
                <a:cs typeface="ＭＳ Ｐゴシック" charset="0"/>
              </a:rPr>
              <a:t>In </a:t>
            </a:r>
            <a:r>
              <a:rPr lang="en-GB" sz="1100" u="sng" kern="1200" baseline="0" dirty="0" smtClean="0">
                <a:solidFill>
                  <a:schemeClr val="tx1"/>
                </a:solidFill>
                <a:latin typeface="Arial" charset="0"/>
                <a:ea typeface="ＭＳ Ｐゴシック" charset="0"/>
                <a:cs typeface="ＭＳ Ｐゴシック" charset="0"/>
                <a:hlinkClick r:id="rId7"/>
              </a:rPr>
              <a:t>Budget 2014 </a:t>
            </a:r>
            <a:r>
              <a:rPr lang="en-GB" sz="1100" kern="1200" baseline="0" dirty="0" smtClean="0">
                <a:solidFill>
                  <a:schemeClr val="tx1"/>
                </a:solidFill>
                <a:latin typeface="Arial" charset="0"/>
                <a:ea typeface="ＭＳ Ｐゴシック" charset="0"/>
                <a:cs typeface="ＭＳ Ｐゴシック" charset="0"/>
              </a:rPr>
              <a:t> https://www.gov.uk/government/uploads/system/uploads/attachment_data/file/293759/37630_Budget_2014_Web_Accessible.pdf  it was announced that the Government would review the General Permitted Development Order: </a:t>
            </a:r>
          </a:p>
          <a:p>
            <a:r>
              <a:rPr lang="en-GB" sz="1100" i="1" kern="1200" baseline="0" dirty="0" smtClean="0">
                <a:solidFill>
                  <a:schemeClr val="tx1"/>
                </a:solidFill>
                <a:latin typeface="Arial" charset="0"/>
                <a:ea typeface="ＭＳ Ｐゴシック" charset="0"/>
                <a:cs typeface="ＭＳ Ｐゴシック" charset="0"/>
              </a:rPr>
              <a:t>The government will review the General Permitted Development Order. The refreshed approach is based on a three-tier system to decide the appropriate level of permission, using Permitted Development rights for small-scale changes, prior approval rights for development requiring consideration of specific issues, and planning permission for the largest scale development</a:t>
            </a:r>
            <a:r>
              <a:rPr lang="en-GB" sz="1100"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Prior approval</a:t>
            </a:r>
          </a:p>
          <a:p>
            <a:r>
              <a:rPr lang="en-GB" sz="1100" b="0" i="0" kern="1200" baseline="0" dirty="0" smtClean="0">
                <a:solidFill>
                  <a:schemeClr val="tx1"/>
                </a:solidFill>
                <a:latin typeface="Arial" charset="0"/>
                <a:ea typeface="ＭＳ Ｐゴシック" charset="0"/>
                <a:cs typeface="ＭＳ Ｐゴシック" charset="0"/>
              </a:rPr>
              <a:t>Prior approval – The Planning Practice Guidance defines this as being where a developer has to seek approval from the local planning authority that specified elements of the development are acceptable before work can proceed. The matters for prior approval vary depending on the type of development and these are set out in full in the relevant parts in Schedule 2 to the General Permitted Development Order. A local planning authority cannot consider any other matters when determining a prior approval application</a:t>
            </a:r>
            <a:endParaRPr lang="en-GB" sz="1100" kern="1200" baseline="0" dirty="0" smtClean="0">
              <a:solidFill>
                <a:schemeClr val="tx1"/>
              </a:solidFill>
              <a:latin typeface="Arial" charset="0"/>
              <a:ea typeface="ＭＳ Ｐゴシック" charset="0"/>
              <a:cs typeface="ＭＳ Ｐゴシック" charset="0"/>
            </a:endParaRPr>
          </a:p>
          <a:p>
            <a:endParaRPr lang="en-GB" sz="1100" u="none" strike="noStrike" kern="1200" baseline="0" dirty="0" smtClean="0">
              <a:solidFill>
                <a:schemeClr val="tx1"/>
              </a:solidFill>
              <a:latin typeface="Arial" charset="0"/>
              <a:ea typeface="ＭＳ Ｐゴシック" charset="0"/>
              <a:cs typeface="ＭＳ Ｐゴシック" charset="0"/>
            </a:endParaRPr>
          </a:p>
        </p:txBody>
      </p:sp>
      <p:sp>
        <p:nvSpPr>
          <p:cNvPr id="56324" name="Slide Number Placeholder 3"/>
          <p:cNvSpPr>
            <a:spLocks noGrp="1"/>
          </p:cNvSpPr>
          <p:nvPr>
            <p:ph type="sldNum" sz="quarter" idx="5"/>
          </p:nvPr>
        </p:nvSpPr>
        <p:spPr>
          <a:ln>
            <a:miter lim="800000"/>
            <a:headEnd/>
            <a:tailEnd/>
          </a:ln>
        </p:spPr>
        <p:txBody>
          <a:bodyPr/>
          <a:lstStyle/>
          <a:p>
            <a:pPr>
              <a:defRPr/>
            </a:pPr>
            <a:fld id="{1701FAA5-EC00-4031-84BE-B0555289EF99}" type="slidenum">
              <a:rPr lang="en-US" smtClean="0">
                <a:latin typeface="Arial" charset="0"/>
              </a:rPr>
              <a:pPr>
                <a:def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79463" y="768350"/>
            <a:ext cx="5540375" cy="3836988"/>
          </a:xfrm>
          <a:ln/>
        </p:spPr>
      </p:sp>
      <p:sp>
        <p:nvSpPr>
          <p:cNvPr id="65539" name="Notes Placeholder 2"/>
          <p:cNvSpPr>
            <a:spLocks noGrp="1"/>
          </p:cNvSpPr>
          <p:nvPr>
            <p:ph type="body" idx="1"/>
          </p:nvPr>
        </p:nvSpPr>
        <p:spPr>
          <a:noFill/>
        </p:spPr>
        <p:txBody>
          <a:bodyPr/>
          <a:lstStyle/>
          <a:p>
            <a:r>
              <a:rPr lang="en-GB" dirty="0" smtClean="0">
                <a:latin typeface="Arial" pitchFamily="34" charset="0"/>
                <a:ea typeface="ＭＳ Ｐゴシック" pitchFamily="34" charset="-128"/>
              </a:rPr>
              <a:t>This slide can form a basis for a discussion on the impact of the permitted development changes.</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Has the relaxation for house extension caused any particular concerns for councillors? Has there been any impact on fee income? How has the prior approval process been working?</a:t>
            </a:r>
          </a:p>
          <a:p>
            <a:endParaRPr lang="en-GB" dirty="0" smtClean="0">
              <a:latin typeface="Arial" pitchFamily="34" charset="0"/>
              <a:ea typeface="ＭＳ Ｐゴシック" pitchFamily="34" charset="-128"/>
            </a:endParaRPr>
          </a:p>
          <a:p>
            <a:r>
              <a:rPr lang="en-GB" u="sng" dirty="0" smtClean="0">
                <a:latin typeface="Arial" pitchFamily="34" charset="0"/>
                <a:ea typeface="ＭＳ Ｐゴシック" pitchFamily="34" charset="-128"/>
              </a:rPr>
              <a:t>The statistics</a:t>
            </a:r>
          </a:p>
          <a:p>
            <a:r>
              <a:rPr lang="en-GB" sz="1100" kern="1200" baseline="0" dirty="0" smtClean="0">
                <a:solidFill>
                  <a:schemeClr val="tx1"/>
                </a:solidFill>
                <a:latin typeface="Arial" charset="0"/>
                <a:ea typeface="ＭＳ Ｐゴシック" charset="0"/>
                <a:cs typeface="ＭＳ Ｐゴシック" charset="0"/>
              </a:rPr>
              <a:t>DCLG published statistics in ‘</a:t>
            </a:r>
            <a:r>
              <a:rPr lang="en-GB" sz="1100" u="sng" kern="1200" baseline="0" dirty="0" smtClean="0">
                <a:solidFill>
                  <a:schemeClr val="tx1"/>
                </a:solidFill>
                <a:latin typeface="Arial" charset="0"/>
                <a:ea typeface="ＭＳ Ｐゴシック" charset="0"/>
                <a:cs typeface="ＭＳ Ｐゴシック" charset="0"/>
                <a:hlinkClick r:id="rId3"/>
              </a:rPr>
              <a:t>Planning Applications: October to December 2014 England</a:t>
            </a:r>
            <a:r>
              <a:rPr lang="en-GB" sz="1100" kern="1200" baseline="0" dirty="0" smtClean="0">
                <a:solidFill>
                  <a:schemeClr val="tx1"/>
                </a:solidFill>
                <a:latin typeface="Arial" charset="0"/>
                <a:ea typeface="ＭＳ Ｐゴシック" charset="0"/>
                <a:cs typeface="ＭＳ Ｐゴシック" charset="0"/>
              </a:rPr>
              <a:t>’ https://www.gov.uk/government/statistics/planning-applications-in-england-october-to-december-2014 shows:- </a:t>
            </a:r>
          </a:p>
          <a:p>
            <a:pPr lvl="1">
              <a:buFont typeface="Arial" pitchFamily="34" charset="0"/>
              <a:buChar char="•"/>
            </a:pPr>
            <a:r>
              <a:rPr lang="en-GB" dirty="0" smtClean="0"/>
              <a:t>the number of ‘prior approval’ applications received remained broadly stable at around 5,000 to 8,000 per year from 2004/05 to 2012/13, but approximately doubled to over 15,600 in 2013/14</a:t>
            </a:r>
          </a:p>
          <a:p>
            <a:pPr lvl="1">
              <a:buFont typeface="Arial" pitchFamily="34" charset="0"/>
              <a:buChar char="•"/>
            </a:pPr>
            <a:r>
              <a:rPr lang="en-GB" dirty="0" smtClean="0"/>
              <a:t>The total number of applications during October to December 2014 decreased by 11 per cent from the previous quarter. </a:t>
            </a:r>
          </a:p>
          <a:p>
            <a:pPr lvl="1">
              <a:buFont typeface="Arial" pitchFamily="34" charset="0"/>
              <a:buChar char="•"/>
            </a:pPr>
            <a:r>
              <a:rPr lang="en-GB" dirty="0" smtClean="0"/>
              <a:t>67 per cent of applications related to larger householder extensions, with 12 per cent relating to applications for office to residential changes and 11 per cent relating to agricultural to residential changes</a:t>
            </a:r>
          </a:p>
          <a:p>
            <a:pPr lvl="1">
              <a:buFont typeface="Arial" pitchFamily="34" charset="0"/>
              <a:buChar char="•"/>
            </a:pPr>
            <a:r>
              <a:rPr lang="en-GB" dirty="0" smtClean="0">
                <a:latin typeface="Arial" pitchFamily="34" charset="0"/>
                <a:ea typeface="ＭＳ Ｐゴシック" pitchFamily="34" charset="-128"/>
              </a:rPr>
              <a:t>The number of applications for householder development is also rising, having</a:t>
            </a:r>
            <a:r>
              <a:rPr lang="en-GB" dirty="0" smtClean="0"/>
              <a:t> increased by seven per cent from the December quarter 2013 to the corresponding quarter in 2014</a:t>
            </a:r>
          </a:p>
          <a:p>
            <a:pPr lvl="1">
              <a:buFont typeface="Arial" pitchFamily="34" charset="0"/>
              <a:buChar char="•"/>
            </a:pPr>
            <a:r>
              <a:rPr lang="en-GB" dirty="0" smtClean="0"/>
              <a:t>Prior approval applications had an overall acceptance rate of 79 per cent; the overall acceptance rate has dropped six percentage points over the three quarters for which the figures have been collected</a:t>
            </a:r>
          </a:p>
          <a:p>
            <a:pPr lvl="1">
              <a:buFont typeface="Arial" pitchFamily="34" charset="0"/>
              <a:buChar char="•"/>
            </a:pPr>
            <a:r>
              <a:rPr lang="en-GB" dirty="0" smtClean="0"/>
              <a:t>the acceptance rate for agricultural to residential changes was only 42 per cent</a:t>
            </a:r>
          </a:p>
          <a:p>
            <a:pPr lvl="1">
              <a:buFont typeface="Arial" pitchFamily="34" charset="0"/>
              <a:buChar char="•"/>
            </a:pPr>
            <a:r>
              <a:rPr lang="en-GB" dirty="0" smtClean="0"/>
              <a:t>During October to December 2014, the number of refusals increased by seven per cent, the number of cases where prior approval was not required decreased by 17 per cent and the number of granted applications decreased by eight per cent, compared to the previous</a:t>
            </a:r>
            <a:r>
              <a:rPr lang="en-GB" baseline="0" dirty="0" smtClean="0"/>
              <a:t> quarter</a:t>
            </a:r>
            <a:r>
              <a:rPr lang="en-GB" dirty="0" smtClean="0"/>
              <a:t>.</a:t>
            </a:r>
          </a:p>
          <a:p>
            <a:pPr lvl="0">
              <a:buFont typeface="Arial" pitchFamily="34" charset="0"/>
              <a:buNone/>
            </a:pPr>
            <a:r>
              <a:rPr lang="en-GB" dirty="0" smtClean="0">
                <a:latin typeface="Arial" pitchFamily="34" charset="0"/>
                <a:ea typeface="ＭＳ Ｐゴシック" pitchFamily="34" charset="-128"/>
              </a:rPr>
              <a:t>These statistics show that prior approval applications are now much more commonly used. It is interesting that the acceptance rate </a:t>
            </a:r>
            <a:r>
              <a:rPr lang="en-GB" dirty="0" smtClean="0"/>
              <a:t>for agricultural to residential changes is low. This probably illustrates the concerns that many councils have had about new residential dwellings in relatively isolated locations.</a:t>
            </a:r>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a:p>
            <a:r>
              <a:rPr lang="en-GB" sz="1100" kern="1200" baseline="0" dirty="0" smtClean="0">
                <a:solidFill>
                  <a:schemeClr val="tx1"/>
                </a:solidFill>
                <a:latin typeface="Arial" charset="0"/>
                <a:ea typeface="ＭＳ Ｐゴシック" charset="0"/>
                <a:cs typeface="ＭＳ Ｐゴシック" charset="0"/>
              </a:rPr>
              <a:t>The LGA has carried out a survey of English Councils to develop an evidence base on the impact of these new permitted development rights on local authorities and their local authority area.</a:t>
            </a:r>
          </a:p>
          <a:p>
            <a:r>
              <a:rPr lang="en-GB" sz="1100" u="sng" kern="1200" baseline="0" dirty="0" smtClean="0">
                <a:solidFill>
                  <a:schemeClr val="tx1"/>
                </a:solidFill>
                <a:latin typeface="Arial" charset="0"/>
                <a:ea typeface="ＭＳ Ｐゴシック" charset="0"/>
                <a:cs typeface="ＭＳ Ｐゴシック" charset="0"/>
                <a:hlinkClick r:id="rId4"/>
              </a:rPr>
              <a:t>http://www.local.gov.uk/documents/10180/11831/GPDO+Survey_Final+Report.pdf/10dba2dc-0d01-4857-bbc3-9aa01106e8b0</a:t>
            </a:r>
            <a:endParaRPr lang="en-GB" sz="1100" kern="1200" baseline="0" dirty="0" smtClean="0">
              <a:solidFill>
                <a:schemeClr val="tx1"/>
              </a:solidFill>
              <a:latin typeface="Arial" charset="0"/>
              <a:ea typeface="ＭＳ Ｐゴシック" charset="0"/>
              <a:cs typeface="ＭＳ Ｐゴシック" charset="0"/>
            </a:endParaRP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Reference should be made to the key findings set out in the report, with the caveat that this was a survey of Heads</a:t>
            </a:r>
            <a:r>
              <a:rPr lang="en-GB" baseline="0" dirty="0" smtClean="0">
                <a:latin typeface="Arial" pitchFamily="34" charset="0"/>
                <a:ea typeface="ＭＳ Ｐゴシック" pitchFamily="34" charset="-128"/>
              </a:rPr>
              <a:t> of Planning only and had </a:t>
            </a:r>
            <a:r>
              <a:rPr lang="en-GB" dirty="0" smtClean="0"/>
              <a:t>a response rate of 29 per cent</a:t>
            </a:r>
            <a:r>
              <a:rPr lang="en-GB" baseline="0" dirty="0" smtClean="0">
                <a:latin typeface="Arial" pitchFamily="34" charset="0"/>
                <a:ea typeface="ＭＳ Ｐゴシック" pitchFamily="34" charset="-128"/>
              </a:rPr>
              <a:t>.</a:t>
            </a:r>
            <a:endParaRPr lang="en-GB" dirty="0" smtClean="0">
              <a:latin typeface="Arial" pitchFamily="34" charset="0"/>
              <a:ea typeface="ＭＳ Ｐゴシック" pitchFamily="34" charset="-128"/>
            </a:endParaRPr>
          </a:p>
        </p:txBody>
      </p:sp>
      <p:sp>
        <p:nvSpPr>
          <p:cNvPr id="60420" name="Slide Number Placeholder 3"/>
          <p:cNvSpPr>
            <a:spLocks noGrp="1"/>
          </p:cNvSpPr>
          <p:nvPr>
            <p:ph type="sldNum" sz="quarter" idx="5"/>
          </p:nvPr>
        </p:nvSpPr>
        <p:spPr>
          <a:ln>
            <a:miter lim="800000"/>
            <a:headEnd/>
            <a:tailEnd/>
          </a:ln>
        </p:spPr>
        <p:txBody>
          <a:bodyPr/>
          <a:lstStyle/>
          <a:p>
            <a:pPr>
              <a:defRPr/>
            </a:pPr>
            <a:fld id="{E71C7123-5430-487F-8302-3207A078C012}" type="slidenum">
              <a:rPr lang="en-US" smtClean="0">
                <a:latin typeface="Arial" charset="0"/>
              </a:rPr>
              <a:pPr>
                <a:def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79463" y="768350"/>
            <a:ext cx="5540375" cy="3836988"/>
          </a:xfrm>
          <a:ln/>
        </p:spPr>
      </p:sp>
      <p:sp>
        <p:nvSpPr>
          <p:cNvPr id="65539" name="Notes Placeholder 2"/>
          <p:cNvSpPr>
            <a:spLocks noGrp="1"/>
          </p:cNvSpPr>
          <p:nvPr>
            <p:ph type="body" idx="1"/>
          </p:nvPr>
        </p:nvSpPr>
        <p:spPr>
          <a:noFill/>
        </p:spPr>
        <p:txBody>
          <a:bodyPr/>
          <a:lstStyle/>
          <a:p>
            <a:r>
              <a:rPr lang="en-GB" sz="1100" kern="1200" baseline="0" dirty="0" smtClean="0">
                <a:solidFill>
                  <a:schemeClr val="tx1"/>
                </a:solidFill>
                <a:latin typeface="Arial" charset="0"/>
                <a:ea typeface="ＭＳ Ｐゴシック" charset="0"/>
                <a:cs typeface="ＭＳ Ｐゴシック" charset="0"/>
              </a:rPr>
              <a:t>For other views on the impact of the PD changes refer to:-</a:t>
            </a:r>
          </a:p>
          <a:p>
            <a:r>
              <a:rPr lang="en-GB" sz="1100" u="sng" kern="1200" baseline="0" dirty="0" smtClean="0">
                <a:solidFill>
                  <a:schemeClr val="tx1"/>
                </a:solidFill>
                <a:latin typeface="Arial" charset="0"/>
                <a:ea typeface="ＭＳ Ｐゴシック" charset="0"/>
                <a:cs typeface="ＭＳ Ｐゴシック" charset="0"/>
                <a:hlinkClick r:id="rId3"/>
              </a:rPr>
              <a:t>Living in the permissive society: the impact of new permitted development rules</a:t>
            </a:r>
            <a:r>
              <a:rPr lang="en-GB" sz="1100" kern="1200" baseline="0" dirty="0" smtClean="0">
                <a:solidFill>
                  <a:schemeClr val="tx1"/>
                </a:solidFill>
                <a:latin typeface="Arial" charset="0"/>
                <a:ea typeface="ＭＳ Ｐゴシック" charset="0"/>
                <a:cs typeface="ＭＳ Ｐゴシック" charset="0"/>
              </a:rPr>
              <a:t>. Planning 9th May 2014. http://www.planningresource.co.uk/article/1292961/living-permissive-society-impact-new-permitted-development-rules</a:t>
            </a:r>
          </a:p>
          <a:p>
            <a:r>
              <a:rPr lang="en-GB" sz="1100" kern="1200" baseline="0" dirty="0" smtClean="0">
                <a:solidFill>
                  <a:schemeClr val="tx1"/>
                </a:solidFill>
                <a:latin typeface="Arial" charset="0"/>
                <a:ea typeface="ＭＳ Ｐゴシック" charset="0"/>
                <a:cs typeface="ＭＳ Ｐゴシック" charset="0"/>
              </a:rPr>
              <a:t> </a:t>
            </a:r>
          </a:p>
          <a:p>
            <a:r>
              <a:rPr lang="en-GB" sz="1100" u="sng" kern="1200" baseline="0" dirty="0" smtClean="0">
                <a:solidFill>
                  <a:schemeClr val="tx1"/>
                </a:solidFill>
                <a:latin typeface="Arial" charset="0"/>
                <a:ea typeface="ＭＳ Ｐゴシック" charset="0"/>
                <a:cs typeface="ＭＳ Ｐゴシック" charset="0"/>
                <a:hlinkClick r:id="rId4"/>
              </a:rPr>
              <a:t>Office to residential the conversion kick</a:t>
            </a:r>
            <a:r>
              <a:rPr lang="en-GB" sz="1100" kern="1200" baseline="0" dirty="0" smtClean="0">
                <a:solidFill>
                  <a:schemeClr val="tx1"/>
                </a:solidFill>
                <a:latin typeface="Arial" charset="0"/>
                <a:ea typeface="ＭＳ Ｐゴシック" charset="0"/>
                <a:cs typeface="ＭＳ Ｐゴシック" charset="0"/>
              </a:rPr>
              <a:t>. The Planner 29th July 2014</a:t>
            </a:r>
          </a:p>
          <a:p>
            <a:r>
              <a:rPr lang="en-GB" sz="1100" kern="1200" baseline="0" dirty="0" smtClean="0">
                <a:solidFill>
                  <a:schemeClr val="tx1"/>
                </a:solidFill>
                <a:latin typeface="Arial" charset="0"/>
                <a:ea typeface="ＭＳ Ｐゴシック" charset="0"/>
                <a:cs typeface="ＭＳ Ｐゴシック" charset="0"/>
              </a:rPr>
              <a:t>http://www.theplanner.co.uk/features/office-to-residential-the-conversion-kick</a:t>
            </a:r>
          </a:p>
          <a:p>
            <a:endParaRPr lang="en-GB" dirty="0" smtClean="0">
              <a:latin typeface="Arial" pitchFamily="34" charset="0"/>
              <a:ea typeface="ＭＳ Ｐゴシック" pitchFamily="34" charset="-128"/>
            </a:endParaRPr>
          </a:p>
        </p:txBody>
      </p:sp>
      <p:sp>
        <p:nvSpPr>
          <p:cNvPr id="60420" name="Slide Number Placeholder 3"/>
          <p:cNvSpPr>
            <a:spLocks noGrp="1"/>
          </p:cNvSpPr>
          <p:nvPr>
            <p:ph type="sldNum" sz="quarter" idx="5"/>
          </p:nvPr>
        </p:nvSpPr>
        <p:spPr>
          <a:ln>
            <a:miter lim="800000"/>
            <a:headEnd/>
            <a:tailEnd/>
          </a:ln>
        </p:spPr>
        <p:txBody>
          <a:bodyPr/>
          <a:lstStyle/>
          <a:p>
            <a:pPr>
              <a:defRPr/>
            </a:pPr>
            <a:fld id="{E71C7123-5430-487F-8302-3207A078C012}" type="slidenum">
              <a:rPr lang="en-US" smtClean="0">
                <a:latin typeface="Arial" charset="0"/>
              </a:rPr>
              <a:pPr>
                <a:def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79463" y="768350"/>
            <a:ext cx="5540375" cy="3836988"/>
          </a:xfrm>
          <a:ln/>
        </p:spPr>
      </p:sp>
      <p:sp>
        <p:nvSpPr>
          <p:cNvPr id="54275"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Ministerial statement on travellers, green belt and diversity and equality in planning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This emphasised that, in considering planning applications, although each case will depend on its facts, the single issue of unmet demand, whether for traveller sites or for conventional housing, is unlikely to outweigh harm to the green belt and other harm to constitute the ‘very special circumstances’ justifying inappropriate development in the green belt. The Secretary of State also revised the appeals recovery criteria issued on 30 June 2008 to enable him to consider for recovery appeals involving traveller sites in the green belt. The </a:t>
            </a:r>
            <a:r>
              <a:rPr lang="en-GB" sz="1100" u="sng" kern="1200" baseline="0" dirty="0" smtClean="0">
                <a:solidFill>
                  <a:schemeClr val="tx1"/>
                </a:solidFill>
                <a:latin typeface="Arial" charset="0"/>
                <a:ea typeface="ＭＳ Ｐゴシック" charset="0"/>
                <a:cs typeface="ＭＳ Ｐゴシック" charset="0"/>
                <a:hlinkClick r:id="rId3"/>
              </a:rPr>
              <a:t>statement</a:t>
            </a:r>
            <a:r>
              <a:rPr lang="en-GB" sz="1100" kern="1200" baseline="0" dirty="0" smtClean="0">
                <a:solidFill>
                  <a:schemeClr val="tx1"/>
                </a:solidFill>
                <a:latin typeface="Arial" charset="0"/>
                <a:ea typeface="ＭＳ Ｐゴシック" charset="0"/>
                <a:cs typeface="ＭＳ Ｐゴシック" charset="0"/>
              </a:rPr>
              <a:t> can be found at:- https://www.gov.uk/government/speeches/planning-and-travellers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the </a:t>
            </a:r>
            <a:r>
              <a:rPr lang="en-GB" sz="1100" i="1" kern="1200" baseline="0" dirty="0" smtClean="0">
                <a:solidFill>
                  <a:schemeClr val="tx1"/>
                </a:solidFill>
                <a:latin typeface="Arial" charset="0"/>
                <a:ea typeface="ＭＳ Ｐゴシック" charset="0"/>
                <a:cs typeface="ＭＳ Ｐゴシック" charset="0"/>
              </a:rPr>
              <a:t>Planning and travellers: consultation September 2014,</a:t>
            </a:r>
            <a:r>
              <a:rPr lang="en-GB" sz="1100" kern="1200" baseline="0" dirty="0" smtClean="0">
                <a:solidFill>
                  <a:schemeClr val="tx1"/>
                </a:solidFill>
                <a:latin typeface="Arial" charset="0"/>
                <a:ea typeface="ＭＳ Ｐゴシック" charset="0"/>
                <a:cs typeface="ＭＳ Ｐゴシック" charset="0"/>
              </a:rPr>
              <a:t> the Government stated that it proposed to amend the national ‘Planning Policy for Traveller Sites in 3 ways:</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amend the definition of a “traveller” for planning purposes</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to include sections replicating the relevant parts of the NPPF that protect sensitive areas e.g. SSSIs and the Green Belt </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change policy to address the problem of unauthorised occupation of land </a:t>
            </a:r>
          </a:p>
          <a:p>
            <a:pPr lvl="0">
              <a:buFont typeface="Arial" pitchFamily="34" charset="0"/>
              <a:buNone/>
            </a:pP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March 2015 the Government was still due to respond to this </a:t>
            </a:r>
            <a:r>
              <a:rPr lang="en-GB" sz="1100" u="sng" kern="1200" baseline="0" dirty="0" smtClean="0">
                <a:solidFill>
                  <a:schemeClr val="tx1"/>
                </a:solidFill>
                <a:latin typeface="Arial" charset="0"/>
                <a:ea typeface="ＭＳ Ｐゴシック" charset="0"/>
                <a:cs typeface="ＭＳ Ｐゴシック" charset="0"/>
                <a:hlinkClick r:id="rId4"/>
              </a:rPr>
              <a:t>consultation</a:t>
            </a:r>
            <a:r>
              <a:rPr lang="en-GB" sz="1100" kern="1200" baseline="0" dirty="0" smtClean="0">
                <a:solidFill>
                  <a:schemeClr val="tx1"/>
                </a:solidFill>
                <a:latin typeface="Arial" charset="0"/>
                <a:ea typeface="ＭＳ Ｐゴシック" charset="0"/>
                <a:cs typeface="ＭＳ Ｐゴシック" charset="0"/>
              </a:rPr>
              <a:t>, which can be viewed at:- https://www.gov.uk/government/consultations/planning-and-travellers-proposed-changes-to-planning-policy-and-guidance</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a written ministerial statement on 25</a:t>
            </a:r>
            <a:r>
              <a:rPr lang="en-GB" sz="1100" kern="1200" baseline="30000" dirty="0" smtClean="0">
                <a:solidFill>
                  <a:schemeClr val="tx1"/>
                </a:solidFill>
                <a:latin typeface="Arial" charset="0"/>
                <a:ea typeface="ＭＳ Ｐゴシック" charset="0"/>
                <a:cs typeface="ＭＳ Ｐゴシック" charset="0"/>
              </a:rPr>
              <a:t>th</a:t>
            </a:r>
            <a:r>
              <a:rPr lang="en-GB" sz="1100" kern="1200" baseline="0" dirty="0" smtClean="0">
                <a:solidFill>
                  <a:schemeClr val="tx1"/>
                </a:solidFill>
                <a:latin typeface="Arial" charset="0"/>
                <a:ea typeface="ＭＳ Ｐゴシック" charset="0"/>
                <a:cs typeface="ＭＳ Ｐゴシック" charset="0"/>
              </a:rPr>
              <a:t> March 2015, Communities Secretary Eric Pickles said that “t</a:t>
            </a:r>
            <a:r>
              <a:rPr lang="en-GB" sz="1100" b="0" i="0" kern="1200" baseline="0" dirty="0" smtClean="0">
                <a:solidFill>
                  <a:schemeClr val="tx1"/>
                </a:solidFill>
                <a:latin typeface="Arial" charset="0"/>
                <a:ea typeface="ＭＳ Ｐゴシック" charset="0"/>
                <a:cs typeface="ＭＳ Ｐゴシック" charset="0"/>
              </a:rPr>
              <a:t>he cause of equality is assisted by taking firm and fair action against anyone who breaches planning rules, and stopping the small number of cases which undermine community relations and hinder integration”.</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Government also issued an updated </a:t>
            </a:r>
            <a:r>
              <a:rPr lang="en-GB" sz="1100" u="sng" kern="1200" baseline="0" dirty="0" smtClean="0">
                <a:solidFill>
                  <a:schemeClr val="tx1"/>
                </a:solidFill>
                <a:latin typeface="Arial" charset="0"/>
                <a:ea typeface="ＭＳ Ｐゴシック" charset="0"/>
                <a:cs typeface="ＭＳ Ｐゴシック" charset="0"/>
                <a:hlinkClick r:id="rId5"/>
              </a:rPr>
              <a:t>guide</a:t>
            </a:r>
            <a:r>
              <a:rPr lang="en-GB" sz="1100" kern="1200" baseline="0" dirty="0" smtClean="0">
                <a:solidFill>
                  <a:schemeClr val="tx1"/>
                </a:solidFill>
                <a:latin typeface="Arial" charset="0"/>
                <a:ea typeface="ＭＳ Ｐゴシック" charset="0"/>
                <a:cs typeface="ＭＳ Ｐゴシック" charset="0"/>
              </a:rPr>
              <a:t> on unauthorised encampments https://www.gov.uk/government/uploads/system/uploads/attachment_data/file/418139/150326_Dealing_with_illegal_and_unauthorised_encampments_-_final.pdf </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Planning practice guidance </a:t>
            </a: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hlinkClick r:id="rId6"/>
              </a:rPr>
              <a:t>http://planningguidance.planningportal.gov.uk/</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Launched on 6th March 2014. Guidance reduced from over 7,000 pages to a simple accessible online guide.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PPG has been revised on a number of occasions and has provided some important clarification of national policy and its interpretation. In some cases, such as the two examples given in the slide, changes can have significant implications for councils.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Recent updates to guidance are:-</a:t>
            </a:r>
          </a:p>
          <a:p>
            <a:pPr>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 planning obligations  </a:t>
            </a:r>
            <a:r>
              <a:rPr lang="en-GB" sz="1100" u="sng" kern="1200" baseline="0" dirty="0" smtClean="0">
                <a:solidFill>
                  <a:schemeClr val="tx1"/>
                </a:solidFill>
                <a:latin typeface="Arial" charset="0"/>
                <a:ea typeface="ＭＳ Ｐゴシック" charset="0"/>
                <a:cs typeface="ＭＳ Ｐゴシック" charset="0"/>
                <a:hlinkClick r:id="rId7"/>
              </a:rPr>
              <a:t>http://planningguidance.planningportal.gov.uk/blog/guidance/planning-obligations/</a:t>
            </a:r>
            <a:endParaRPr lang="en-GB" sz="1100" kern="1200" baseline="0" dirty="0" smtClean="0">
              <a:solidFill>
                <a:schemeClr val="tx1"/>
              </a:solidFill>
              <a:latin typeface="Arial" charset="0"/>
              <a:ea typeface="ＭＳ Ｐゴシック" charset="0"/>
              <a:cs typeface="ＭＳ Ｐゴシック" charset="0"/>
            </a:endParaRPr>
          </a:p>
          <a:p>
            <a:pPr>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 fees for planning applications  </a:t>
            </a:r>
            <a:r>
              <a:rPr lang="en-GB" sz="1100" u="sng" kern="1200" baseline="0" dirty="0" smtClean="0">
                <a:solidFill>
                  <a:schemeClr val="tx1"/>
                </a:solidFill>
                <a:latin typeface="Arial" charset="0"/>
                <a:ea typeface="ＭＳ Ｐゴシック" charset="0"/>
                <a:cs typeface="ＭＳ Ｐゴシック" charset="0"/>
                <a:hlinkClick r:id="rId8"/>
              </a:rPr>
              <a:t>http://planningguidance.planningportal.gov.uk/blog/guidance/fees-for-planning-applications/</a:t>
            </a:r>
            <a:endParaRPr lang="en-GB" sz="1100" kern="1200" baseline="0" dirty="0" smtClean="0">
              <a:solidFill>
                <a:schemeClr val="tx1"/>
              </a:solidFill>
              <a:latin typeface="Arial" charset="0"/>
              <a:ea typeface="ＭＳ Ｐゴシック" charset="0"/>
              <a:cs typeface="ＭＳ Ｐゴシック" charset="0"/>
            </a:endParaRPr>
          </a:p>
          <a:p>
            <a:pPr>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 Waste  </a:t>
            </a:r>
            <a:r>
              <a:rPr lang="en-GB" sz="1100" u="sng" kern="1200" baseline="0" dirty="0" smtClean="0">
                <a:solidFill>
                  <a:schemeClr val="tx1"/>
                </a:solidFill>
                <a:latin typeface="Arial" charset="0"/>
                <a:ea typeface="ＭＳ Ｐゴシック" charset="0"/>
                <a:cs typeface="ＭＳ Ｐゴシック" charset="0"/>
                <a:hlinkClick r:id="rId9"/>
              </a:rPr>
              <a:t>http://planningguidance.planningportal.gov.uk/blog/guidance/waste/</a:t>
            </a:r>
            <a:endParaRPr lang="en-GB" sz="1100" kern="1200" baseline="0" dirty="0" smtClean="0">
              <a:solidFill>
                <a:schemeClr val="tx1"/>
              </a:solidFill>
              <a:latin typeface="Arial" charset="0"/>
              <a:ea typeface="ＭＳ Ｐゴシック" charset="0"/>
              <a:cs typeface="ＭＳ Ｐゴシック" charset="0"/>
            </a:endParaRPr>
          </a:p>
          <a:p>
            <a:pPr>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 Transport evidence bases in plan making  </a:t>
            </a:r>
            <a:r>
              <a:rPr lang="en-GB" sz="1100" u="sng" kern="1200" baseline="0" dirty="0" smtClean="0">
                <a:solidFill>
                  <a:schemeClr val="tx1"/>
                </a:solidFill>
                <a:latin typeface="Arial" charset="0"/>
                <a:ea typeface="ＭＳ Ｐゴシック" charset="0"/>
                <a:cs typeface="ＭＳ Ｐゴシック" charset="0"/>
                <a:hlinkClick r:id="rId10"/>
              </a:rPr>
              <a:t>http://planningguidance.planningportal.gov.uk/blog/guidance/transport-evidence-bases-in-plan-making/transport-evidence-bases-in-plan-making-guidance/</a:t>
            </a:r>
            <a:endParaRPr lang="en-GB" sz="1100" kern="1200" baseline="0" dirty="0" smtClean="0">
              <a:solidFill>
                <a:schemeClr val="tx1"/>
              </a:solidFill>
              <a:latin typeface="Arial" charset="0"/>
              <a:ea typeface="ＭＳ Ｐゴシック" charset="0"/>
              <a:cs typeface="ＭＳ Ｐゴシック" charset="0"/>
            </a:endParaRPr>
          </a:p>
          <a:p>
            <a:pPr>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 Do housing and economic needs override constraints on the use of land, such as Green Belt?  </a:t>
            </a:r>
            <a:r>
              <a:rPr lang="en-GB" sz="1100" u="sng" kern="1200" baseline="0" dirty="0" smtClean="0">
                <a:solidFill>
                  <a:schemeClr val="tx1"/>
                </a:solidFill>
                <a:latin typeface="Arial" charset="0"/>
                <a:ea typeface="ＭＳ Ｐゴシック" charset="0"/>
                <a:cs typeface="ＭＳ Ｐゴシック" charset="0"/>
                <a:hlinkClick r:id="rId11"/>
              </a:rPr>
              <a:t>http://planningguidance.planningportal.gov.uk/blog/guidance/housing-and-economic-land-availability-assessment/stage-5-final-evidence-base/#paragraph_044</a:t>
            </a:r>
            <a:r>
              <a:rPr lang="en-GB" sz="1100" kern="1200" baseline="0" dirty="0" smtClean="0">
                <a:solidFill>
                  <a:schemeClr val="tx1"/>
                </a:solidFill>
                <a:latin typeface="Arial" charset="0"/>
                <a:ea typeface="ＭＳ Ｐゴシック" charset="0"/>
                <a:cs typeface="ＭＳ Ｐゴシック" charset="0"/>
              </a:rPr>
              <a:t> </a:t>
            </a:r>
          </a:p>
          <a:p>
            <a:pPr>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Do local planning authorities have to meet in full housing needs identified in needs assessments?. </a:t>
            </a:r>
            <a:r>
              <a:rPr lang="en-GB" sz="1100" u="sng" kern="1200" baseline="0" dirty="0" smtClean="0">
                <a:solidFill>
                  <a:schemeClr val="tx1"/>
                </a:solidFill>
                <a:latin typeface="Arial" charset="0"/>
                <a:ea typeface="ＭＳ Ｐゴシック" charset="0"/>
                <a:cs typeface="ＭＳ Ｐゴシック" charset="0"/>
                <a:hlinkClick r:id="rId11"/>
              </a:rPr>
              <a:t>http://planningguidance.planningportal.gov.uk/blog/guidance/housing-and-economic-land-availability-assessment/stage-5-final-evidence-base/#paragraph_045</a:t>
            </a:r>
            <a:r>
              <a:rPr lang="en-GB" sz="1100" kern="1200" baseline="0" dirty="0" smtClean="0">
                <a:solidFill>
                  <a:schemeClr val="tx1"/>
                </a:solidFill>
                <a:latin typeface="Arial" charset="0"/>
                <a:ea typeface="ＭＳ Ｐゴシック" charset="0"/>
                <a:cs typeface="ＭＳ Ｐゴシック" charset="0"/>
              </a:rPr>
              <a:t> </a:t>
            </a:r>
            <a:endParaRPr lang="en-GB" dirty="0" smtClean="0">
              <a:latin typeface="Arial" pitchFamily="34" charset="0"/>
              <a:ea typeface="ＭＳ Ｐゴシック" pitchFamily="34" charset="-128"/>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Should mineral planning authorities allow time extensions to extract peat from existing sites?,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2"/>
              </a:rPr>
              <a:t>http://planningguidance.planningportal.gov.uk/blog/guidance/minerals/planning-for-industrial-minerals/#paragraph_224</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underground coal gasification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3"/>
              </a:rPr>
              <a:t>http://planningguidance.planningportal.gov.uk/blog/guidance/minerals/planning-for-hydrocarbon-extraction/annex-a-shale-gas-and-coalbed-methane-coal-seam-gas/#paragraph_225</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underground storage of natural gas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4"/>
              </a:rPr>
              <a:t>http://planningguidance.planningportal.gov.uk/blog/guidance/minerals/planning-for-hydrocarbon-extraction/annex-d-underground-storage-of-natural-gas/</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a </a:t>
            </a:r>
            <a:r>
              <a:rPr lang="en-GB" sz="1100" u="sng" kern="1200" baseline="0" dirty="0" smtClean="0">
                <a:solidFill>
                  <a:schemeClr val="tx1"/>
                </a:solidFill>
                <a:latin typeface="Arial" charset="0"/>
                <a:ea typeface="ＭＳ Ｐゴシック" charset="0"/>
                <a:cs typeface="ＭＳ Ｐゴシック" charset="0"/>
                <a:hlinkClick r:id="rId15"/>
              </a:rPr>
              <a:t>written statement</a:t>
            </a:r>
            <a:r>
              <a:rPr lang="en-GB" sz="1100" kern="1200" baseline="0" dirty="0" smtClean="0">
                <a:solidFill>
                  <a:schemeClr val="tx1"/>
                </a:solidFill>
                <a:latin typeface="Arial" charset="0"/>
                <a:ea typeface="ＭＳ Ｐゴシック" charset="0"/>
                <a:cs typeface="ＭＳ Ｐゴシック" charset="0"/>
              </a:rPr>
              <a:t> to Parliament, on 25th March 2015, Communities secretary Eric Pickles announced a number of changes to Planning Practice Guidance (PPG):</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changes to guidance with regard to the threshold to be applied to the EIA screening of development projects. The new thresholds to be in line with the previous consultation of 5ha or 150 dwellings) apply from 6 April 2015.  </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The government has also responded to their recent consultation on speeding up of the conclusion of S106 agreements. The PPG will be updated to reflect the best practice of early discussions in the planning process, greater use of standard clauses and preferring conditions to legal agreements.</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The Statement made reference to the Government publishing new guidance to make clear that up to date assessments of housing need should not usually need to be updated for a full 12 months. This guidance has now been published. </a:t>
            </a:r>
          </a:p>
          <a:p>
            <a:pPr lvl="0">
              <a:buFont typeface="Arial" pitchFamily="34" charset="0"/>
              <a:buNone/>
            </a:pPr>
            <a:endParaRPr lang="en-GB" sz="1100" kern="1200" baseline="0" dirty="0" smtClean="0">
              <a:solidFill>
                <a:schemeClr val="tx1"/>
              </a:solidFill>
              <a:latin typeface="Arial" charset="0"/>
              <a:ea typeface="ＭＳ Ｐゴシック" charset="0"/>
              <a:cs typeface="ＭＳ Ｐゴシック" charset="0"/>
            </a:endParaRPr>
          </a:p>
          <a:p>
            <a:pPr lvl="0">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The written statement can be found at:- https://www.gov.uk/government/speeches/planning-update-march-2015</a:t>
            </a:r>
            <a:endParaRPr lang="en-GB" sz="1100" u="sng" kern="1200" baseline="0" dirty="0" smtClean="0">
              <a:solidFill>
                <a:schemeClr val="tx1"/>
              </a:solidFill>
              <a:latin typeface="Arial" charset="0"/>
              <a:ea typeface="ＭＳ Ｐゴシック" charset="0"/>
              <a:cs typeface="ＭＳ Ｐゴシック" charset="0"/>
            </a:endParaRPr>
          </a:p>
          <a:p>
            <a:endParaRPr lang="en-GB" sz="1100" u="sng"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National Planning Policy for Waste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National Planning Policy for Waste  </a:t>
            </a:r>
            <a:r>
              <a:rPr lang="en-GB" sz="1100" u="sng" kern="1200" baseline="0" dirty="0" smtClean="0">
                <a:solidFill>
                  <a:schemeClr val="tx1"/>
                </a:solidFill>
                <a:latin typeface="Arial" charset="0"/>
                <a:ea typeface="ＭＳ Ｐゴシック" charset="0"/>
                <a:cs typeface="ＭＳ Ｐゴシック" charset="0"/>
                <a:hlinkClick r:id="rId16"/>
              </a:rPr>
              <a:t>https://www.gov.uk/government/publications/national-planning-policy-for-waste</a:t>
            </a:r>
            <a:r>
              <a:rPr lang="en-GB" sz="1100" kern="1200" baseline="0" dirty="0" smtClean="0">
                <a:solidFill>
                  <a:schemeClr val="tx1"/>
                </a:solidFill>
                <a:latin typeface="Arial" charset="0"/>
                <a:ea typeface="ＭＳ Ｐゴシック" charset="0"/>
                <a:cs typeface="ＭＳ Ｐゴシック" charset="0"/>
              </a:rPr>
              <a:t>  published On 16 October 2014 and supporting planning guidance on Waste </a:t>
            </a:r>
            <a:r>
              <a:rPr lang="en-GB" sz="1100" u="sng" kern="1200" baseline="0" dirty="0" smtClean="0">
                <a:solidFill>
                  <a:schemeClr val="tx1"/>
                </a:solidFill>
                <a:latin typeface="Arial" charset="0"/>
                <a:ea typeface="ＭＳ Ｐゴシック" charset="0"/>
                <a:cs typeface="ＭＳ Ｐゴシック" charset="0"/>
                <a:hlinkClick r:id="rId9"/>
              </a:rPr>
              <a:t>http://planningguidance.planningportal.gov.uk/blog/guidance/waste/</a:t>
            </a:r>
            <a:r>
              <a:rPr lang="en-GB" sz="1100" kern="1200" baseline="0" dirty="0" smtClean="0">
                <a:solidFill>
                  <a:schemeClr val="tx1"/>
                </a:solidFill>
                <a:latin typeface="Arial" charset="0"/>
                <a:ea typeface="ＭＳ Ｐゴシック" charset="0"/>
                <a:cs typeface="ＭＳ Ｐゴシック" charset="0"/>
              </a:rPr>
              <a:t> , streamline and replace previous planning policy in Planning Policy Statement 10 and the Planning Policy Statement 10 Companion Guide respectively.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new policy and guidance provide a framework for waste’s contribution towards sustainable development objectives. Together they enable waste planning authorities, working collaboratively with each other and their districts, to consider through Local Plan-making what sort of waste facilities are needed and where they should go to meet waste needs. </a:t>
            </a:r>
          </a:p>
          <a:p>
            <a:r>
              <a:rPr lang="en-GB" sz="1100" kern="1200" baseline="0" dirty="0" smtClean="0">
                <a:solidFill>
                  <a:schemeClr val="tx1"/>
                </a:solidFill>
                <a:latin typeface="Arial" charset="0"/>
                <a:ea typeface="ＭＳ Ｐゴシック" charset="0"/>
                <a:cs typeface="ＭＳ Ｐゴシック" charset="0"/>
              </a:rPr>
              <a:t>They also reflect: the Government’s approach towards development in the Green Belt; bringing waste into line with policies for other development, where approval should only be given in very special circumstances; planning authority engagement with local communities; and up-to-date Local Plans being key to underpinning local decision making.</a:t>
            </a:r>
          </a:p>
        </p:txBody>
      </p:sp>
      <p:sp>
        <p:nvSpPr>
          <p:cNvPr id="49156" name="Slide Number Placeholder 3"/>
          <p:cNvSpPr>
            <a:spLocks noGrp="1"/>
          </p:cNvSpPr>
          <p:nvPr>
            <p:ph type="sldNum" sz="quarter" idx="5"/>
          </p:nvPr>
        </p:nvSpPr>
        <p:spPr>
          <a:ln>
            <a:miter lim="800000"/>
            <a:headEnd/>
            <a:tailEnd/>
          </a:ln>
        </p:spPr>
        <p:txBody>
          <a:bodyPr/>
          <a:lstStyle/>
          <a:p>
            <a:pPr>
              <a:defRPr/>
            </a:pPr>
            <a:fld id="{EEADC335-BBFE-4F03-B51B-118EDEEBDF92}" type="slidenum">
              <a:rPr lang="en-US" smtClean="0">
                <a:latin typeface="Arial" charset="0"/>
              </a:rPr>
              <a:pPr>
                <a:def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79463" y="768350"/>
            <a:ext cx="5540375" cy="3836988"/>
          </a:xfrm>
          <a:ln/>
        </p:spPr>
      </p:sp>
      <p:sp>
        <p:nvSpPr>
          <p:cNvPr id="54275"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Town Centre First Policy</a:t>
            </a:r>
            <a:r>
              <a:rPr lang="en-GB" sz="1100" b="1"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Annex A to the DCLG Planning Update Newsletter, January 2015 </a:t>
            </a:r>
          </a:p>
          <a:p>
            <a:r>
              <a:rPr lang="en-GB" sz="1100" u="sng" kern="1200" baseline="0" dirty="0" smtClean="0">
                <a:solidFill>
                  <a:schemeClr val="tx1"/>
                </a:solidFill>
                <a:latin typeface="Arial" charset="0"/>
                <a:ea typeface="ＭＳ Ｐゴシック" charset="0"/>
                <a:cs typeface="ＭＳ Ｐゴシック" charset="0"/>
                <a:hlinkClick r:id="rId3"/>
              </a:rPr>
              <a:t>https://www.gov.uk/planning-guidance-letters-to-chief-planning-officers</a:t>
            </a:r>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stated that:</a:t>
            </a:r>
          </a:p>
          <a:p>
            <a:r>
              <a:rPr lang="en-GB" sz="1100" kern="1200" baseline="0" dirty="0" smtClean="0">
                <a:solidFill>
                  <a:schemeClr val="tx1"/>
                </a:solidFill>
                <a:latin typeface="Arial" charset="0"/>
                <a:ea typeface="ＭＳ Ｐゴシック" charset="0"/>
                <a:cs typeface="ＭＳ Ｐゴシック" charset="0"/>
              </a:rPr>
              <a:t>Ministers wish to re-emphasise to local authorities the importance of the Town Centre First policy as set out in the National Planning Policy Framework and supported by planning guidance Ensuring the Vitality of Town Centres</a:t>
            </a:r>
            <a:r>
              <a:rPr lang="en-GB" sz="1100" b="1" kern="1200" baseline="0" dirty="0" smtClean="0">
                <a:solidFill>
                  <a:schemeClr val="tx1"/>
                </a:solidFill>
                <a:latin typeface="Arial" charset="0"/>
                <a:ea typeface="ＭＳ Ｐゴシック" charset="0"/>
                <a:cs typeface="ＭＳ Ｐゴシック" charset="0"/>
              </a:rPr>
              <a:t>  </a:t>
            </a:r>
            <a:r>
              <a:rPr lang="en-GB" sz="1100" u="sng" kern="1200" baseline="0" dirty="0" smtClean="0">
                <a:solidFill>
                  <a:schemeClr val="tx1"/>
                </a:solidFill>
                <a:latin typeface="Arial" charset="0"/>
                <a:ea typeface="ＭＳ Ｐゴシック" charset="0"/>
                <a:cs typeface="ＭＳ Ｐゴシック" charset="0"/>
                <a:hlinkClick r:id="rId4"/>
              </a:rPr>
              <a:t>http://planningguidance.planningportal.gov.uk/blog/guidance/ensuring-the-vitality-of-town-centres/</a:t>
            </a:r>
            <a:r>
              <a:rPr lang="en-GB" sz="1100" kern="1200" baseline="0" dirty="0" smtClean="0">
                <a:solidFill>
                  <a:schemeClr val="tx1"/>
                </a:solidFill>
                <a:latin typeface="Arial" charset="0"/>
                <a:ea typeface="ＭＳ Ｐゴシック" charset="0"/>
                <a:cs typeface="ＭＳ Ｐゴシック" charset="0"/>
              </a:rPr>
              <a:t>.</a:t>
            </a:r>
          </a:p>
          <a:p>
            <a:endParaRPr lang="en-GB" sz="1100" kern="1200" baseline="0" dirty="0" smtClean="0">
              <a:solidFill>
                <a:schemeClr val="tx1"/>
              </a:solidFill>
              <a:latin typeface="Arial" charset="0"/>
              <a:ea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Sustainable urban drainage systems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On 18 December 2014 the Secretary of State for Communities and Local Government announced </a:t>
            </a:r>
            <a:r>
              <a:rPr lang="en-GB" sz="1100" u="sng" kern="1200" baseline="0" dirty="0" smtClean="0">
                <a:solidFill>
                  <a:schemeClr val="tx1"/>
                </a:solidFill>
                <a:latin typeface="Arial" charset="0"/>
                <a:ea typeface="ＭＳ Ｐゴシック" charset="0"/>
                <a:cs typeface="ＭＳ Ｐゴシック" charset="0"/>
                <a:hlinkClick r:id="rId5"/>
              </a:rPr>
              <a:t>http://www.parliament.uk/business/publications/research/briefing-papers/SN06909/infrastructure-bill-planning-provisions </a:t>
            </a:r>
            <a:r>
              <a:rPr lang="en-GB" sz="1100" kern="1200" baseline="0" dirty="0" smtClean="0">
                <a:solidFill>
                  <a:schemeClr val="tx1"/>
                </a:solidFill>
                <a:latin typeface="Arial" charset="0"/>
                <a:ea typeface="ＭＳ Ｐゴシック" charset="0"/>
                <a:cs typeface="ＭＳ Ｐゴシック" charset="0"/>
              </a:rPr>
              <a:t> a change of national planning policy in relation to sustainable drainage systems.  </a:t>
            </a:r>
          </a:p>
          <a:p>
            <a:endParaRPr lang="en-GB" sz="1100" kern="1200" baseline="0" dirty="0" smtClean="0">
              <a:solidFill>
                <a:schemeClr val="tx1"/>
              </a:solidFill>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800" b="0" i="0" u="none" strike="noStrike" kern="1200" cap="none" spc="0" normalizeH="0" baseline="0" noProof="0" dirty="0" smtClean="0">
                <a:ln>
                  <a:noFill/>
                </a:ln>
                <a:solidFill>
                  <a:srgbClr val="000000"/>
                </a:solidFill>
                <a:effectLst/>
                <a:uLnTx/>
                <a:uFillTx/>
                <a:latin typeface="Arial" charset="0"/>
                <a:ea typeface="ＭＳ Ｐゴシック" charset="0"/>
              </a:rPr>
              <a:t>Councils will need to ensure that:</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GB" sz="2800" b="0" i="0" u="none" strike="noStrike" kern="1200" cap="none" spc="0" normalizeH="0" baseline="0" noProof="0" dirty="0" smtClean="0">
              <a:ln>
                <a:noFill/>
              </a:ln>
              <a:solidFill>
                <a:srgbClr val="000000"/>
              </a:solidFill>
              <a:effectLst/>
              <a:uLnTx/>
              <a:uFillTx/>
              <a:latin typeface="Arial" charset="0"/>
              <a:ea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rgbClr val="000000"/>
                </a:solidFill>
                <a:effectLst/>
                <a:uLnTx/>
                <a:uFillTx/>
                <a:latin typeface="Arial" charset="0"/>
                <a:ea typeface="ＭＳ Ｐゴシック" charset="0"/>
              </a:rPr>
              <a:t>the proposed minimum standards of operation are appropriate</a:t>
            </a:r>
          </a:p>
          <a:p>
            <a:pPr marL="0" marR="0" lvl="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rgbClr val="000000"/>
                </a:solidFill>
                <a:effectLst/>
                <a:uLnTx/>
                <a:uFillTx/>
                <a:latin typeface="Arial" charset="0"/>
                <a:ea typeface="ＭＳ Ｐゴシック" charset="0"/>
              </a:rPr>
              <a:t>arrangements in place for ongoing maintenance </a:t>
            </a:r>
          </a:p>
          <a:p>
            <a:pPr marL="0" marR="0" lvl="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kumimoji="0" lang="en-GB" sz="2400" b="0" i="0" u="none" strike="noStrike" kern="1200" cap="none" spc="0" normalizeH="0" baseline="0" noProof="0" dirty="0" smtClean="0">
                <a:ln>
                  <a:noFill/>
                </a:ln>
                <a:solidFill>
                  <a:srgbClr val="000000"/>
                </a:solidFill>
                <a:effectLst/>
                <a:uLnTx/>
                <a:uFillTx/>
                <a:latin typeface="Arial" charset="0"/>
                <a:ea typeface="ＭＳ Ｐゴシック" charset="0"/>
              </a:rPr>
              <a:t>the sustainable drainage system is economically proportionate.</a:t>
            </a: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kumimoji="0" lang="en-GB" sz="2400" b="0" i="0" u="none" strike="noStrike" kern="1200" cap="none" spc="0" normalizeH="0" baseline="0" noProof="0" dirty="0" smtClean="0">
              <a:ln>
                <a:noFill/>
              </a:ln>
              <a:solidFill>
                <a:srgbClr val="000000"/>
              </a:solidFill>
              <a:effectLst/>
              <a:uLnTx/>
              <a:uFillTx/>
              <a:latin typeface="Arial" charset="0"/>
              <a:ea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800" b="0" i="0" u="none" strike="noStrike" kern="1200" cap="none" spc="0" normalizeH="0" baseline="0" noProof="0" dirty="0" smtClean="0">
                <a:ln>
                  <a:noFill/>
                </a:ln>
                <a:solidFill>
                  <a:srgbClr val="000000"/>
                </a:solidFill>
                <a:effectLst/>
                <a:uLnTx/>
                <a:uFillTx/>
                <a:latin typeface="Arial" charset="0"/>
                <a:ea typeface="ＭＳ Ｐゴシック" charset="0"/>
              </a:rPr>
              <a:t>Revised planning guidance will be issued. </a:t>
            </a:r>
            <a:r>
              <a:rPr kumimoji="0" lang="en-GB" altLang="en-US" sz="2800" b="0" i="0" u="none" strike="noStrike" kern="1200" cap="none" spc="0" normalizeH="0" baseline="0" noProof="0" dirty="0" smtClean="0">
                <a:ln>
                  <a:noFill/>
                </a:ln>
                <a:solidFill>
                  <a:srgbClr val="000000"/>
                </a:solidFill>
                <a:effectLst/>
                <a:uLnTx/>
                <a:uFillTx/>
                <a:latin typeface="Arial" charset="0"/>
                <a:ea typeface="ＭＳ Ｐゴシック" charset="0"/>
              </a:rPr>
              <a:t>Future changes in consultation arrangements are proposed</a:t>
            </a:r>
            <a:endParaRPr lang="en-GB" sz="1100" kern="1200" baseline="0" dirty="0" smtClean="0">
              <a:solidFill>
                <a:schemeClr val="tx1"/>
              </a:solidFill>
              <a:latin typeface="Arial" charset="0"/>
              <a:ea typeface="ＭＳ Ｐゴシック" charset="0"/>
              <a:cs typeface="ＭＳ Ｐゴシック" charset="0"/>
            </a:endParaRP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This policy will take effect from 6 April 2015. This follows the joint consultation with the Department for Food and Rural Affairs, on delivering sustainable drainage systems.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new policy will apply to major development only (developments of 10 dwellings or more; or equivalent non-residential or mixed development (as set out in Article 2(1) of the Town and Country Planning (Development Management Procedure) (England) Order 2010))  </a:t>
            </a:r>
            <a:r>
              <a:rPr lang="en-GB" sz="1100" u="sng" kern="1200" baseline="0" dirty="0" smtClean="0">
                <a:solidFill>
                  <a:schemeClr val="tx1"/>
                </a:solidFill>
                <a:latin typeface="Arial" charset="0"/>
                <a:ea typeface="ＭＳ Ｐゴシック" charset="0"/>
                <a:cs typeface="ＭＳ Ｐゴシック" charset="0"/>
                <a:hlinkClick r:id="rId6"/>
              </a:rPr>
              <a:t>http://www.legislation.gov.uk/uksi/2010/2184/pdfs/uksi_20102184_en.pdf</a:t>
            </a:r>
            <a:r>
              <a:rPr lang="en-GB" sz="1100" kern="1200" baseline="0" dirty="0" smtClean="0">
                <a:solidFill>
                  <a:schemeClr val="tx1"/>
                </a:solidFill>
                <a:latin typeface="Arial" charset="0"/>
                <a:ea typeface="ＭＳ Ｐゴシック" charset="0"/>
                <a:cs typeface="ＭＳ Ｐゴシック" charset="0"/>
              </a:rPr>
              <a:t>.</a:t>
            </a: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p:txBody>
      </p:sp>
      <p:sp>
        <p:nvSpPr>
          <p:cNvPr id="49156" name="Slide Number Placeholder 3"/>
          <p:cNvSpPr>
            <a:spLocks noGrp="1"/>
          </p:cNvSpPr>
          <p:nvPr>
            <p:ph type="sldNum" sz="quarter" idx="5"/>
          </p:nvPr>
        </p:nvSpPr>
        <p:spPr>
          <a:ln>
            <a:miter lim="800000"/>
            <a:headEnd/>
            <a:tailEnd/>
          </a:ln>
        </p:spPr>
        <p:txBody>
          <a:bodyPr/>
          <a:lstStyle/>
          <a:p>
            <a:pPr>
              <a:defRPr/>
            </a:pPr>
            <a:fld id="{EEADC335-BBFE-4F03-B51B-118EDEEBDF92}" type="slidenum">
              <a:rPr lang="en-US" smtClean="0">
                <a:latin typeface="Arial" charset="0"/>
              </a:rPr>
              <a:pPr>
                <a:def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779463" y="768350"/>
            <a:ext cx="5540375" cy="3836988"/>
          </a:xfrm>
          <a:ln/>
        </p:spPr>
      </p:sp>
      <p:sp>
        <p:nvSpPr>
          <p:cNvPr id="59395" name="Notes Placeholder 2"/>
          <p:cNvSpPr>
            <a:spLocks noGrp="1"/>
          </p:cNvSpPr>
          <p:nvPr>
            <p:ph type="body" idx="1"/>
          </p:nvPr>
        </p:nvSpPr>
        <p:spPr>
          <a:noFill/>
        </p:spPr>
        <p:txBody>
          <a:bodyPr/>
          <a:lstStyle/>
          <a:p>
            <a:r>
              <a:rPr lang="en-GB" u="sng" dirty="0" smtClean="0">
                <a:latin typeface="Arial" pitchFamily="34" charset="0"/>
                <a:ea typeface="ＭＳ Ｐゴシック" pitchFamily="34" charset="-128"/>
              </a:rPr>
              <a:t>Housing Zones </a:t>
            </a:r>
          </a:p>
          <a:p>
            <a:endParaRPr lang="en-GB" u="sng"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The Government announced on 8 January 2015 the areas shortlisted to become the first flagship housing zones in England, which will support development on brownfield land. A shortlist of 29 areas outside London was published, each of which have bid to become one of 10 housing zones (since increased to 20), complementing 20 areas in London. </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Bids were submitted by local authorities working with developers who were invited to bid for a share of £200 million for infrastructure and land remediation to get their ideas off the ground. Successful zones will also have access to cheaper borrowing from the Public Works Loan Board and priority access to expert planning and technical support from the ATLAS service run by the Homes and Communities Agency.</a:t>
            </a:r>
          </a:p>
          <a:p>
            <a:r>
              <a:rPr lang="en-GB" sz="1100" kern="1200" baseline="0" dirty="0" smtClean="0">
                <a:solidFill>
                  <a:schemeClr val="tx1"/>
                </a:solidFill>
                <a:latin typeface="Arial" charset="0"/>
                <a:ea typeface="ＭＳ Ｐゴシック" charset="0"/>
                <a:cs typeface="ＭＳ Ｐゴシック" charset="0"/>
              </a:rPr>
              <a:t>Further information at:-</a:t>
            </a:r>
          </a:p>
          <a:p>
            <a:r>
              <a:rPr lang="en-GB" sz="1100" u="sng" kern="1200" baseline="0" dirty="0" smtClean="0">
                <a:solidFill>
                  <a:schemeClr val="tx1"/>
                </a:solidFill>
                <a:latin typeface="Arial" charset="0"/>
                <a:ea typeface="ＭＳ Ｐゴシック" charset="0"/>
                <a:cs typeface="ＭＳ Ｐゴシック" charset="0"/>
                <a:hlinkClick r:id="rId3"/>
              </a:rPr>
              <a:t>https://www.gov.uk/government/news/areas-shortlisted-to-become-englands-first-housing-zones</a:t>
            </a:r>
            <a:endParaRPr lang="en-GB" sz="1100" u="sng" kern="1200" baseline="0" dirty="0" smtClean="0">
              <a:solidFill>
                <a:schemeClr val="tx1"/>
              </a:solidFill>
              <a:latin typeface="Arial" charset="0"/>
              <a:ea typeface="ＭＳ Ｐゴシック" charset="0"/>
              <a:cs typeface="ＭＳ Ｐゴシック" charset="0"/>
            </a:endParaRPr>
          </a:p>
          <a:p>
            <a:endParaRPr lang="en-GB" sz="1100" u="none"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LDOs </a:t>
            </a:r>
            <a:endParaRPr lang="en-GB" sz="1100" u="sng" kern="1200" baseline="0" dirty="0" smtClean="0">
              <a:solidFill>
                <a:schemeClr val="tx1"/>
              </a:solidFill>
              <a:latin typeface="Arial" charset="0"/>
              <a:ea typeface="ＭＳ Ｐゴシック" charset="0"/>
              <a:cs typeface="ＭＳ Ｐゴシック" charset="0"/>
            </a:endParaRPr>
          </a:p>
          <a:p>
            <a:endParaRPr lang="en-GB" sz="1100" u="sng" kern="1200" baseline="0" dirty="0" smtClean="0">
              <a:solidFill>
                <a:schemeClr val="tx1"/>
              </a:solidFill>
              <a:latin typeface="Arial" charset="0"/>
              <a:ea typeface="ＭＳ Ｐゴシック" charset="0"/>
              <a:cs typeface="ＭＳ Ｐゴシック" charset="0"/>
            </a:endParaRPr>
          </a:p>
          <a:p>
            <a:pPr>
              <a:spcAft>
                <a:spcPts val="0"/>
              </a:spcAft>
            </a:pPr>
            <a:r>
              <a:rPr lang="en-GB" sz="1100" dirty="0" smtClean="0">
                <a:effectLst/>
                <a:latin typeface="Arial"/>
                <a:ea typeface="Times New Roman"/>
              </a:rPr>
              <a:t>LDOs grant permission to specific types of development within a defined area and are intended to streamline the planning process by removing the need for developers to make a planning application. LDO</a:t>
            </a:r>
            <a:r>
              <a:rPr lang="en-GB" sz="1100" baseline="0" dirty="0" smtClean="0">
                <a:effectLst/>
                <a:latin typeface="Arial"/>
                <a:ea typeface="Times New Roman"/>
              </a:rPr>
              <a:t>s</a:t>
            </a:r>
            <a:r>
              <a:rPr lang="en-GB" sz="1100" dirty="0" smtClean="0">
                <a:effectLst/>
                <a:latin typeface="Arial"/>
                <a:ea typeface="Times New Roman"/>
              </a:rPr>
              <a:t> can give greater certainty and flexibility to</a:t>
            </a:r>
            <a:r>
              <a:rPr lang="en-GB" sz="1100" baseline="0" dirty="0" smtClean="0">
                <a:effectLst/>
                <a:latin typeface="Arial"/>
                <a:ea typeface="Times New Roman"/>
              </a:rPr>
              <a:t> developers.  </a:t>
            </a:r>
            <a:endParaRPr lang="en-GB" sz="1100" dirty="0" smtClean="0">
              <a:effectLst/>
              <a:latin typeface="Times New Roman"/>
              <a:ea typeface="Times New Roman"/>
            </a:endParaRPr>
          </a:p>
          <a:p>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 In the </a:t>
            </a:r>
            <a:r>
              <a:rPr lang="en-GB" sz="1100" u="sng" kern="1200" baseline="0" dirty="0" smtClean="0">
                <a:solidFill>
                  <a:schemeClr val="tx1"/>
                </a:solidFill>
                <a:latin typeface="Arial" charset="0"/>
                <a:ea typeface="ＭＳ Ｐゴシック" charset="0"/>
                <a:cs typeface="ＭＳ Ｐゴシック" charset="0"/>
                <a:hlinkClick r:id="rId4"/>
              </a:rPr>
              <a:t>Mansion House Speech 2014</a:t>
            </a:r>
            <a:r>
              <a:rPr lang="en-GB" sz="1100" kern="1200" baseline="0" dirty="0" smtClean="0">
                <a:solidFill>
                  <a:schemeClr val="tx1"/>
                </a:solidFill>
                <a:latin typeface="Arial" charset="0"/>
                <a:ea typeface="ＭＳ Ｐゴシック" charset="0"/>
                <a:cs typeface="ＭＳ Ｐゴシック" charset="0"/>
              </a:rPr>
              <a:t> on 12 June (https://www.gov.uk/government/speeches/mansion-house-2014-speech-by-the-chancellor-of-the-exchequer), the Chancellor announced that by 2020 Councils would be required to put local development orders on over 90% of brownfield land </a:t>
            </a:r>
            <a:r>
              <a:rPr lang="en-US" sz="1100" kern="1200" baseline="0" dirty="0" smtClean="0">
                <a:solidFill>
                  <a:schemeClr val="tx1"/>
                </a:solidFill>
                <a:latin typeface="Arial" charset="0"/>
                <a:ea typeface="ＭＳ Ｐゴシック" charset="0"/>
                <a:cs typeface="ＭＳ Ｐゴシック" charset="0"/>
              </a:rPr>
              <a:t>that is suitable for housing and which does not already have planning permission</a:t>
            </a:r>
            <a:r>
              <a:rPr lang="en-GB" sz="1100" kern="1200" baseline="0" dirty="0" smtClean="0">
                <a:solidFill>
                  <a:schemeClr val="tx1"/>
                </a:solidFill>
                <a:latin typeface="Arial" charset="0"/>
                <a:ea typeface="ＭＳ Ｐゴシック" charset="0"/>
                <a:cs typeface="ＭＳ Ｐゴシック" charset="0"/>
              </a:rPr>
              <a:t>. This speech was later followed by a </a:t>
            </a:r>
            <a:r>
              <a:rPr lang="en-GB" sz="1100" u="sng" kern="1200" baseline="0" dirty="0" smtClean="0">
                <a:solidFill>
                  <a:schemeClr val="tx1"/>
                </a:solidFill>
                <a:latin typeface="Arial" charset="0"/>
                <a:ea typeface="ＭＳ Ｐゴシック" charset="0"/>
                <a:cs typeface="ＭＳ Ｐゴシック" charset="0"/>
                <a:hlinkClick r:id="rId5"/>
              </a:rPr>
              <a:t>written statement</a:t>
            </a:r>
            <a:r>
              <a:rPr lang="en-GB" sz="1100" kern="1200" baseline="0" dirty="0" smtClean="0">
                <a:solidFill>
                  <a:schemeClr val="tx1"/>
                </a:solidFill>
                <a:latin typeface="Arial" charset="0"/>
                <a:ea typeface="ＭＳ Ｐゴシック" charset="0"/>
                <a:cs typeface="ＭＳ Ｐゴシック" charset="0"/>
              </a:rPr>
              <a:t> http://www.publications.parliament.uk/pa/cm201415/cmhansrd/cm140616/wmstext/140616m0001.htm#1406169000003 in the House of Commons by the Secretary of State for Communities and Local Government. </a:t>
            </a:r>
          </a:p>
          <a:p>
            <a:endParaRPr lang="en-GB" sz="1100" kern="1200" baseline="0" dirty="0" smtClean="0">
              <a:solidFill>
                <a:schemeClr val="tx1"/>
              </a:solidFill>
              <a:latin typeface="Arial" charset="0"/>
              <a:ea typeface="ＭＳ Ｐゴシック" charset="0"/>
              <a:cs typeface="ＭＳ Ｐゴシック" charset="0"/>
            </a:endParaRPr>
          </a:p>
          <a:p>
            <a:r>
              <a:rPr lang="en-US" sz="1100" kern="1200" baseline="0" dirty="0" smtClean="0">
                <a:solidFill>
                  <a:schemeClr val="tx1"/>
                </a:solidFill>
                <a:latin typeface="Arial" charset="0"/>
                <a:ea typeface="ＭＳ Ｐゴシック" charset="0"/>
                <a:cs typeface="ＭＳ Ｐゴシック" charset="0"/>
              </a:rPr>
              <a:t>A DCLG consultation published in January outlines proposals to help meet the Treasury’s objective for LDOs. </a:t>
            </a:r>
            <a:r>
              <a:rPr lang="en-US" sz="1100" i="1" u="none" kern="1200" baseline="0" dirty="0" smtClean="0">
                <a:solidFill>
                  <a:schemeClr val="tx1"/>
                </a:solidFill>
                <a:latin typeface="Arial" charset="0"/>
                <a:ea typeface="ＭＳ Ｐゴシック" charset="0"/>
                <a:cs typeface="ＭＳ Ｐゴシック" charset="0"/>
              </a:rPr>
              <a:t>It requires councils to publish a list of all brownfield sites that are considered to be suitable and deliverable for housing  development.  Councils will be expected to work towards 90% of those sites either having planning permissions or an LDO in place by 2020. </a:t>
            </a:r>
            <a:r>
              <a:rPr lang="en-US" sz="1100" kern="1200" baseline="0" dirty="0" smtClean="0">
                <a:solidFill>
                  <a:schemeClr val="tx1"/>
                </a:solidFill>
                <a:latin typeface="Arial" charset="0"/>
                <a:ea typeface="ＭＳ Ｐゴシック" charset="0"/>
                <a:cs typeface="ＭＳ Ｐゴシック" charset="0"/>
              </a:rPr>
              <a:t> It outlines tough penalties for those councils that do not move quickly enough to help it meet its target. One proposal is to put councils under special measures if they fail to have LDOs in place on 50 per cent of brownfield land suitable for housing by 2017.  An alternative sanction would make councils "unable to claim the existence of an up-to-date five year housing land supply when considering applications for brownfield development" should they fail to have made sufficient progress in getting LDOs established.  </a:t>
            </a:r>
            <a:r>
              <a:rPr lang="en-US" sz="1100" i="1" kern="1200" baseline="0" dirty="0" smtClean="0">
                <a:solidFill>
                  <a:schemeClr val="tx1"/>
                </a:solidFill>
                <a:latin typeface="Arial" charset="0"/>
                <a:ea typeface="ＭＳ Ｐゴシック" charset="0"/>
                <a:cs typeface="ＭＳ Ｐゴシック" charset="0"/>
              </a:rPr>
              <a:t>The consultation closed on 10 March 2015</a:t>
            </a:r>
          </a:p>
          <a:p>
            <a:endParaRPr lang="en-US" sz="1100" i="1" kern="1200" baseline="0" dirty="0" smtClean="0">
              <a:solidFill>
                <a:schemeClr val="tx1"/>
              </a:solidFill>
              <a:latin typeface="Arial" charset="0"/>
              <a:ea typeface="ＭＳ Ｐゴシック" charset="0"/>
              <a:cs typeface="ＭＳ Ｐゴシック" charset="0"/>
            </a:endParaRPr>
          </a:p>
          <a:p>
            <a:r>
              <a:rPr lang="en-US" sz="1100" i="0" kern="1200" baseline="0" dirty="0" smtClean="0">
                <a:solidFill>
                  <a:schemeClr val="tx1"/>
                </a:solidFill>
                <a:latin typeface="Arial" charset="0"/>
                <a:ea typeface="ＭＳ Ｐゴシック" charset="0"/>
                <a:cs typeface="ＭＳ Ｐゴシック" charset="0"/>
              </a:rPr>
              <a:t>These measures have been accompanied by incentives for councils who wish to develop LDOs to bring forward housing on brown field sites.  Grants have been made  for 18 schemes  delivering more than 100 homes each.  PAS has also been running a project with  LPA pilots to develop best practice advice on developing LDOs for smaller housing sites.  See housingldos.info . And for more general information on LDOs the PAS website.</a:t>
            </a:r>
          </a:p>
          <a:p>
            <a:r>
              <a:rPr lang="en-US" sz="1100" i="0" kern="1200" baseline="0" dirty="0" smtClean="0">
                <a:solidFill>
                  <a:schemeClr val="tx1"/>
                </a:solidFill>
                <a:latin typeface="Arial" charset="0"/>
                <a:ea typeface="ＭＳ Ｐゴシック" charset="0"/>
                <a:cs typeface="ＭＳ Ｐゴシック" charset="0"/>
              </a:rPr>
              <a:t>http://www.pas.gov.uk/45-local-development-orders</a:t>
            </a:r>
          </a:p>
          <a:p>
            <a:endParaRPr lang="en-US" sz="1100" kern="1200" baseline="0" dirty="0" smtClean="0">
              <a:solidFill>
                <a:schemeClr val="tx1"/>
              </a:solidFill>
              <a:latin typeface="Arial" charset="0"/>
              <a:ea typeface="ＭＳ Ｐゴシック" charset="0"/>
              <a:cs typeface="ＭＳ Ｐゴシック" charset="0"/>
            </a:endParaRPr>
          </a:p>
          <a:p>
            <a:r>
              <a:rPr lang="en-US" sz="1100" kern="1200" baseline="0" dirty="0" smtClean="0">
                <a:solidFill>
                  <a:schemeClr val="tx1"/>
                </a:solidFill>
                <a:latin typeface="Arial" charset="0"/>
                <a:ea typeface="ＭＳ Ｐゴシック" charset="0"/>
                <a:cs typeface="ＭＳ Ｐゴシック" charset="0"/>
              </a:rPr>
              <a:t>However there are concerns proposals would place a major burden on already cash-strapped planning departments in both time and money, depending on the type and detail of the LDO, and what is reserved by conditions.  Also that the timetable is tight leading to a rush and the production of poorly </a:t>
            </a:r>
            <a:r>
              <a:rPr lang="en-US" sz="1050" kern="1200" baseline="0" dirty="0" smtClean="0">
                <a:solidFill>
                  <a:schemeClr val="tx1"/>
                </a:solidFill>
                <a:latin typeface="Arial" charset="0"/>
                <a:ea typeface="ＭＳ Ｐゴシック" charset="0"/>
                <a:cs typeface="ＭＳ Ｐゴシック" charset="0"/>
              </a:rPr>
              <a:t>prepared Orders</a:t>
            </a:r>
            <a:endParaRPr lang="en-GB" sz="1050" kern="1200" baseline="0" dirty="0" smtClean="0">
              <a:solidFill>
                <a:schemeClr val="tx1"/>
              </a:solidFill>
              <a:latin typeface="Arial" charset="0"/>
              <a:ea typeface="ＭＳ Ｐゴシック" charset="0"/>
              <a:cs typeface="ＭＳ Ｐゴシック" charset="0"/>
            </a:endParaRPr>
          </a:p>
          <a:p>
            <a:endParaRPr lang="en-GB" sz="1100" kern="1200" baseline="0" dirty="0" smtClean="0">
              <a:solidFill>
                <a:schemeClr val="tx1"/>
              </a:solidFill>
              <a:latin typeface="Arial" charset="0"/>
              <a:ea typeface="ＭＳ Ｐゴシック" charset="0"/>
              <a:cs typeface="ＭＳ Ｐゴシック" charset="0"/>
            </a:endParaRPr>
          </a:p>
        </p:txBody>
      </p:sp>
      <p:sp>
        <p:nvSpPr>
          <p:cNvPr id="54276" name="Slide Number Placeholder 3"/>
          <p:cNvSpPr>
            <a:spLocks noGrp="1"/>
          </p:cNvSpPr>
          <p:nvPr>
            <p:ph type="sldNum" sz="quarter" idx="5"/>
          </p:nvPr>
        </p:nvSpPr>
        <p:spPr>
          <a:ln>
            <a:miter lim="800000"/>
            <a:headEnd/>
            <a:tailEnd/>
          </a:ln>
        </p:spPr>
        <p:txBody>
          <a:bodyPr/>
          <a:lstStyle/>
          <a:p>
            <a:pPr>
              <a:defRPr/>
            </a:pPr>
            <a:fld id="{C18A8987-D412-4DF7-899C-4A91B3DC3DD3}" type="slidenum">
              <a:rPr lang="en-US" smtClean="0">
                <a:latin typeface="Arial" charset="0"/>
              </a:rPr>
              <a:pPr>
                <a:def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779463" y="768350"/>
            <a:ext cx="5540375" cy="3836988"/>
          </a:xfrm>
          <a:ln/>
        </p:spPr>
      </p:sp>
      <p:sp>
        <p:nvSpPr>
          <p:cNvPr id="59395"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Starter Homes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a </a:t>
            </a:r>
            <a:r>
              <a:rPr lang="en-GB" sz="1100" u="sng" kern="1200" baseline="0" dirty="0" smtClean="0">
                <a:solidFill>
                  <a:schemeClr val="tx1"/>
                </a:solidFill>
                <a:latin typeface="Arial" charset="0"/>
                <a:ea typeface="ＭＳ Ｐゴシック" charset="0"/>
                <a:cs typeface="ＭＳ Ｐゴシック" charset="0"/>
                <a:hlinkClick r:id="rId3"/>
              </a:rPr>
              <a:t>Ministerial Statement</a:t>
            </a:r>
            <a:r>
              <a:rPr lang="en-GB" sz="1100" kern="1200" baseline="0" dirty="0" smtClean="0">
                <a:solidFill>
                  <a:schemeClr val="tx1"/>
                </a:solidFill>
                <a:latin typeface="Arial" charset="0"/>
                <a:ea typeface="ＭＳ Ｐゴシック" charset="0"/>
                <a:cs typeface="ＭＳ Ｐゴシック" charset="0"/>
              </a:rPr>
              <a:t> on 2</a:t>
            </a:r>
            <a:r>
              <a:rPr lang="en-GB" sz="1100" kern="1200" baseline="30000" dirty="0" smtClean="0">
                <a:solidFill>
                  <a:schemeClr val="tx1"/>
                </a:solidFill>
                <a:latin typeface="Arial" charset="0"/>
                <a:ea typeface="ＭＳ Ｐゴシック" charset="0"/>
                <a:cs typeface="ＭＳ Ｐゴシック" charset="0"/>
              </a:rPr>
              <a:t>nd</a:t>
            </a:r>
            <a:r>
              <a:rPr lang="en-GB" sz="1100" kern="1200" baseline="0" dirty="0" smtClean="0">
                <a:solidFill>
                  <a:schemeClr val="tx1"/>
                </a:solidFill>
                <a:latin typeface="Arial" charset="0"/>
                <a:ea typeface="ＭＳ Ｐゴシック" charset="0"/>
                <a:cs typeface="ＭＳ Ｐゴシック" charset="0"/>
              </a:rPr>
              <a:t> March 2015, https://www.gov.uk/government/speeches/starter-homes, the Government required that LPAs should work in a positive and proactive way with landowners and developers to secure a supply of sites suitable for housing for first time buyers. In particular, they should look for opportunities to create high quality, well designed starter homes through exception sites on commercial and industrial land that is either under-used or unviable in its current or former use, and which has not currently been identified for housing. Where applications for starter homes come forward on such exception sites, they should be approved unless the local planning authority can demonstrate that there are overriding conflicts with the National Planning Policy Framework that cannot be mitigated.</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statement also stated that planning obligations should be attached to permissions for starter homes on Starter Homes exception sites, requiring that the homes are offered for sale at a minimum of 20% below open market price, to young first time buyers who want to own and occupy a home. They should also prevent the re-sale and letting of the properties at open market value for a 5 year period. It also stated that in view of their contribution to meeting housing needs, Starter Homes exception sites should not be required to make section 106 affordable housing or tariff style contributions. Exception sites may include a small proportion of market homes, at the planning authority’s discretion, where this is essential to secure the required level of discount for the starter homes on the site.</a:t>
            </a:r>
          </a:p>
          <a:p>
            <a:r>
              <a:rPr lang="en-GB" sz="1100" kern="1200" baseline="0" dirty="0" smtClean="0">
                <a:solidFill>
                  <a:schemeClr val="tx1"/>
                </a:solidFill>
                <a:latin typeface="Arial" charset="0"/>
                <a:ea typeface="ＭＳ Ｐゴシック" charset="0"/>
                <a:cs typeface="ＭＳ Ｐゴシック" charset="0"/>
              </a:rPr>
              <a:t>The Government’s aim is to provide </a:t>
            </a:r>
            <a:r>
              <a:rPr lang="en-GB" sz="1100" b="0" i="0" kern="1200" baseline="0" dirty="0" smtClean="0">
                <a:solidFill>
                  <a:schemeClr val="tx1"/>
                </a:solidFill>
                <a:latin typeface="Arial" charset="0"/>
                <a:ea typeface="ＭＳ Ｐゴシック" charset="0"/>
                <a:cs typeface="ＭＳ Ｐゴシック" charset="0"/>
              </a:rPr>
              <a:t>100,000 new high quality, low cost starter homes for young first time buyers.</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u="sng" kern="1200" baseline="0" dirty="0" smtClean="0">
                <a:solidFill>
                  <a:schemeClr val="tx1"/>
                </a:solidFill>
                <a:latin typeface="Arial" charset="0"/>
                <a:ea typeface="ＭＳ Ｐゴシック" charset="0"/>
                <a:cs typeface="ＭＳ Ｐゴシック" charset="0"/>
              </a:rPr>
              <a:t>Custom build</a:t>
            </a:r>
          </a:p>
          <a:p>
            <a:endParaRPr lang="en-GB" sz="1100" b="0" i="0" u="sng"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The £150 million fund is open to small builders and community groups as short-term loans to help get the land ready for </a:t>
            </a:r>
            <a:r>
              <a:rPr lang="en-GB" sz="1100" b="0" i="0" kern="1200" baseline="0" dirty="0" err="1" smtClean="0">
                <a:solidFill>
                  <a:schemeClr val="tx1"/>
                </a:solidFill>
                <a:latin typeface="Arial" charset="0"/>
                <a:ea typeface="ＭＳ Ｐゴシック" charset="0"/>
                <a:cs typeface="ＭＳ Ｐゴシック" charset="0"/>
              </a:rPr>
              <a:t>housebuilding</a:t>
            </a:r>
            <a:r>
              <a:rPr lang="en-GB" sz="1100" b="0" i="0" kern="1200" baseline="0" dirty="0" smtClean="0">
                <a:solidFill>
                  <a:schemeClr val="tx1"/>
                </a:solidFill>
                <a:latin typeface="Arial" charset="0"/>
                <a:ea typeface="ＭＳ Ｐゴシック" charset="0"/>
                <a:cs typeface="ＭＳ Ｐゴシック" charset="0"/>
              </a:rPr>
              <a:t>. The land can then be sold as individual plots to people looking to build their own home.</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The </a:t>
            </a:r>
            <a:r>
              <a:rPr lang="en-GB" sz="1100" b="0" i="0" u="sng" kern="1200" baseline="0" dirty="0" smtClean="0">
                <a:solidFill>
                  <a:schemeClr val="tx1"/>
                </a:solidFill>
                <a:latin typeface="Arial" charset="0"/>
                <a:ea typeface="ＭＳ Ｐゴシック" charset="0"/>
                <a:cs typeface="ＭＳ Ｐゴシック" charset="0"/>
                <a:hlinkClick r:id="rId4"/>
              </a:rPr>
              <a:t>Self-build and Custom </a:t>
            </a:r>
            <a:r>
              <a:rPr lang="en-GB" sz="1100" b="0" i="0" u="sng" kern="1200" baseline="0" dirty="0" err="1" smtClean="0">
                <a:solidFill>
                  <a:schemeClr val="tx1"/>
                </a:solidFill>
                <a:latin typeface="Arial" charset="0"/>
                <a:ea typeface="ＭＳ Ｐゴシック" charset="0"/>
                <a:cs typeface="ＭＳ Ｐゴシック" charset="0"/>
                <a:hlinkClick r:id="rId4"/>
              </a:rPr>
              <a:t>Housebuilding</a:t>
            </a:r>
            <a:r>
              <a:rPr lang="en-GB" sz="1100" b="0" i="0" u="sng" kern="1200" baseline="0" dirty="0" smtClean="0">
                <a:solidFill>
                  <a:schemeClr val="tx1"/>
                </a:solidFill>
                <a:latin typeface="Arial" charset="0"/>
                <a:ea typeface="ＭＳ Ｐゴシック" charset="0"/>
                <a:cs typeface="ＭＳ Ｐゴシック" charset="0"/>
                <a:hlinkClick r:id="rId4"/>
              </a:rPr>
              <a:t> Bill</a:t>
            </a:r>
            <a:r>
              <a:rPr lang="en-GB" sz="1100" b="0" i="0" kern="1200" baseline="0" dirty="0" smtClean="0">
                <a:solidFill>
                  <a:schemeClr val="tx1"/>
                </a:solidFill>
                <a:latin typeface="Arial" charset="0"/>
                <a:ea typeface="ＭＳ Ｐゴシック" charset="0"/>
                <a:cs typeface="ＭＳ Ｐゴシック" charset="0"/>
              </a:rPr>
              <a:t> will bring forward the first part of the government’s new right to build by placing a duty on councils to maintain a register of people who are looking to buy serviced plot land to build their own homes.</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Right to build</a:t>
            </a:r>
          </a:p>
          <a:p>
            <a:endParaRPr lang="en-GB" sz="1100" u="sng" kern="1200" baseline="0" dirty="0" smtClean="0">
              <a:solidFill>
                <a:schemeClr val="tx1"/>
              </a:solidFill>
              <a:latin typeface="Arial" charset="0"/>
              <a:ea typeface="ＭＳ Ｐゴシック" charset="0"/>
              <a:cs typeface="ＭＳ Ｐゴシック" charset="0"/>
            </a:endParaRPr>
          </a:p>
          <a:p>
            <a:r>
              <a:rPr lang="en-GB" dirty="0" smtClean="0">
                <a:latin typeface="Arial" pitchFamily="34" charset="0"/>
                <a:ea typeface="ＭＳ Ｐゴシック" pitchFamily="34" charset="-128"/>
              </a:rPr>
              <a:t>The Budget 2014 announced that the Government would consult on creating a new “right to build” which would give people who want to build their own homes a right to a plot from a council and access to a repayable fund.</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In July 2014, the Department for Communities and Local Government published an expression of interest for “right to build vanguards”, inviting expressions of interest from local planning authorities. It explained that a right to build would be a requirement on local authorities to: </a:t>
            </a:r>
          </a:p>
          <a:p>
            <a:endParaRPr lang="en-GB" dirty="0" smtClean="0">
              <a:latin typeface="Arial" pitchFamily="34" charset="0"/>
              <a:ea typeface="ＭＳ Ｐゴシック" pitchFamily="34" charset="-128"/>
            </a:endParaRPr>
          </a:p>
          <a:p>
            <a:pPr marL="228600" indent="-228600">
              <a:buAutoNum type="alphaLcParenBoth"/>
            </a:pPr>
            <a:r>
              <a:rPr lang="en-GB" dirty="0" smtClean="0">
                <a:latin typeface="Arial" pitchFamily="34" charset="0"/>
                <a:ea typeface="ＭＳ Ｐゴシック" pitchFamily="34" charset="-128"/>
              </a:rPr>
              <a:t>Open and promote a register for prospective custom builders. A key purpose of the register is to measure effectively the demand for custom build housing in the local area. We are considering options on how this register might operate, including, for example, that eligibility for registration would be open to those who are resident in the local authority area and potentially also those with a direct family connection to the area. </a:t>
            </a:r>
          </a:p>
          <a:p>
            <a:pPr marL="228600" indent="-228600">
              <a:buNone/>
            </a:pPr>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The proposed requirement to open and promote a register builds upon existing national planning policy and guidance. The National Planning Policy Framework requires local authorities to have a clear understanding of housing need in their area and plan to address the need for all types of housing, including the demand from those people wishing to build their own homes. The Government’s Planning Practice Guidance states that plan makers should, therefore, consider surveying local residents, possibly as part of any wider surveys, to assess local housing need for this type of housing, and compile a local list or register of people who want to build their own homes; and </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(b)Make available, for sale at market value, a sufficient number of suitable serviced plots for those on the register within a reasonable period of time. Land for plots could come from local authorities’ own landholdings or land from other landowners.</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In October 2014 the Government published, </a:t>
            </a:r>
            <a:r>
              <a:rPr lang="en-GB" i="1" dirty="0" smtClean="0">
                <a:latin typeface="Arial" pitchFamily="34" charset="0"/>
                <a:ea typeface="ＭＳ Ｐゴシック" pitchFamily="34" charset="-128"/>
              </a:rPr>
              <a:t>Right to Build: supporting custom and self build: consultation. </a:t>
            </a:r>
          </a:p>
          <a:p>
            <a:r>
              <a:rPr lang="en-GB" i="1" dirty="0" smtClean="0">
                <a:latin typeface="Arial" pitchFamily="34" charset="0"/>
                <a:ea typeface="ＭＳ Ｐゴシック" pitchFamily="34" charset="-128"/>
              </a:rPr>
              <a:t>https://www.gov.uk/government/consultations/right-to-build-supporting-custom-and-self-build</a:t>
            </a:r>
          </a:p>
          <a:p>
            <a:endParaRPr lang="en-GB" i="1" dirty="0" smtClean="0">
              <a:latin typeface="Arial" pitchFamily="34" charset="0"/>
              <a:ea typeface="ＭＳ Ｐゴシック" pitchFamily="34" charset="-128"/>
            </a:endParaRPr>
          </a:p>
          <a:p>
            <a:r>
              <a:rPr lang="en-GB" i="0" dirty="0" smtClean="0">
                <a:latin typeface="Arial" pitchFamily="34" charset="0"/>
                <a:ea typeface="ＭＳ Ｐゴシック" pitchFamily="34" charset="-128"/>
              </a:rPr>
              <a:t>The consultation set out that 11 local authorities had been selected to become Right to Build Vanguards. It also confirmed that the Government would support Richard Bacon MP’s Private Members’ Self-Build and Custom </a:t>
            </a:r>
            <a:r>
              <a:rPr lang="en-GB" i="0" dirty="0" err="1" smtClean="0">
                <a:latin typeface="Arial" pitchFamily="34" charset="0"/>
                <a:ea typeface="ＭＳ Ｐゴシック" pitchFamily="34" charset="-128"/>
              </a:rPr>
              <a:t>Housebuilding</a:t>
            </a:r>
            <a:r>
              <a:rPr lang="en-GB" i="0" dirty="0" smtClean="0">
                <a:latin typeface="Arial" pitchFamily="34" charset="0"/>
                <a:ea typeface="ＭＳ Ｐゴシック" pitchFamily="34" charset="-128"/>
              </a:rPr>
              <a:t> Bill 2014-15 which aims to enact the first element of the Right – the establishment by local planning authorities of a register of prospective custom builders who are seeking a suitable serviced plot of land. The consultation seeks views on the technical aspects about how the right to build should work in practice. The consultation closed on 18 December 2014. For further information see Library standard note, Self-build and custom build housing sector. </a:t>
            </a:r>
          </a:p>
          <a:p>
            <a:endParaRPr lang="en-GB" i="0" dirty="0" smtClean="0">
              <a:latin typeface="Arial" pitchFamily="34" charset="0"/>
              <a:ea typeface="ＭＳ Ｐゴシック" pitchFamily="34" charset="-128"/>
            </a:endParaRPr>
          </a:p>
          <a:p>
            <a:r>
              <a:rPr lang="en-GB" u="sng" kern="1200" dirty="0" smtClean="0">
                <a:latin typeface="Arial" charset="0"/>
                <a:ea typeface="ＭＳ Ｐゴシック" charset="0"/>
              </a:rPr>
              <a:t>Zero carbon homes</a:t>
            </a:r>
            <a:r>
              <a:rPr lang="en-GB" kern="1200" dirty="0" smtClean="0">
                <a:latin typeface="Arial" charset="0"/>
                <a:ea typeface="ＭＳ Ｐゴシック" charset="0"/>
              </a:rPr>
              <a:t> </a:t>
            </a:r>
            <a:endParaRPr lang="en-GB" i="0" dirty="0" smtClean="0">
              <a:latin typeface="Arial" pitchFamily="34" charset="0"/>
              <a:ea typeface="ＭＳ Ｐゴシック" pitchFamily="34" charset="-128"/>
            </a:endParaRPr>
          </a:p>
          <a:p>
            <a:r>
              <a:rPr lang="en-GB" sz="1100" kern="1200" baseline="0" dirty="0" smtClean="0">
                <a:solidFill>
                  <a:schemeClr val="tx1"/>
                </a:solidFill>
                <a:latin typeface="Arial" charset="0"/>
                <a:ea typeface="ＭＳ Ｐゴシック" charset="0"/>
                <a:cs typeface="ＭＳ Ｐゴシック" charset="0"/>
              </a:rPr>
              <a:t>In a written ministerial statement on 25</a:t>
            </a:r>
            <a:r>
              <a:rPr lang="en-GB" sz="1100" kern="1200" baseline="30000" dirty="0" smtClean="0">
                <a:solidFill>
                  <a:schemeClr val="tx1"/>
                </a:solidFill>
                <a:latin typeface="Arial" charset="0"/>
                <a:ea typeface="ＭＳ Ｐゴシック" charset="0"/>
                <a:cs typeface="ＭＳ Ｐゴシック" charset="0"/>
              </a:rPr>
              <a:t>th</a:t>
            </a:r>
            <a:r>
              <a:rPr lang="en-GB" sz="1100" kern="1200" baseline="0" dirty="0" smtClean="0">
                <a:solidFill>
                  <a:schemeClr val="tx1"/>
                </a:solidFill>
                <a:latin typeface="Arial" charset="0"/>
                <a:ea typeface="ＭＳ Ｐゴシック" charset="0"/>
                <a:cs typeface="ＭＳ Ｐゴシック" charset="0"/>
              </a:rPr>
              <a:t> March 2015, Communities Secretary announced that development of small housing sites (10 houses or fewer) would be exempted from the </a:t>
            </a:r>
            <a:r>
              <a:rPr lang="en-GB" sz="1100" b="0" i="0" kern="1200" baseline="0" dirty="0" smtClean="0">
                <a:solidFill>
                  <a:schemeClr val="tx1"/>
                </a:solidFill>
                <a:latin typeface="Arial" charset="0"/>
                <a:ea typeface="ＭＳ Ｐゴシック" charset="0"/>
                <a:cs typeface="ＭＳ Ｐゴシック" charset="0"/>
              </a:rPr>
              <a:t>offsite mitigation component of the zero carbon policy.</a:t>
            </a:r>
            <a:endParaRPr lang="en-GB" sz="1100" kern="1200" baseline="0" dirty="0" smtClean="0">
              <a:solidFill>
                <a:schemeClr val="tx1"/>
              </a:solidFill>
              <a:latin typeface="Arial" charset="0"/>
              <a:ea typeface="ＭＳ Ｐゴシック" charset="0"/>
              <a:cs typeface="ＭＳ Ｐゴシック" charset="0"/>
            </a:endParaRPr>
          </a:p>
          <a:p>
            <a:endParaRPr lang="en-US" dirty="0" smtClean="0">
              <a:latin typeface="Arial" pitchFamily="34" charset="0"/>
              <a:ea typeface="ＭＳ Ｐゴシック" pitchFamily="34" charset="-128"/>
            </a:endParaRPr>
          </a:p>
          <a:p>
            <a:r>
              <a:rPr lang="en-GB" sz="1100" kern="1200" baseline="0" dirty="0" smtClean="0">
                <a:solidFill>
                  <a:schemeClr val="tx1"/>
                </a:solidFill>
                <a:latin typeface="Arial" charset="0"/>
                <a:ea typeface="ＭＳ Ｐゴシック" charset="0"/>
                <a:cs typeface="ＭＳ Ｐゴシック" charset="0"/>
              </a:rPr>
              <a:t>The Government's </a:t>
            </a:r>
            <a:r>
              <a:rPr lang="en-GB" sz="1100" u="sng" kern="1200" baseline="0" dirty="0" smtClean="0">
                <a:solidFill>
                  <a:schemeClr val="tx1"/>
                </a:solidFill>
                <a:latin typeface="Arial" charset="0"/>
                <a:ea typeface="ＭＳ Ｐゴシック" charset="0"/>
                <a:cs typeface="ＭＳ Ｐゴシック" charset="0"/>
                <a:hlinkClick r:id="rId5"/>
              </a:rPr>
              <a:t>response</a:t>
            </a:r>
            <a:r>
              <a:rPr lang="en-GB" sz="1100" kern="1200" baseline="0" dirty="0" smtClean="0">
                <a:solidFill>
                  <a:schemeClr val="tx1"/>
                </a:solidFill>
                <a:latin typeface="Arial" charset="0"/>
                <a:ea typeface="ＭＳ Ｐゴシック" charset="0"/>
                <a:cs typeface="ＭＳ Ｐゴシック" charset="0"/>
              </a:rPr>
              <a:t> to the consultation on small sites exemption can be found at:- https://www.gov.uk/government/uploads/system/uploads/attachment_data/file/418712/150327_small_sites_exemption_Gov_response_and_summary_report_final.pdf</a:t>
            </a:r>
          </a:p>
          <a:p>
            <a:endParaRPr lang="en-US" dirty="0" smtClean="0">
              <a:latin typeface="Arial" pitchFamily="34" charset="0"/>
              <a:ea typeface="ＭＳ Ｐゴシック" pitchFamily="34" charset="-128"/>
            </a:endParaRPr>
          </a:p>
        </p:txBody>
      </p:sp>
      <p:sp>
        <p:nvSpPr>
          <p:cNvPr id="54276" name="Slide Number Placeholder 3"/>
          <p:cNvSpPr>
            <a:spLocks noGrp="1"/>
          </p:cNvSpPr>
          <p:nvPr>
            <p:ph type="sldNum" sz="quarter" idx="5"/>
          </p:nvPr>
        </p:nvSpPr>
        <p:spPr>
          <a:ln>
            <a:miter lim="800000"/>
            <a:headEnd/>
            <a:tailEnd/>
          </a:ln>
        </p:spPr>
        <p:txBody>
          <a:bodyPr/>
          <a:lstStyle/>
          <a:p>
            <a:pPr>
              <a:defRPr/>
            </a:pPr>
            <a:fld id="{C18A8987-D412-4DF7-899C-4A91B3DC3DD3}" type="slidenum">
              <a:rPr lang="en-US" smtClean="0">
                <a:latin typeface="Arial" charset="0"/>
              </a:rPr>
              <a:pPr>
                <a:def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ln>
            <a:miter lim="800000"/>
            <a:headEnd/>
            <a:tailEnd/>
          </a:ln>
        </p:spPr>
        <p:txBody>
          <a:bodyPr/>
          <a:lstStyle/>
          <a:p>
            <a:pPr>
              <a:tabLst>
                <a:tab pos="0" algn="l"/>
                <a:tab pos="1002249" algn="l"/>
                <a:tab pos="2009380" algn="l"/>
                <a:tab pos="3013256" algn="l"/>
                <a:tab pos="4020387" algn="l"/>
                <a:tab pos="5025890" algn="l"/>
                <a:tab pos="6031393" algn="l"/>
                <a:tab pos="7036896" algn="l"/>
                <a:tab pos="8044026" algn="l"/>
                <a:tab pos="9047902" algn="l"/>
                <a:tab pos="10055033" algn="l"/>
                <a:tab pos="11060536" algn="l"/>
              </a:tabLst>
              <a:defRPr/>
            </a:pPr>
            <a:fld id="{DCCAC751-8637-4769-B5F6-41DB4B762758}" type="slidenum">
              <a:rPr lang="en-US" altLang="en-US">
                <a:solidFill>
                  <a:srgbClr val="000000"/>
                </a:solidFill>
                <a:latin typeface="Arial" charset="0"/>
              </a:rPr>
              <a:pPr>
                <a:tabLst>
                  <a:tab pos="0" algn="l"/>
                  <a:tab pos="1002249" algn="l"/>
                  <a:tab pos="2009380" algn="l"/>
                  <a:tab pos="3013256" algn="l"/>
                  <a:tab pos="4020387" algn="l"/>
                  <a:tab pos="5025890" algn="l"/>
                  <a:tab pos="6031393" algn="l"/>
                  <a:tab pos="7036896" algn="l"/>
                  <a:tab pos="8044026" algn="l"/>
                  <a:tab pos="9047902" algn="l"/>
                  <a:tab pos="10055033" algn="l"/>
                  <a:tab pos="11060536" algn="l"/>
                </a:tabLst>
                <a:defRPr/>
              </a:pPr>
              <a:t>17</a:t>
            </a:fld>
            <a:endParaRPr lang="en-US" altLang="en-US" dirty="0">
              <a:solidFill>
                <a:srgbClr val="000000"/>
              </a:solidFill>
              <a:latin typeface="Arial" charset="0"/>
            </a:endParaRPr>
          </a:p>
        </p:txBody>
      </p:sp>
      <p:sp>
        <p:nvSpPr>
          <p:cNvPr id="67587" name="Rectangle 1"/>
          <p:cNvSpPr>
            <a:spLocks noGrp="1" noRot="1" noChangeAspect="1" noChangeArrowheads="1" noTextEdit="1"/>
          </p:cNvSpPr>
          <p:nvPr>
            <p:ph type="sldImg"/>
          </p:nvPr>
        </p:nvSpPr>
        <p:spPr>
          <a:xfrm>
            <a:off x="779463" y="769938"/>
            <a:ext cx="5540375" cy="3836987"/>
          </a:xfrm>
          <a:solidFill>
            <a:srgbClr val="FFFFFF"/>
          </a:solidFill>
          <a:ln/>
        </p:spPr>
      </p:sp>
      <p:sp>
        <p:nvSpPr>
          <p:cNvPr id="63492" name="Rectangle 2"/>
          <p:cNvSpPr>
            <a:spLocks noGrp="1" noChangeArrowheads="1"/>
          </p:cNvSpPr>
          <p:nvPr>
            <p:ph type="body" idx="1"/>
          </p:nvPr>
        </p:nvSpPr>
        <p:spPr/>
        <p:txBody>
          <a:bodyPr wrap="square" anchor="t" anchorCtr="0"/>
          <a:lstStyle/>
          <a:p>
            <a:pPr marL="0" marR="0" lvl="0" indent="0" algn="l" defTabSz="914400" rtl="0" eaLnBrk="0" fontAlgn="base" latinLnBrk="0" hangingPunct="0">
              <a:lnSpc>
                <a:spcPct val="80000"/>
              </a:lnSpc>
              <a:spcBef>
                <a:spcPts val="36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Introduced in Planning Act 2008, CIL is promoted as the preferred method securing developer contributions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A total of 61 English councils have resolved to adopt Community Infrastructure Levy (CIL) charging schedules, with 184 more now developing a charging schedule. According to research by Savills, only 32 per cent of councils in England and Wales could meet the deadline to have a CIL adopted by April 2015.</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The CIL/S106 changes will have a considerable impact on councils and how they seek to fund infrastructure. Some Councils have not adopted CIL (or set zero rates for some sites) due to concerns that it would make development (particularly housebuilding) unviable.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Adopting CIL takes time (estimates of 12-18 months). Some councils may have delayed work on CIL whilst they try to get an up to date local plan in place PAS consider that it is possible to get a CIL schedule in place in advance of an up to date plan, as long as you have an adequate evidence base.</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1" i="0" u="sng" strike="noStrike" kern="1200" cap="none" spc="0" normalizeH="0" baseline="0" noProof="0" dirty="0" smtClean="0">
                <a:ln>
                  <a:noFill/>
                </a:ln>
                <a:solidFill>
                  <a:srgbClr val="000000"/>
                </a:solidFill>
                <a:effectLst/>
                <a:uLnTx/>
                <a:uFillTx/>
                <a:latin typeface="Arial"/>
                <a:ea typeface="MS PGothic"/>
              </a:rPr>
              <a:t>Outline of main changes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1" i="0" u="none" strike="noStrike" kern="1200" cap="none" spc="0" normalizeH="0" baseline="0" noProof="0" dirty="0" smtClean="0">
                <a:ln>
                  <a:noFill/>
                </a:ln>
                <a:solidFill>
                  <a:srgbClr val="000000"/>
                </a:solidFill>
                <a:effectLst/>
                <a:uLnTx/>
                <a:uFillTx/>
                <a:latin typeface="Arial"/>
                <a:ea typeface="MS PGothic"/>
              </a:rPr>
              <a:t>Pooling of contributions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Pooling restriction in Regulation 123(3) of CIL Regulations 2010 to came into force on 6 April 2015.  This applies to all authorities in England and Wales, whether they have implemented CIL or not.  </a:t>
            </a:r>
            <a:r>
              <a:rPr kumimoji="0" lang="en-US" sz="1100" b="0" i="0" u="none" strike="sngStrike" kern="1200" cap="none" spc="0" normalizeH="0" baseline="0" noProof="0" dirty="0" smtClean="0">
                <a:ln>
                  <a:noFill/>
                </a:ln>
                <a:solidFill>
                  <a:srgbClr val="FF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none" strike="sngStrike" kern="1200" cap="none" spc="0" normalizeH="0" baseline="0" noProof="0" dirty="0" smtClean="0">
                <a:ln>
                  <a:noFill/>
                </a:ln>
                <a:solidFill>
                  <a:srgbClr val="FF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After 6 April 2015, you will not be able to have a planning obligation as a reason for granting / refusing planning permission where you have already pooled 5 or more of the same obligations for that project or type of infrastructure have already been entered into since 6 April 2010.obligation.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Without a CIL you may be in the position that you cannot mitigate a proposed scheme as you do not have a s106 or CIL mechanism with which to achieve the requirement – e.g. flood relief scheme pooling for all local development.</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1" i="0" u="sng" strike="noStrike" kern="1200" cap="none" spc="0" normalizeH="0" baseline="0" noProof="0" dirty="0" smtClean="0">
                <a:ln>
                  <a:noFill/>
                </a:ln>
                <a:solidFill>
                  <a:srgbClr val="000000"/>
                </a:solidFill>
                <a:effectLst/>
                <a:uLnTx/>
                <a:uFillTx/>
                <a:latin typeface="Arial"/>
                <a:ea typeface="MS PGothic"/>
              </a:rPr>
              <a:t>Changes to the CIL and S106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There have been changes to Community Infrastructure Levy (CIL) Regulations in 2013, 2014 and 2015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The 2014 changes  sets out the evidence required and outlines the linkages between the relevant plan, CIL, s106 obligations and spending of the CIL on infrastructure. The other main changes are:</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Neighbourhood funding (proportion )requiring authorities to strike an appropriate balance between the funding of infrastructure from CIL and the potential effects of the CIL on the viability of development. Previously the authority only had to ‘aim to strike the appropriate balance‘</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Having a draft CIL infrastructure list at examination (</a:t>
            </a:r>
            <a:r>
              <a:rPr kumimoji="0" lang="en-GB" sz="1100" b="0" i="0" u="none" strike="noStrike" kern="1200" cap="none" spc="0" normalizeH="0" baseline="0" noProof="0" dirty="0" err="1" smtClean="0">
                <a:ln>
                  <a:noFill/>
                </a:ln>
                <a:solidFill>
                  <a:srgbClr val="000000"/>
                </a:solidFill>
                <a:effectLst/>
                <a:uLnTx/>
                <a:uFillTx/>
                <a:latin typeface="Arial"/>
                <a:ea typeface="Times New Roman"/>
              </a:rPr>
              <a:t>Reg</a:t>
            </a:r>
            <a:r>
              <a:rPr kumimoji="0" lang="en-GB" sz="1100" b="0" i="0" u="none" strike="noStrike" kern="1200" cap="none" spc="0" normalizeH="0" baseline="0" noProof="0" dirty="0" smtClean="0">
                <a:ln>
                  <a:noFill/>
                </a:ln>
                <a:solidFill>
                  <a:srgbClr val="000000"/>
                </a:solidFill>
                <a:effectLst/>
                <a:uLnTx/>
                <a:uFillTx/>
                <a:latin typeface="Arial"/>
                <a:ea typeface="Times New Roman"/>
              </a:rPr>
              <a:t> 123 list)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phasing of levy payments on all types of planning permission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exemptions for self-build housing, and for residential annexes and extensions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ability to set differential rates for size as well as geographical location and type of use</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The option for charging authorities to accept payments in kind through the provision of infrastructure either on-site or off-site for the whole or part of the levy payable on a development</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A new ‘vacancy test' - buildings must have been in use for six continuous months out of the last three years for the levy to apply only to the net addition of </a:t>
            </a:r>
            <a:r>
              <a:rPr kumimoji="0" lang="en-GB" sz="1100" b="0" i="0" u="none" strike="noStrike" kern="1200" cap="none" spc="0" normalizeH="0" baseline="0" noProof="0" dirty="0" err="1" smtClean="0">
                <a:ln>
                  <a:noFill/>
                </a:ln>
                <a:solidFill>
                  <a:srgbClr val="000000"/>
                </a:solidFill>
                <a:effectLst/>
                <a:uLnTx/>
                <a:uFillTx/>
                <a:latin typeface="Arial"/>
                <a:ea typeface="Times New Roman"/>
              </a:rPr>
              <a:t>floorspace</a:t>
            </a:r>
            <a:r>
              <a:rPr kumimoji="0" lang="en-GB" sz="1100" b="0" i="0" u="none" strike="noStrike" kern="1200" cap="none" spc="0" normalizeH="0" baseline="0" noProof="0" dirty="0" smtClean="0">
                <a:ln>
                  <a:noFill/>
                </a:ln>
                <a:solidFill>
                  <a:srgbClr val="000000"/>
                </a:solidFill>
                <a:effectLst/>
                <a:uLnTx/>
                <a:uFillTx/>
                <a:latin typeface="Arial"/>
                <a:ea typeface="Times New Roman"/>
              </a:rPr>
              <a:t> (previously a building to be in continuous lawful use for at least six of the previous 12 months)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new formula for calculating the chargeable amount of CIL</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extend mandatory social housing relief to non Registered providers/ Local authorities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Many of the changes have been made to support and enable development which will deliver economic growth.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Further information can be found on the PAS website </a:t>
            </a:r>
            <a:r>
              <a:rPr kumimoji="0" lang="en-GB" sz="1100" b="0" i="0" u="sng" strike="noStrike" kern="1200" cap="none" spc="0" normalizeH="0" baseline="0" noProof="0" dirty="0" smtClean="0">
                <a:ln>
                  <a:noFill/>
                </a:ln>
                <a:solidFill>
                  <a:srgbClr val="0000FF"/>
                </a:solidFill>
                <a:effectLst/>
                <a:uLnTx/>
                <a:uFillTx/>
                <a:latin typeface="Arial"/>
                <a:ea typeface="Times New Roman"/>
                <a:hlinkClick r:id="rId3"/>
              </a:rPr>
              <a:t>http://www.pas.gov.uk/s106/-/journal_content/56/332612/6783401/article</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Further references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The Community Infrastructure Levy (CIL) Regulations  2013 (http://www.legislation.gov.uk/uksi/2013/982/contents/made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2014 http://www.legislation.gov.uk/ukdsi/2014/9780111106761/contents brought into effect in February 2014  May and 2015 (http://www.legislation.gov.uk/uksi/2015/836/contents/made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Arial"/>
                <a:ea typeface="MS PGothic"/>
              </a:rPr>
              <a:t>S.106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Arial"/>
                <a:ea typeface="MS PGothic"/>
              </a:rPr>
              <a:t>Renegotiation of s106 affordable housing contributions </a:t>
            </a:r>
            <a:r>
              <a:rPr kumimoji="0" lang="en-GB" sz="1100" b="0" i="0" u="none" strike="noStrike" kern="1200" cap="none" spc="0" normalizeH="0" baseline="0" noProof="0" dirty="0" smtClean="0">
                <a:ln>
                  <a:noFill/>
                </a:ln>
                <a:solidFill>
                  <a:srgbClr val="000000"/>
                </a:solidFill>
                <a:effectLst/>
                <a:uLnTx/>
                <a:uFillTx/>
                <a:latin typeface="Arial"/>
                <a:ea typeface="MS PGothic"/>
              </a:rPr>
              <a:t>- Changes in the Growth and Infrastructure Act that if requested a council is required to renegotiate previously agreed affordable housing levels in a S106,</a:t>
            </a:r>
            <a:r>
              <a:rPr kumimoji="0" lang="en-US" sz="1100" b="0" i="0" u="none" strike="noStrike" kern="1200" cap="none" spc="0" normalizeH="0" baseline="0" noProof="0" dirty="0" smtClean="0">
                <a:ln>
                  <a:noFill/>
                </a:ln>
                <a:solidFill>
                  <a:srgbClr val="000000"/>
                </a:solidFill>
                <a:effectLst/>
                <a:uLnTx/>
                <a:uFillTx/>
                <a:latin typeface="Arial"/>
                <a:ea typeface="MS PGothic"/>
              </a:rPr>
              <a:t> and change the affordable housing requirement  </a:t>
            </a:r>
            <a:r>
              <a:rPr kumimoji="0" lang="en-US" sz="1100" b="0" i="0" u="sng" strike="noStrike" kern="1200" cap="none" spc="0" normalizeH="0" baseline="0" noProof="0" dirty="0" smtClean="0">
                <a:ln>
                  <a:noFill/>
                </a:ln>
                <a:solidFill>
                  <a:srgbClr val="000000"/>
                </a:solidFill>
                <a:effectLst/>
                <a:uLnTx/>
                <a:uFillTx/>
                <a:latin typeface="Arial"/>
                <a:ea typeface="MS PGothic"/>
                <a:hlinkClick r:id="rId4"/>
              </a:rPr>
              <a:t>Section 106BA of the 1990 Act</a:t>
            </a:r>
            <a:r>
              <a:rPr kumimoji="0" lang="en-US"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72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This can then be appealed under s106 BC</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72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The renegotiation only considers the viability of affordable housing requirements only- It does not reopen any other planning policy considerations or review the merits of the permitted scheme.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72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Arial"/>
                <a:ea typeface="MS PGothic"/>
              </a:rPr>
              <a:t>Revised S.106- S106 small development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On 28 November 2014, Brandon Lewis announced a change of national planning policy on section 106 thresholds imposed on small scale developers and introduced a vacant building credit through a Written Ministerial Statement to Parliament.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This led to </a:t>
            </a:r>
            <a:r>
              <a:rPr kumimoji="0" lang="en-GB" sz="1100" b="0" i="0" u="none" strike="noStrike" kern="1200" cap="none" spc="0" normalizeH="0" baseline="0" noProof="0" dirty="0" err="1" smtClean="0">
                <a:ln>
                  <a:noFill/>
                </a:ln>
                <a:solidFill>
                  <a:srgbClr val="000000"/>
                </a:solidFill>
                <a:effectLst/>
                <a:uLnTx/>
                <a:uFillTx/>
                <a:latin typeface="Arial"/>
                <a:ea typeface="MS PGothic"/>
              </a:rPr>
              <a:t>evision</a:t>
            </a:r>
            <a:r>
              <a:rPr kumimoji="0" lang="en-GB" sz="1100" b="0" i="0" u="none" strike="noStrike" kern="1200" cap="none" spc="0" normalizeH="0" baseline="0" noProof="0" dirty="0" smtClean="0">
                <a:ln>
                  <a:noFill/>
                </a:ln>
                <a:solidFill>
                  <a:srgbClr val="000000"/>
                </a:solidFill>
                <a:effectLst/>
                <a:uLnTx/>
                <a:uFillTx/>
                <a:latin typeface="Arial"/>
                <a:ea typeface="MS PGothic"/>
              </a:rPr>
              <a:t> to the planning practice guidance in November 2014, removed a requirement for affordable housing and the payment of tariff style contributions for developments of 10 or less houses.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Arial"/>
                <a:ea typeface="MS PGothic"/>
              </a:rPr>
              <a:t>Vacant building credit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Vacant Building Credit : “ A financial credit, equivalent to the existing gross floor space of any vacant buildings brought back into any lawful use or demolished for re-development, should be deducted from the calculation of any affordable housing contributions sought from relevant development schemes. “ (PPG)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This can apply to any type of building that is vacant – not just residential. Only the net increase makes an affordable housing contributions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Does not apply to vacant buildings which have been abandoned.</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333333"/>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333333"/>
                </a:solidFill>
                <a:effectLst/>
                <a:uLnTx/>
                <a:uFillTx/>
                <a:latin typeface="Arial"/>
                <a:ea typeface="MS PGothic"/>
              </a:rPr>
              <a:t>The credit provides developers with the opportunity to offset </a:t>
            </a:r>
            <a:r>
              <a:rPr kumimoji="0" lang="en-US" sz="1100" b="0" i="0" u="none" strike="noStrike" kern="1200" cap="none" spc="0" normalizeH="0" baseline="0" noProof="0" dirty="0" err="1" smtClean="0">
                <a:ln>
                  <a:noFill/>
                </a:ln>
                <a:solidFill>
                  <a:srgbClr val="333333"/>
                </a:solidFill>
                <a:effectLst/>
                <a:uLnTx/>
                <a:uFillTx/>
                <a:latin typeface="Arial"/>
                <a:ea typeface="MS PGothic"/>
              </a:rPr>
              <a:t>floorspace</a:t>
            </a:r>
            <a:r>
              <a:rPr kumimoji="0" lang="en-US" sz="1100" b="0" i="0" u="none" strike="noStrike" kern="1200" cap="none" spc="0" normalizeH="0" baseline="0" noProof="0" dirty="0" smtClean="0">
                <a:ln>
                  <a:noFill/>
                </a:ln>
                <a:solidFill>
                  <a:srgbClr val="333333"/>
                </a:solidFill>
                <a:effectLst/>
                <a:uLnTx/>
                <a:uFillTx/>
                <a:latin typeface="Arial"/>
                <a:ea typeface="MS PGothic"/>
              </a:rPr>
              <a:t> from empty buildings that have either been converted or redeveloped for residential use against section 106 affordable housing obligations. Evidence has already emerged of developers using vacant building credit to force substantial reductions in affordable housing payments, with councils fearful that developers could seek to resubmit applications in a bid to apply the credit to already consented schemes.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In April 2015 guidance on the vacant building credit was further revised.   It has made it clearer that you can’t deliberately make a building vacant" in order to seek the relief and makes it clear that applicants can’t go back and get a fresh planning permission to retrieve the savings that they would have made.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a:ea typeface="MS PGothic"/>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MS PGothic"/>
              </a:rPr>
              <a:t>An assessment of S106 and CIL changes can be found in the Planning magazine article: </a:t>
            </a:r>
            <a:r>
              <a:rPr kumimoji="0" lang="en-GB" sz="1100" b="0" i="0" u="sng" strike="noStrike" kern="1200" cap="none" spc="0" normalizeH="0" baseline="0" noProof="0" dirty="0" smtClean="0">
                <a:ln>
                  <a:noFill/>
                </a:ln>
                <a:solidFill>
                  <a:srgbClr val="000000"/>
                </a:solidFill>
                <a:effectLst/>
                <a:uLnTx/>
                <a:uFillTx/>
                <a:latin typeface="Arial"/>
                <a:ea typeface="MS PGothic"/>
                <a:hlinkClick r:id="rId5"/>
              </a:rPr>
              <a:t>Changing charges: how s106 changes will affect council</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ts val="395"/>
              </a:spcBef>
              <a:spcAft>
                <a:spcPts val="0"/>
              </a:spcAft>
              <a:buClrTx/>
              <a:buSzTx/>
              <a:buFontTx/>
              <a:buNone/>
              <a:tabLst/>
              <a:defRPr/>
            </a:pPr>
            <a:r>
              <a:rPr kumimoji="0" lang="en-GB" sz="1100" b="0" i="0" u="sng" strike="noStrike" kern="1200" cap="none" spc="0" normalizeH="0" baseline="0" noProof="0" dirty="0" smtClean="0">
                <a:ln>
                  <a:noFill/>
                </a:ln>
                <a:solidFill>
                  <a:srgbClr val="0000FF"/>
                </a:solidFill>
                <a:effectLst/>
                <a:uLnTx/>
                <a:uFillTx/>
                <a:latin typeface="Arial"/>
                <a:ea typeface="MS PGothic"/>
                <a:hlinkClick r:id="rId5"/>
              </a:rPr>
              <a:t>http://www.planningresource.co.uk/article/1329179/changing-charges-s106-changes-will-affect-councils</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Further information can be found in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revised planning guidance  </a:t>
            </a:r>
            <a:r>
              <a:rPr kumimoji="0" lang="en-GB" sz="1100" b="0" i="0" u="sng" strike="noStrike" kern="1200" cap="none" spc="0" normalizeH="0" baseline="0" noProof="0" dirty="0" smtClean="0">
                <a:ln>
                  <a:noFill/>
                </a:ln>
                <a:solidFill>
                  <a:srgbClr val="0000FF"/>
                </a:solidFill>
                <a:effectLst/>
                <a:uLnTx/>
                <a:uFillTx/>
                <a:latin typeface="Arial"/>
                <a:ea typeface="Times New Roman"/>
                <a:hlinkClick r:id="rId6"/>
              </a:rPr>
              <a:t>http://planningguidance.planningportal.gov.uk/blog/guidance/planning-obligations/planning-obligations-guidance/</a:t>
            </a:r>
            <a:r>
              <a:rPr kumimoji="0" lang="en-GB" sz="1100" b="0" i="0" u="none" strike="noStrike" kern="1200" cap="none" spc="0" normalizeH="0" baseline="0" noProof="0" dirty="0" smtClean="0">
                <a:ln>
                  <a:noFill/>
                </a:ln>
                <a:solidFill>
                  <a:srgbClr val="000000"/>
                </a:solidFill>
                <a:effectLst/>
                <a:uLnTx/>
                <a:uFillTx/>
                <a:latin typeface="Arial"/>
                <a:ea typeface="Times New Roman"/>
              </a:rPr>
              <a:t>.</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45720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PAS website </a:t>
            </a:r>
            <a:r>
              <a:rPr kumimoji="0" lang="en-GB" sz="1100" b="0" i="0" u="sng" strike="noStrike" kern="1200" cap="none" spc="0" normalizeH="0" baseline="0" noProof="0" dirty="0" smtClean="0">
                <a:ln>
                  <a:noFill/>
                </a:ln>
                <a:solidFill>
                  <a:srgbClr val="0000FF"/>
                </a:solidFill>
                <a:effectLst/>
                <a:uLnTx/>
                <a:uFillTx/>
                <a:latin typeface="Arial"/>
                <a:ea typeface="Times New Roman"/>
                <a:hlinkClick r:id="rId7"/>
              </a:rPr>
              <a:t>http://www.pas.gov.uk/community-infrastructure-levy;jsessionid=81B8CE749C19837CEF572EAC5B1A9251</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45720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a:ea typeface="Times New Roman"/>
              </a:rPr>
              <a:t> </a:t>
            </a:r>
            <a:endParaRPr kumimoji="0" lang="en-GB" sz="1100" b="0" i="0" u="none" strike="noStrike" kern="1200" cap="none" spc="0" normalizeH="0" baseline="0" noProof="0" dirty="0" smtClean="0">
              <a:ln>
                <a:noFill/>
              </a:ln>
              <a:solidFill>
                <a:srgbClr val="000000"/>
              </a:solidFill>
              <a:effectLst/>
              <a:uLnTx/>
              <a:uFillTx/>
              <a:latin typeface="Times New Roman"/>
              <a:ea typeface="Times New Roman"/>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endParaRPr>
          </a:p>
          <a:p>
            <a:pPr defTabSz="914311">
              <a:defRPr/>
            </a:pPr>
            <a:endParaRPr lang="en-GB" dirty="0"/>
          </a:p>
          <a:p>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779463" y="768350"/>
            <a:ext cx="5540375" cy="3836988"/>
          </a:xfrm>
          <a:ln/>
        </p:spPr>
      </p:sp>
      <p:sp>
        <p:nvSpPr>
          <p:cNvPr id="57347" name="Notes Placeholder 2"/>
          <p:cNvSpPr>
            <a:spLocks noGrp="1"/>
          </p:cNvSpPr>
          <p:nvPr>
            <p:ph type="body" idx="1"/>
          </p:nvPr>
        </p:nvSpPr>
        <p:spPr>
          <a:noFill/>
        </p:spPr>
        <p:txBody>
          <a:bodyPr/>
          <a:lstStyle/>
          <a:p>
            <a:r>
              <a:rPr lang="en-GB" sz="1100" b="0" i="0" u="sng" kern="1200" baseline="0" dirty="0" smtClean="0">
                <a:solidFill>
                  <a:schemeClr val="tx1"/>
                </a:solidFill>
                <a:latin typeface="Arial" charset="0"/>
                <a:ea typeface="ＭＳ Ｐゴシック" charset="0"/>
                <a:cs typeface="ＭＳ Ｐゴシック" charset="0"/>
              </a:rPr>
              <a:t>Housing Standards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100" b="0" i="0" kern="1200" baseline="0" dirty="0" smtClean="0">
                <a:solidFill>
                  <a:schemeClr val="tx1"/>
                </a:solidFill>
                <a:latin typeface="Arial" charset="0"/>
                <a:ea typeface="ＭＳ Ｐゴシック" charset="0"/>
                <a:cs typeface="ＭＳ Ｐゴシック" charset="0"/>
              </a:rPr>
              <a:t>In a written ministerial statement on 25</a:t>
            </a:r>
            <a:r>
              <a:rPr lang="en-GB" sz="1100" b="0" i="0" kern="1200" baseline="30000" dirty="0" smtClean="0">
                <a:solidFill>
                  <a:schemeClr val="tx1"/>
                </a:solidFill>
                <a:latin typeface="Arial" charset="0"/>
                <a:ea typeface="ＭＳ Ｐゴシック" charset="0"/>
                <a:cs typeface="ＭＳ Ｐゴシック" charset="0"/>
              </a:rPr>
              <a:t>th</a:t>
            </a:r>
            <a:r>
              <a:rPr lang="en-GB" sz="1100" b="0" i="0" kern="1200" baseline="0" dirty="0" smtClean="0">
                <a:solidFill>
                  <a:schemeClr val="tx1"/>
                </a:solidFill>
                <a:latin typeface="Arial" charset="0"/>
                <a:ea typeface="ＭＳ Ｐゴシック" charset="0"/>
                <a:cs typeface="ＭＳ Ｐゴシック" charset="0"/>
              </a:rPr>
              <a:t> March 2015, Communities Secretary Eric Pickles set </a:t>
            </a:r>
            <a:r>
              <a:rPr lang="en-GB" sz="1100" kern="1200" baseline="0" dirty="0" smtClean="0">
                <a:solidFill>
                  <a:schemeClr val="tx1"/>
                </a:solidFill>
                <a:latin typeface="Arial" charset="0"/>
                <a:ea typeface="ＭＳ Ｐゴシック" charset="0"/>
                <a:cs typeface="ＭＳ Ｐゴシック" charset="0"/>
              </a:rPr>
              <a:t>out the government’s new national planning policy on the setting of technical standards for new dwellings.  He said that the statement should be taken into account in applying the National Planning Policy Framework in both plan making and decision-taking.</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The statement sets out a new regime of housing standards. This places new national technical standards in “optional” building regulations and introduces a new national space standard (to be set out in local plans only).</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The government has withdrawn the Code for Sustainable Homes. New and emerging local plans should not require technical standards which exceed the requirements for compliance in the new building regulations. The optional new national technical standards should only be required through any new Local Plan policies (including application of the national internal space standards) if they address a clearly evidenced need, and where their impact on viability has been considered. Such standards cannot be required through neighbourhood plans.</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For the specific issue of energy performance, local planning authorities will continue to set and apply policies in their Local Plans which require compliance with energy performance standards that exceed the energy requirements of Building Regulations until the commencement of amendments to the </a:t>
            </a:r>
            <a:r>
              <a:rPr lang="en-GB" sz="1100" b="0" i="0" u="sng" strike="noStrike" kern="1200" baseline="0" dirty="0" smtClean="0">
                <a:solidFill>
                  <a:schemeClr val="tx1"/>
                </a:solidFill>
                <a:latin typeface="Arial" charset="0"/>
                <a:ea typeface="ＭＳ Ｐゴシック" charset="0"/>
                <a:cs typeface="ＭＳ Ｐゴシック" charset="0"/>
                <a:hlinkClick r:id="rId3" tooltip="Planning and Energy Act 2008"/>
              </a:rPr>
              <a:t>Planning and Energy Act 2008 </a:t>
            </a:r>
            <a:r>
              <a:rPr lang="en-GB" sz="1100" b="0" i="0" kern="1200" baseline="0" dirty="0" smtClean="0">
                <a:solidFill>
                  <a:schemeClr val="tx1"/>
                </a:solidFill>
                <a:latin typeface="Arial" charset="0"/>
                <a:ea typeface="ＭＳ Ｐゴシック" charset="0"/>
                <a:cs typeface="ＭＳ Ｐゴシック" charset="0"/>
              </a:rPr>
              <a:t>set out in the Deregulation Bill 2015.</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This change is expected to happen alongside the introduction of the full requirements of the zero carbon homes policy in late 2016. The government has stated that at this time the energy performance requirements in Building Regulations will be set at a level equivalent to the (outgoing) Code for Sustainable Homes Level 4.</a:t>
            </a:r>
          </a:p>
          <a:p>
            <a:r>
              <a:rPr lang="en-GB" sz="1100" b="0" i="0" kern="1200" baseline="0" dirty="0" smtClean="0">
                <a:solidFill>
                  <a:schemeClr val="tx1"/>
                </a:solidFill>
                <a:latin typeface="Arial" charset="0"/>
                <a:ea typeface="ＭＳ Ｐゴシック" charset="0"/>
                <a:cs typeface="ＭＳ Ｐゴシック" charset="0"/>
              </a:rPr>
              <a:t>Until the amendment is commenced, the government expects local planning authorities to take this statement, as an indication of the government’s intentions, into account in applying existing policies and they should not set conditions with requirements for development above a Code level 4 equivalent.</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As an interim provision, from the date the Deregulation Bill 2015 is given Royal Assent until 30 September 2015: The government’s policy is that planning permissions should not be granted which require, or subject to conditions which require, compliance with any technical housing standards other than for those areas where local authorities have existing policies on access, internal space, or water efficiency in place.</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Planning permission may still be granted on the basis of an existing Local Plan and neighbourhood plan policies on access, internal space, and water efficiency, even though they may have a degree of conflict with the new national technical standards.</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Where there is an existing plan policy which makes reference to  the Code for Sustainable Homes, authorities may continue to apply a requirement for a water efficiency standard equivalent to the new national technical standard, or in the case of energy a standard consistent with the policy set out in the relevant paragraph of the statement, concerning energy performance.</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From 1 October 2015, existing Local Plans, neighbourhood plans, and supplementary planning document policies relating to water efficiency, access and internal space should be interpreted by reference to the nearest equivalent new national technical standard. Decision takers should only require compliance with the new national technical standards where there is a relevant current Local Plan policy. </a:t>
            </a:r>
            <a:endParaRPr lang="en-GB" sz="1100" b="0" i="0" kern="1200" baseline="0" dirty="0">
              <a:solidFill>
                <a:schemeClr val="tx1"/>
              </a:solidFill>
              <a:latin typeface="Arial" charset="0"/>
              <a:ea typeface="ＭＳ Ｐゴシック" charset="0"/>
              <a:cs typeface="ＭＳ Ｐゴシック" charset="0"/>
            </a:endParaRPr>
          </a:p>
        </p:txBody>
      </p:sp>
      <p:sp>
        <p:nvSpPr>
          <p:cNvPr id="52228" name="Slide Number Placeholder 3"/>
          <p:cNvSpPr>
            <a:spLocks noGrp="1"/>
          </p:cNvSpPr>
          <p:nvPr>
            <p:ph type="sldNum" sz="quarter" idx="5"/>
          </p:nvPr>
        </p:nvSpPr>
        <p:spPr>
          <a:ln>
            <a:miter lim="800000"/>
            <a:headEnd/>
            <a:tailEnd/>
          </a:ln>
        </p:spPr>
        <p:txBody>
          <a:bodyPr/>
          <a:lstStyle/>
          <a:p>
            <a:pPr>
              <a:defRPr/>
            </a:pPr>
            <a:fld id="{106DA571-F596-45CA-A620-7C9FDB71E54E}" type="slidenum">
              <a:rPr lang="en-US" smtClean="0">
                <a:latin typeface="Arial" charset="0"/>
              </a:rPr>
              <a:pPr>
                <a:def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779463" y="768350"/>
            <a:ext cx="5540375" cy="3836988"/>
          </a:xfrm>
          <a:ln/>
        </p:spPr>
      </p:sp>
      <p:sp>
        <p:nvSpPr>
          <p:cNvPr id="57347"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Major Infrastructure</a:t>
            </a:r>
          </a:p>
          <a:p>
            <a:r>
              <a:rPr lang="en-GB" sz="1100" b="0" i="0" kern="1200" baseline="0" dirty="0" smtClean="0">
                <a:solidFill>
                  <a:schemeClr val="tx1"/>
                </a:solidFill>
                <a:latin typeface="Arial" charset="0"/>
                <a:ea typeface="ＭＳ Ｐゴシック" charset="0"/>
                <a:cs typeface="ＭＳ Ｐゴシック" charset="0"/>
              </a:rPr>
              <a:t>The Planning Act 2008 process was introduced to streamline the decision-making process for nationally significant infrastructure projects.</a:t>
            </a:r>
            <a:endParaRPr lang="en-GB" sz="1100" u="sng" kern="1200" baseline="0" dirty="0" smtClean="0">
              <a:solidFill>
                <a:schemeClr val="tx1"/>
              </a:solidFill>
              <a:latin typeface="Arial" charset="0"/>
              <a:ea typeface="ＭＳ Ｐゴシック" charset="0"/>
              <a:cs typeface="ＭＳ Ｐゴシック" charset="0"/>
            </a:endParaRP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latest National Infrastructure Plan </a:t>
            </a:r>
            <a:r>
              <a:rPr lang="en-GB" sz="1100" u="sng" kern="1200" baseline="0" dirty="0" smtClean="0">
                <a:solidFill>
                  <a:schemeClr val="tx1"/>
                </a:solidFill>
                <a:latin typeface="Arial" charset="0"/>
                <a:ea typeface="ＭＳ Ｐゴシック" charset="0"/>
                <a:cs typeface="ＭＳ Ｐゴシック" charset="0"/>
                <a:hlinkClick r:id="rId3"/>
              </a:rPr>
              <a:t>https://www.gov.uk/government/publications/national-infrastructure-plan-2014 </a:t>
            </a:r>
            <a:r>
              <a:rPr lang="en-GB" sz="1100" kern="1200" baseline="0" dirty="0" smtClean="0">
                <a:solidFill>
                  <a:schemeClr val="tx1"/>
                </a:solidFill>
                <a:latin typeface="Arial" charset="0"/>
                <a:ea typeface="ＭＳ Ｐゴシック" charset="0"/>
                <a:cs typeface="ＭＳ Ｐゴシック" charset="0"/>
              </a:rPr>
              <a:t> accompanying the Autumn Statement  </a:t>
            </a:r>
            <a:r>
              <a:rPr lang="en-GB" sz="1100" u="sng" kern="1200" baseline="0" dirty="0" smtClean="0">
                <a:solidFill>
                  <a:schemeClr val="tx1"/>
                </a:solidFill>
                <a:latin typeface="Arial" charset="0"/>
                <a:ea typeface="ＭＳ Ｐゴシック" charset="0"/>
                <a:cs typeface="ＭＳ Ｐゴシック" charset="0"/>
                <a:hlinkClick r:id="rId4"/>
              </a:rPr>
              <a:t>https://www.gov.uk/government/topical-events/autumn-statement-2014</a:t>
            </a:r>
            <a:r>
              <a:rPr lang="en-GB" sz="1100" kern="1200" baseline="0" dirty="0" smtClean="0">
                <a:solidFill>
                  <a:schemeClr val="tx1"/>
                </a:solidFill>
                <a:latin typeface="Arial" charset="0"/>
                <a:ea typeface="ＭＳ Ｐゴシック" charset="0"/>
                <a:cs typeface="ＭＳ Ｐゴシック" charset="0"/>
              </a:rPr>
              <a:t>  also announced that the Government would lay the National Policy Statement on National Networks. This was laid on 17 December 2014. It also confirms the Government’s intentions to continue with its planned programme of reform for the nationally significant infrastructure planning regime, including a commitment to streamline consents further, and to consult during 2015 on options for combining written and other relevant representations.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Hazardous Waste National Policy Statement  was issued in April 2013</a:t>
            </a:r>
          </a:p>
          <a:p>
            <a:r>
              <a:rPr lang="en-GB" sz="1100" u="sng" kern="1200" baseline="0" dirty="0" smtClean="0">
                <a:solidFill>
                  <a:schemeClr val="tx1"/>
                </a:solidFill>
                <a:latin typeface="Arial" charset="0"/>
                <a:ea typeface="ＭＳ Ｐゴシック" charset="0"/>
                <a:cs typeface="ＭＳ Ｐゴシック" charset="0"/>
                <a:hlinkClick r:id="rId5"/>
              </a:rPr>
              <a:t>https://www.gov.uk/government/uploads/system/uploads/attachment_data/file/205568/pb13927-hazardous-waste-policy-20130606.pdf</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It is the primary basis for decisions on development consent applications for hazardous waste infrastructure </a:t>
            </a:r>
            <a:endParaRPr lang="en-GB" sz="1100" kern="1200" baseline="0" dirty="0">
              <a:solidFill>
                <a:schemeClr val="tx1"/>
              </a:solidFill>
              <a:latin typeface="Arial" charset="0"/>
              <a:ea typeface="ＭＳ Ｐゴシック" charset="0"/>
              <a:cs typeface="ＭＳ Ｐゴシック" charset="0"/>
            </a:endParaRPr>
          </a:p>
        </p:txBody>
      </p:sp>
      <p:sp>
        <p:nvSpPr>
          <p:cNvPr id="52228" name="Slide Number Placeholder 3"/>
          <p:cNvSpPr>
            <a:spLocks noGrp="1"/>
          </p:cNvSpPr>
          <p:nvPr>
            <p:ph type="sldNum" sz="quarter" idx="5"/>
          </p:nvPr>
        </p:nvSpPr>
        <p:spPr>
          <a:ln>
            <a:miter lim="800000"/>
            <a:headEnd/>
            <a:tailEnd/>
          </a:ln>
        </p:spPr>
        <p:txBody>
          <a:bodyPr/>
          <a:lstStyle/>
          <a:p>
            <a:pPr>
              <a:defRPr/>
            </a:pPr>
            <a:fld id="{106DA571-F596-45CA-A620-7C9FDB71E54E}" type="slidenum">
              <a:rPr lang="en-US" smtClean="0">
                <a:latin typeface="Arial" charset="0"/>
              </a:rPr>
              <a:pPr>
                <a:def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r>
              <a:rPr lang="en-GB" altLang="en-US" smtClean="0"/>
              <a:t>We provide </a:t>
            </a:r>
          </a:p>
          <a:p>
            <a:endParaRPr lang="en-GB" altLang="en-US" smtClean="0"/>
          </a:p>
          <a:p>
            <a:endParaRPr lang="en-GB" altLang="en-US" smtClean="0"/>
          </a:p>
        </p:txBody>
      </p:sp>
      <p:sp>
        <p:nvSpPr>
          <p:cNvPr id="55300" name="Slide Number Placehold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804763" indent="-309524" eaLnBrk="0" hangingPunct="0">
              <a:spcBef>
                <a:spcPct val="30000"/>
              </a:spcBef>
              <a:defRPr sz="1300">
                <a:solidFill>
                  <a:schemeClr val="tx1"/>
                </a:solidFill>
                <a:latin typeface="Arial" charset="0"/>
              </a:defRPr>
            </a:lvl2pPr>
            <a:lvl3pPr marL="1238098" indent="-247620" eaLnBrk="0" hangingPunct="0">
              <a:spcBef>
                <a:spcPct val="30000"/>
              </a:spcBef>
              <a:defRPr sz="1300">
                <a:solidFill>
                  <a:schemeClr val="tx1"/>
                </a:solidFill>
                <a:latin typeface="Arial" charset="0"/>
              </a:defRPr>
            </a:lvl3pPr>
            <a:lvl4pPr marL="1733337" indent="-247620" eaLnBrk="0" hangingPunct="0">
              <a:spcBef>
                <a:spcPct val="30000"/>
              </a:spcBef>
              <a:defRPr sz="1300">
                <a:solidFill>
                  <a:schemeClr val="tx1"/>
                </a:solidFill>
                <a:latin typeface="Arial" charset="0"/>
              </a:defRPr>
            </a:lvl4pPr>
            <a:lvl5pPr marL="2228576" indent="-247620" eaLnBrk="0" hangingPunct="0">
              <a:spcBef>
                <a:spcPct val="30000"/>
              </a:spcBef>
              <a:defRPr sz="1300">
                <a:solidFill>
                  <a:schemeClr val="tx1"/>
                </a:solidFill>
                <a:latin typeface="Arial" charset="0"/>
              </a:defRPr>
            </a:lvl5pPr>
            <a:lvl6pPr marL="2723815" indent="-247620" eaLnBrk="0" fontAlgn="base" hangingPunct="0">
              <a:spcBef>
                <a:spcPct val="30000"/>
              </a:spcBef>
              <a:spcAft>
                <a:spcPct val="0"/>
              </a:spcAft>
              <a:defRPr sz="1300">
                <a:solidFill>
                  <a:schemeClr val="tx1"/>
                </a:solidFill>
                <a:latin typeface="Arial" charset="0"/>
              </a:defRPr>
            </a:lvl6pPr>
            <a:lvl7pPr marL="3219054" indent="-247620" eaLnBrk="0" fontAlgn="base" hangingPunct="0">
              <a:spcBef>
                <a:spcPct val="30000"/>
              </a:spcBef>
              <a:spcAft>
                <a:spcPct val="0"/>
              </a:spcAft>
              <a:defRPr sz="1300">
                <a:solidFill>
                  <a:schemeClr val="tx1"/>
                </a:solidFill>
                <a:latin typeface="Arial" charset="0"/>
              </a:defRPr>
            </a:lvl7pPr>
            <a:lvl8pPr marL="3714293" indent="-247620" eaLnBrk="0" fontAlgn="base" hangingPunct="0">
              <a:spcBef>
                <a:spcPct val="30000"/>
              </a:spcBef>
              <a:spcAft>
                <a:spcPct val="0"/>
              </a:spcAft>
              <a:defRPr sz="1300">
                <a:solidFill>
                  <a:schemeClr val="tx1"/>
                </a:solidFill>
                <a:latin typeface="Arial" charset="0"/>
              </a:defRPr>
            </a:lvl8pPr>
            <a:lvl9pPr marL="4209532" indent="-247620"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FC01E9D8-68AF-4F18-AD14-CCA0D9A4E478}" type="slidenum">
              <a:rPr lang="en-US" altLang="en-US">
                <a:solidFill>
                  <a:srgbClr val="000000"/>
                </a:solidFill>
              </a:rPr>
              <a:pPr eaLnBrk="1" hangingPunct="1">
                <a:spcBef>
                  <a:spcPct val="0"/>
                </a:spcBef>
              </a:pPr>
              <a:t>2</a:t>
            </a:fld>
            <a:endParaRPr lang="en-US"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779463" y="768350"/>
            <a:ext cx="5540375" cy="3836988"/>
          </a:xfrm>
          <a:ln/>
        </p:spPr>
      </p:sp>
      <p:sp>
        <p:nvSpPr>
          <p:cNvPr id="58371" name="Notes Placeholder 2"/>
          <p:cNvSpPr>
            <a:spLocks noGrp="1"/>
          </p:cNvSpPr>
          <p:nvPr>
            <p:ph type="body" idx="1"/>
          </p:nvPr>
        </p:nvSpPr>
        <p:spPr>
          <a:noFill/>
        </p:spPr>
        <p:txBody>
          <a:bodyPr/>
          <a:lstStyle/>
          <a:p>
            <a:r>
              <a:rPr lang="en-GB" u="sng" dirty="0" smtClean="0">
                <a:latin typeface="Arial" pitchFamily="34" charset="0"/>
                <a:ea typeface="ＭＳ Ｐゴシック" pitchFamily="34" charset="-128"/>
              </a:rPr>
              <a:t>Planning Enforcement Fund</a:t>
            </a:r>
            <a:r>
              <a:rPr lang="en-GB" b="1" u="sng" dirty="0" smtClean="0">
                <a:latin typeface="Arial" pitchFamily="34" charset="0"/>
                <a:ea typeface="ＭＳ Ｐゴシック" pitchFamily="34" charset="-128"/>
              </a:rPr>
              <a:t> </a:t>
            </a:r>
          </a:p>
          <a:p>
            <a:endParaRPr lang="en-GB" b="1" u="sng"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Launched by DCLG on 10 January 2015, a £1 million fund to provide financial support of up to £10,000 to enable local planning authorities in England secure a court injunction for serious breaches of planning control. </a:t>
            </a:r>
          </a:p>
          <a:p>
            <a:endParaRPr lang="en-GB" dirty="0" smtClean="0">
              <a:latin typeface="Arial" pitchFamily="34" charset="0"/>
              <a:ea typeface="ＭＳ Ｐゴシック" pitchFamily="34" charset="-128"/>
            </a:endParaRPr>
          </a:p>
          <a:p>
            <a:r>
              <a:rPr lang="en-GB" u="sng" dirty="0" smtClean="0">
                <a:latin typeface="Arial" pitchFamily="34" charset="0"/>
                <a:ea typeface="ＭＳ Ｐゴシック" pitchFamily="34" charset="-128"/>
              </a:rPr>
              <a:t>Judicial Review</a:t>
            </a:r>
          </a:p>
          <a:p>
            <a:endParaRPr lang="en-GB" u="sng"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On 1 July 2013, changes to the Civil Procedure Rules came into effect that reduce the time period for submission of judicial review applications against planning decisions to 6 weeks. This change will align the time limit for bringing a judicial review with the relevant limit applying to statutory challenges to planning decisions. It is part of a wider package of Ministry of Justice reforms to judicial review, designed to tackle the delays and reduce the burden of judicial review while upholding access to justice and the rule of law. </a:t>
            </a:r>
          </a:p>
          <a:p>
            <a:endParaRPr lang="en-GB" dirty="0" smtClean="0">
              <a:latin typeface="Arial" pitchFamily="34" charset="0"/>
              <a:ea typeface="ＭＳ Ｐゴシック" pitchFamily="34" charset="-128"/>
            </a:endParaRPr>
          </a:p>
          <a:p>
            <a:r>
              <a:rPr lang="en-GB" sz="1100" u="sng" kern="1200" baseline="0" dirty="0" smtClean="0">
                <a:solidFill>
                  <a:schemeClr val="tx1"/>
                </a:solidFill>
                <a:latin typeface="Arial" charset="0"/>
                <a:ea typeface="ＭＳ Ｐゴシック" charset="0"/>
                <a:cs typeface="ＭＳ Ｐゴシック" charset="0"/>
              </a:rPr>
              <a:t>Marine Planning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Marine Management Organisation continues to take forward its work in developing marine plans for all of England’s seas. Engagement in support of the integration of the land-based and marine planning systems is underway, with many local authorities taking an active role and making valued contributions to this work. </a:t>
            </a:r>
          </a:p>
          <a:p>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Progress on Marine Plans </a:t>
            </a:r>
          </a:p>
          <a:p>
            <a:r>
              <a:rPr lang="en-GB" sz="1100" kern="1200" baseline="0" dirty="0" smtClean="0">
                <a:solidFill>
                  <a:schemeClr val="tx1"/>
                </a:solidFill>
                <a:latin typeface="Arial" charset="0"/>
                <a:ea typeface="ＭＳ Ｐゴシック" charset="0"/>
                <a:cs typeface="ＭＳ Ｐゴシック" charset="0"/>
              </a:rPr>
              <a:t>• East Marine Plan Areas - from Felixstowe to </a:t>
            </a:r>
            <a:r>
              <a:rPr lang="en-GB" sz="1100" kern="1200" baseline="0" dirty="0" err="1" smtClean="0">
                <a:solidFill>
                  <a:schemeClr val="tx1"/>
                </a:solidFill>
                <a:latin typeface="Arial" charset="0"/>
                <a:ea typeface="ＭＳ Ｐゴシック" charset="0"/>
                <a:cs typeface="ＭＳ Ｐゴシック" charset="0"/>
              </a:rPr>
              <a:t>Flambourgh</a:t>
            </a:r>
            <a:r>
              <a:rPr lang="en-GB" sz="1100" kern="1200" baseline="0" dirty="0" smtClean="0">
                <a:solidFill>
                  <a:schemeClr val="tx1"/>
                </a:solidFill>
                <a:latin typeface="Arial" charset="0"/>
                <a:ea typeface="ＭＳ Ｐゴシック" charset="0"/>
                <a:cs typeface="ＭＳ Ｐゴシック" charset="0"/>
              </a:rPr>
              <a:t> Head – was published on 2 April 2014. </a:t>
            </a:r>
          </a:p>
          <a:p>
            <a:r>
              <a:rPr lang="en-GB" sz="1100" kern="1200" baseline="0" dirty="0" smtClean="0">
                <a:solidFill>
                  <a:schemeClr val="tx1"/>
                </a:solidFill>
                <a:latin typeface="Arial" charset="0"/>
                <a:ea typeface="ＭＳ Ｐゴシック" charset="0"/>
                <a:cs typeface="ＭＳ Ｐゴシック" charset="0"/>
              </a:rPr>
              <a:t>• South Marine Plan Areas - from Folkestone to the River Dart in Devon - nearing the options stage</a:t>
            </a:r>
          </a:p>
          <a:p>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The Marine Management Organisation recently issued a baseline monitoring survey for the Marine Plans for the East. The outputs will assist them in supporting the development and application of the East and future marine plans, identifying benefits, issues arising and means of resolution.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Marine Planning Portal </a:t>
            </a:r>
            <a:r>
              <a:rPr lang="en-GB" sz="1100" u="sng" kern="1200" baseline="0" dirty="0" smtClean="0">
                <a:solidFill>
                  <a:schemeClr val="tx1"/>
                </a:solidFill>
                <a:latin typeface="Arial" charset="0"/>
                <a:ea typeface="ＭＳ Ｐゴシック" charset="0"/>
                <a:cs typeface="ＭＳ Ｐゴシック" charset="0"/>
                <a:hlinkClick r:id="rId3"/>
              </a:rPr>
              <a:t>https://planningportal.marinemanagement.org.uk/ </a:t>
            </a:r>
            <a:r>
              <a:rPr lang="en-GB" sz="1100" kern="1200" baseline="0" dirty="0" smtClean="0">
                <a:solidFill>
                  <a:schemeClr val="tx1"/>
                </a:solidFill>
                <a:latin typeface="Arial" charset="0"/>
                <a:ea typeface="ＭＳ Ｐゴシック" charset="0"/>
                <a:cs typeface="ＭＳ Ｐゴシック" charset="0"/>
              </a:rPr>
              <a:t> gives a good insight into some of the elements of the evidence being used to shape marine plans. </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Solar Energy</a:t>
            </a:r>
          </a:p>
          <a:p>
            <a:r>
              <a:rPr lang="en-GB" sz="1100" b="0" i="0" kern="1200" baseline="0" dirty="0" smtClean="0">
                <a:solidFill>
                  <a:schemeClr val="tx1"/>
                </a:solidFill>
                <a:latin typeface="Arial" charset="0"/>
                <a:ea typeface="ＭＳ Ｐゴシック" charset="0"/>
                <a:cs typeface="ＭＳ Ｐゴシック" charset="0"/>
              </a:rPr>
              <a:t>The Government published new planning guidance setting out the particular factors relating to large scale ground mounted solar photovoltaic farms that a local council would need to consider. These include making effective use of previously developed land and, where a proposal involves agricultural land, being quite clear this is necessary and that poorer quality land is to be used in preference to land of a higher quality.</a:t>
            </a:r>
          </a:p>
          <a:p>
            <a:endParaRPr lang="en-GB" dirty="0" smtClean="0">
              <a:latin typeface="Arial" pitchFamily="34" charset="0"/>
              <a:ea typeface="ＭＳ Ｐゴシック" pitchFamily="34" charset="-128"/>
            </a:endParaRPr>
          </a:p>
        </p:txBody>
      </p:sp>
      <p:sp>
        <p:nvSpPr>
          <p:cNvPr id="53252" name="Slide Number Placeholder 3"/>
          <p:cNvSpPr>
            <a:spLocks noGrp="1"/>
          </p:cNvSpPr>
          <p:nvPr>
            <p:ph type="sldNum" sz="quarter" idx="5"/>
          </p:nvPr>
        </p:nvSpPr>
        <p:spPr>
          <a:ln>
            <a:miter lim="800000"/>
            <a:headEnd/>
            <a:tailEnd/>
          </a:ln>
        </p:spPr>
        <p:txBody>
          <a:bodyPr/>
          <a:lstStyle/>
          <a:p>
            <a:pPr>
              <a:defRPr/>
            </a:pPr>
            <a:fld id="{14388AD7-7968-48FE-AE74-CF108EFB645C}" type="slidenum">
              <a:rPr lang="en-US" smtClean="0">
                <a:latin typeface="Arial" charset="0"/>
              </a:rPr>
              <a:pPr>
                <a:def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779463" y="768350"/>
            <a:ext cx="5540375" cy="3836988"/>
          </a:xfrm>
          <a:ln/>
        </p:spPr>
      </p:sp>
      <p:sp>
        <p:nvSpPr>
          <p:cNvPr id="86019" name="Notes Placeholder 2"/>
          <p:cNvSpPr>
            <a:spLocks noGrp="1"/>
          </p:cNvSpPr>
          <p:nvPr>
            <p:ph type="body" idx="1"/>
          </p:nvPr>
        </p:nvSpPr>
        <p:spPr>
          <a:noFill/>
        </p:spPr>
        <p:txBody>
          <a:bodyPr/>
          <a:lstStyle/>
          <a:p>
            <a:endParaRPr lang="en-US" altLang="en-US" smtClean="0">
              <a:latin typeface="Arial" pitchFamily="34" charset="0"/>
              <a:ea typeface="ＭＳ Ｐゴシック" pitchFamily="34" charset="-128"/>
            </a:endParaRPr>
          </a:p>
        </p:txBody>
      </p:sp>
      <p:sp>
        <p:nvSpPr>
          <p:cNvPr id="76804" name="Slide Number Placeholder 3"/>
          <p:cNvSpPr>
            <a:spLocks noGrp="1"/>
          </p:cNvSpPr>
          <p:nvPr>
            <p:ph type="sldNum" sz="quarter" idx="5"/>
          </p:nvPr>
        </p:nvSpPr>
        <p:spPr>
          <a:ln>
            <a:miter lim="800000"/>
            <a:headEnd/>
            <a:tailEnd/>
          </a:ln>
        </p:spPr>
        <p:txBody>
          <a:bodyPr/>
          <a:lstStyle/>
          <a:p>
            <a:pPr>
              <a:defRPr/>
            </a:pPr>
            <a:fld id="{7E61136E-07A5-41AB-AA0E-A4D9849FD1F8}" type="slidenum">
              <a:rPr lang="en-US" altLang="en-US" smtClean="0">
                <a:solidFill>
                  <a:srgbClr val="000000"/>
                </a:solidFill>
                <a:latin typeface="Arial" charset="0"/>
              </a:rPr>
              <a:pPr>
                <a:defRPr/>
              </a:pPr>
              <a:t>21</a:t>
            </a:fld>
            <a:endParaRPr lang="en-US" altLang="en-US" smtClean="0">
              <a:solidFill>
                <a:srgbClr val="000000"/>
              </a:solidFill>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779463" y="768350"/>
            <a:ext cx="5540375" cy="3836988"/>
          </a:xfrm>
          <a:ln/>
        </p:spPr>
      </p:sp>
      <p:sp>
        <p:nvSpPr>
          <p:cNvPr id="61443"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Consolidated General Permitted Development Order (GPDO) 2015</a:t>
            </a:r>
          </a:p>
          <a:p>
            <a:pPr lvl="0">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The Town and Country Planning (General Permitted Development) Order 2015 alterations took effect from 15 April 2015. The Order consolidated changes from 1995 to date and introduced further permitted development rights. The consolidated order can be found http://www.legislation.gov.uk/uksi/2015/596/pdfs/uksi_20150596_en.pdf</a:t>
            </a:r>
          </a:p>
          <a:p>
            <a:pPr lvl="0">
              <a:buFont typeface="Arial" pitchFamily="34" charset="0"/>
              <a:buNone/>
            </a:pP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Changes include:</a:t>
            </a:r>
          </a:p>
          <a:p>
            <a:r>
              <a:rPr lang="en-GB" sz="1100" kern="1200" baseline="0" dirty="0" smtClean="0">
                <a:solidFill>
                  <a:schemeClr val="tx1"/>
                </a:solidFill>
                <a:latin typeface="Arial" charset="0"/>
                <a:ea typeface="ＭＳ Ｐゴシック" charset="0"/>
                <a:cs typeface="ＭＳ Ｐゴシック" charset="0"/>
              </a:rPr>
              <a:t>  • More change of use between shops and financial and professional services, allowing the change of use to restaurants or leisure use</a:t>
            </a:r>
          </a:p>
          <a:p>
            <a:r>
              <a:rPr lang="en-GB" sz="1100" kern="1200" baseline="0" dirty="0" smtClean="0">
                <a:solidFill>
                  <a:schemeClr val="tx1"/>
                </a:solidFill>
                <a:latin typeface="Arial" charset="0"/>
                <a:ea typeface="ＭＳ Ｐゴシック" charset="0"/>
                <a:cs typeface="ＭＳ Ｐゴシック" charset="0"/>
              </a:rPr>
              <a:t>  • Amusement arcades and casinos will be able to change to residential and carry out limited works to enable this.</a:t>
            </a:r>
          </a:p>
          <a:p>
            <a:r>
              <a:rPr lang="en-GB" sz="1100" kern="1200" baseline="0" dirty="0" smtClean="0">
                <a:solidFill>
                  <a:schemeClr val="tx1"/>
                </a:solidFill>
                <a:latin typeface="Arial" charset="0"/>
                <a:ea typeface="ＭＳ Ｐゴシック" charset="0"/>
                <a:cs typeface="ＭＳ Ｐゴシック" charset="0"/>
              </a:rPr>
              <a:t>  • The previously time limited right for larger rear extensions to dwelling houses is to be extended until May 2019.</a:t>
            </a:r>
          </a:p>
          <a:p>
            <a:r>
              <a:rPr lang="en-GB" sz="1100" kern="1200" baseline="0" dirty="0" smtClean="0">
                <a:solidFill>
                  <a:schemeClr val="tx1"/>
                </a:solidFill>
                <a:latin typeface="Arial" charset="0"/>
                <a:ea typeface="ＭＳ Ｐゴシック" charset="0"/>
                <a:cs typeface="ＭＳ Ｐゴシック" charset="0"/>
              </a:rPr>
              <a:t>  • There will be rights for the installation of solar panels on non-domestic buildings.</a:t>
            </a:r>
          </a:p>
          <a:p>
            <a:r>
              <a:rPr lang="en-GB" sz="1100" kern="1200" baseline="0" dirty="0" smtClean="0">
                <a:solidFill>
                  <a:schemeClr val="tx1"/>
                </a:solidFill>
                <a:latin typeface="Arial" charset="0"/>
                <a:ea typeface="ＭＳ Ｐゴシック" charset="0"/>
                <a:cs typeface="ＭＳ Ｐゴシック" charset="0"/>
              </a:rPr>
              <a:t>  • New permitted development rights for sewerage undertakers.</a:t>
            </a:r>
          </a:p>
          <a:p>
            <a:r>
              <a:rPr lang="en-GB" sz="1100" u="sng" kern="1200" baseline="0" dirty="0" smtClean="0">
                <a:solidFill>
                  <a:schemeClr val="tx1"/>
                </a:solidFill>
                <a:latin typeface="Arial" charset="0"/>
                <a:ea typeface="ＭＳ Ｐゴシック" charset="0"/>
                <a:cs typeface="ＭＳ Ｐゴシック" charset="0"/>
              </a:rPr>
              <a:t>XXXXX</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House extensions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Increasing the size limits for the depth of single-storey domestic extensions from 4m to 8m (for detached houses) and from 3m to 6m (for all other houses), in non-protected areas, for a period of three years. No changes for extensions of more than one storey.  The consolidated GPDO 2015 extended these rights to May 2019.</a:t>
            </a: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Neighbour consultation</a:t>
            </a:r>
          </a:p>
          <a:p>
            <a:r>
              <a:rPr lang="en-GB" sz="1100" kern="1200" baseline="0" dirty="0" smtClean="0">
                <a:solidFill>
                  <a:schemeClr val="tx1"/>
                </a:solidFill>
                <a:latin typeface="Arial" charset="0"/>
                <a:ea typeface="ＭＳ Ｐゴシック" charset="0"/>
                <a:cs typeface="ＭＳ Ｐゴシック" charset="0"/>
              </a:rPr>
              <a:t>The enhanced householder PD rights are subject to a requirement to consult neighbours.</a:t>
            </a:r>
          </a:p>
          <a:p>
            <a:r>
              <a:rPr lang="en-GB" sz="1100" kern="1200" baseline="0" dirty="0" smtClean="0">
                <a:solidFill>
                  <a:schemeClr val="tx1"/>
                </a:solidFill>
                <a:latin typeface="Arial" charset="0"/>
                <a:ea typeface="ＭＳ Ｐゴシック" charset="0"/>
                <a:cs typeface="ＭＳ Ｐゴシック" charset="0"/>
              </a:rPr>
              <a:t>Further information can be found in the DCLG guide: </a:t>
            </a:r>
            <a:r>
              <a:rPr lang="en-GB" sz="1100" u="sng" kern="1200" baseline="0" dirty="0" smtClean="0">
                <a:solidFill>
                  <a:schemeClr val="tx1"/>
                </a:solidFill>
                <a:latin typeface="Arial" charset="0"/>
                <a:ea typeface="ＭＳ Ｐゴシック" charset="0"/>
                <a:cs typeface="ＭＳ Ｐゴシック" charset="0"/>
                <a:hlinkClick r:id="rId3"/>
              </a:rPr>
              <a:t>Larger home extensions: neighbour consultation scheme</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http://www.planningportal.gov.uk/uploads/neighbour_consultation_scheme_guidance_may13.pdf</a:t>
            </a:r>
          </a:p>
          <a:p>
            <a:endParaRPr lang="en-GB" sz="1100" kern="1200" baseline="0" dirty="0" smtClean="0">
              <a:solidFill>
                <a:schemeClr val="tx1"/>
              </a:solidFill>
              <a:latin typeface="Arial" charset="0"/>
              <a:ea typeface="ＭＳ Ｐゴシック" charset="0"/>
              <a:cs typeface="ＭＳ Ｐゴシック" charset="0"/>
            </a:endParaRPr>
          </a:p>
        </p:txBody>
      </p:sp>
      <p:sp>
        <p:nvSpPr>
          <p:cNvPr id="56324" name="Slide Number Placeholder 3"/>
          <p:cNvSpPr>
            <a:spLocks noGrp="1"/>
          </p:cNvSpPr>
          <p:nvPr>
            <p:ph type="sldNum" sz="quarter" idx="5"/>
          </p:nvPr>
        </p:nvSpPr>
        <p:spPr>
          <a:ln>
            <a:miter lim="800000"/>
            <a:headEnd/>
            <a:tailEnd/>
          </a:ln>
        </p:spPr>
        <p:txBody>
          <a:bodyPr/>
          <a:lstStyle/>
          <a:p>
            <a:pPr>
              <a:defRPr/>
            </a:pPr>
            <a:fld id="{1701FAA5-EC00-4031-84BE-B0555289EF99}" type="slidenum">
              <a:rPr lang="en-US" smtClean="0">
                <a:solidFill>
                  <a:srgbClr val="1F497D"/>
                </a:solidFill>
                <a:latin typeface="Arial" charset="0"/>
              </a:rPr>
              <a:pPr>
                <a:defRPr/>
              </a:pPr>
              <a:t>23</a:t>
            </a:fld>
            <a:endParaRPr lang="en-US" smtClean="0">
              <a:solidFill>
                <a:srgbClr val="1F497D"/>
              </a:solidFill>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779463" y="768350"/>
            <a:ext cx="5540375" cy="3836988"/>
          </a:xfrm>
          <a:ln/>
        </p:spPr>
      </p:sp>
      <p:sp>
        <p:nvSpPr>
          <p:cNvPr id="62467"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Office to residential</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Premises in B1(a) office use can change to C3 residential use, for a period of 3 years, subject to prior approval covering flooding, highways and transport issues and contamination.</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Local Authorities were given the chance to apply for exemption from this Order before it came into force and this change does not apply to areas in 17 local authorities, as set out in the Order. </a:t>
            </a:r>
          </a:p>
          <a:p>
            <a:endParaRPr lang="en-GB" sz="1100" kern="1200" baseline="0" dirty="0" smtClean="0">
              <a:solidFill>
                <a:schemeClr val="tx1"/>
              </a:solidFill>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100" kern="1200" baseline="0" dirty="0" smtClean="0">
                <a:solidFill>
                  <a:schemeClr val="tx1"/>
                </a:solidFill>
                <a:latin typeface="Arial" charset="0"/>
                <a:ea typeface="ＭＳ Ｐゴシック" charset="0"/>
                <a:cs typeface="ＭＳ Ｐゴシック" charset="0"/>
              </a:rPr>
              <a:t>In the Government’s July 2014 </a:t>
            </a:r>
            <a:r>
              <a:rPr lang="en-GB" sz="1100" u="sng" kern="1200" baseline="0" dirty="0" smtClean="0">
                <a:solidFill>
                  <a:schemeClr val="tx1"/>
                </a:solidFill>
                <a:latin typeface="Arial" charset="0"/>
                <a:ea typeface="ＭＳ Ｐゴシック" charset="0"/>
                <a:cs typeface="ＭＳ Ｐゴシック" charset="0"/>
                <a:hlinkClick r:id="rId3"/>
              </a:rPr>
              <a:t>Technical Consultation on Planning</a:t>
            </a:r>
            <a:r>
              <a:rPr lang="en-GB" sz="1100" kern="1200" baseline="0" dirty="0" smtClean="0">
                <a:solidFill>
                  <a:schemeClr val="tx1"/>
                </a:solidFill>
                <a:latin typeface="Arial" charset="0"/>
                <a:ea typeface="ＭＳ Ｐゴシック" charset="0"/>
                <a:cs typeface="ＭＳ Ｐゴシック" charset="0"/>
              </a:rPr>
              <a:t> https://www.gov.uk/government/consultations/technical-consultation-on-planning, it proposed to put the temporary permitted development right allowing change of use from office to residential use on a more permanent basis subject to prior approval additionally considering the potential impact of the significant loss of the most strategically important office accommodation. In March 2015 however, John Glen MP the parliamentary private secretary to communities secretary Eric Pickles indicated that it is not yet certain whether office-to-residential permitted development rights will be continued after 2016. See: </a:t>
            </a:r>
            <a:r>
              <a:rPr lang="en-GB" sz="1100" u="sng" kern="1200" baseline="0" dirty="0" smtClean="0">
                <a:solidFill>
                  <a:schemeClr val="tx1"/>
                </a:solidFill>
                <a:latin typeface="Arial" charset="0"/>
                <a:ea typeface="ＭＳ Ｐゴシック" charset="0"/>
                <a:cs typeface="ＭＳ Ｐゴシック" charset="0"/>
                <a:hlinkClick r:id="rId4"/>
              </a:rPr>
              <a:t>http://www.planningresource.co.uk/article/1336669/future-office-to-resi-permitted-development-rights-uncertain-says-mp</a:t>
            </a:r>
            <a:endParaRPr lang="en-GB" sz="1100" u="sng" kern="1200" baseline="0" dirty="0" smtClean="0">
              <a:solidFill>
                <a:schemeClr val="tx1"/>
              </a:solidFill>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 a </a:t>
            </a:r>
            <a:r>
              <a:rPr lang="en-GB" sz="1100" u="sng" kern="1200" baseline="0" dirty="0" smtClean="0">
                <a:solidFill>
                  <a:schemeClr val="tx1"/>
                </a:solidFill>
                <a:latin typeface="Arial" charset="0"/>
                <a:ea typeface="ＭＳ Ｐゴシック" charset="0"/>
                <a:cs typeface="ＭＳ Ｐゴシック" charset="0"/>
                <a:hlinkClick r:id="rId5"/>
              </a:rPr>
              <a:t>written statement</a:t>
            </a:r>
            <a:r>
              <a:rPr lang="en-GB" sz="1100" kern="1200" baseline="0" dirty="0" smtClean="0">
                <a:solidFill>
                  <a:schemeClr val="tx1"/>
                </a:solidFill>
                <a:latin typeface="Arial" charset="0"/>
                <a:ea typeface="ＭＳ Ｐゴシック" charset="0"/>
                <a:cs typeface="ＭＳ Ｐゴシック" charset="0"/>
              </a:rPr>
              <a:t> to Parliament, on 25th March 2015, Communities secretary Eric Pickles said that the Government will “will further consider the case for extending the office to residential reforms, which are helping to provide more new homes on brownfield land”.</a:t>
            </a:r>
          </a:p>
          <a:p>
            <a:r>
              <a:rPr lang="en-GB" sz="1100" kern="1200" baseline="0" dirty="0" smtClean="0">
                <a:solidFill>
                  <a:schemeClr val="tx1"/>
                </a:solidFill>
                <a:latin typeface="Arial" charset="0"/>
                <a:ea typeface="ＭＳ Ｐゴシック" charset="0"/>
                <a:cs typeface="ＭＳ Ｐゴシック" charset="0"/>
              </a:rPr>
              <a:t>The written statement can be found at:- https://www.gov.uk/government/speeches/planning-update-march-2015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A study by Savills suggested that in some parts of the country it would not be economic for offices to be converted into homes:</a:t>
            </a:r>
          </a:p>
          <a:p>
            <a:r>
              <a:rPr lang="en-GB" sz="1100" u="sng" kern="1200" baseline="0" dirty="0" smtClean="0">
                <a:solidFill>
                  <a:schemeClr val="tx1"/>
                </a:solidFill>
                <a:latin typeface="Arial" charset="0"/>
                <a:ea typeface="ＭＳ Ｐゴシック" charset="0"/>
                <a:cs typeface="ＭＳ Ｐゴシック" charset="0"/>
                <a:hlinkClick r:id="rId6"/>
              </a:rPr>
              <a:t>http://pdf.euro.savills.co.uk/uk/commercial---other/mim-office-to-resi.pdf</a:t>
            </a:r>
            <a:endParaRPr lang="en-GB" sz="1100" u="sng" kern="1200" baseline="0" dirty="0" smtClean="0">
              <a:solidFill>
                <a:schemeClr val="tx1"/>
              </a:solidFill>
              <a:latin typeface="Arial" charset="0"/>
              <a:ea typeface="ＭＳ Ｐゴシック" charset="0"/>
              <a:cs typeface="ＭＳ Ｐゴシック" charset="0"/>
            </a:endParaRPr>
          </a:p>
          <a:p>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LGA has carried out a survey of English Councils to develop an evidence base on the impact of these new permitted development rights on local authorities and their local authority area.</a:t>
            </a:r>
          </a:p>
          <a:p>
            <a:r>
              <a:rPr lang="en-GB" sz="1100" u="sng" kern="1200" baseline="0" dirty="0" smtClean="0">
                <a:solidFill>
                  <a:schemeClr val="tx1"/>
                </a:solidFill>
                <a:latin typeface="Arial" charset="0"/>
                <a:ea typeface="ＭＳ Ｐゴシック" charset="0"/>
                <a:cs typeface="ＭＳ Ｐゴシック" charset="0"/>
                <a:hlinkClick r:id="rId7"/>
              </a:rPr>
              <a:t>http://www.local.gov.uk/documents/10180/11831/GPDO+Survey_Final+Report.pdf/10dba2dc-0d01-4857-bbc3-9aa01106e8b0</a:t>
            </a:r>
            <a:endParaRPr lang="en-GB" sz="1100" kern="1200" baseline="0" dirty="0" smtClean="0">
              <a:solidFill>
                <a:schemeClr val="tx1"/>
              </a:solidFill>
              <a:latin typeface="Arial" charset="0"/>
              <a:ea typeface="ＭＳ Ｐゴシック" charset="0"/>
              <a:cs typeface="ＭＳ Ｐゴシック" charset="0"/>
            </a:endParaRP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 </a:t>
            </a:r>
            <a:r>
              <a:rPr lang="en-GB" u="sng" dirty="0" smtClean="0">
                <a:latin typeface="Arial" pitchFamily="34" charset="0"/>
                <a:ea typeface="ＭＳ Ｐゴシック" pitchFamily="34" charset="-128"/>
              </a:rPr>
              <a:t>Schools</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Premises in B1, C1, C2, C2A and D2 use classes (offices, hotels, residential and non-residential institutions, and leisure and assembly) can change use permanently to a state-funded school, subject to prior approval covering highways and transport impacts and noise.</a:t>
            </a:r>
            <a:r>
              <a:rPr lang="en-GB" baseline="0" dirty="0" smtClean="0">
                <a:latin typeface="Arial" pitchFamily="34" charset="0"/>
                <a:ea typeface="ＭＳ Ｐゴシック" pitchFamily="34" charset="-128"/>
              </a:rPr>
              <a:t> </a:t>
            </a:r>
            <a:r>
              <a:rPr lang="en-GB" dirty="0" smtClean="0">
                <a:latin typeface="Arial" pitchFamily="34" charset="0"/>
                <a:ea typeface="ＭＳ Ｐゴシック" pitchFamily="34" charset="-128"/>
              </a:rPr>
              <a:t>For one academic year buildings in any use class will be able to be used as a state-funded school while permanent planning permissions secured. </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A limitation was imposed on ‘minor operations’, requiring that fencing over 1m high which would create an obstruction to the view of persons using the highway, such as to be likely to cause danger, is not permitted development.</a:t>
            </a:r>
          </a:p>
          <a:p>
            <a:endParaRPr lang="en-GB" u="sng"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 </a:t>
            </a:r>
          </a:p>
          <a:p>
            <a:endParaRPr lang="en-GB" dirty="0" smtClean="0">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a:ln>
            <a:miter lim="800000"/>
            <a:headEnd/>
            <a:tailEnd/>
          </a:ln>
        </p:spPr>
        <p:txBody>
          <a:bodyPr/>
          <a:lstStyle/>
          <a:p>
            <a:pPr>
              <a:defRPr/>
            </a:pPr>
            <a:fld id="{630CF992-2E0C-4397-A9FC-C4A49A594CD1}" type="slidenum">
              <a:rPr lang="en-US" smtClean="0">
                <a:solidFill>
                  <a:srgbClr val="1F497D"/>
                </a:solidFill>
                <a:latin typeface="Arial" charset="0"/>
              </a:rPr>
              <a:pPr>
                <a:defRPr/>
              </a:pPr>
              <a:t>24</a:t>
            </a:fld>
            <a:endParaRPr lang="en-US" smtClean="0">
              <a:solidFill>
                <a:srgbClr val="1F497D"/>
              </a:solidFill>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779463" y="768350"/>
            <a:ext cx="5540375" cy="3836988"/>
          </a:xfrm>
          <a:ln/>
        </p:spPr>
      </p:sp>
      <p:sp>
        <p:nvSpPr>
          <p:cNvPr id="63491"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Agricultural to residential</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New class Q (formerly MB) allows change of use and some associated physical works from buildings used for agricultural purposes to residential use (C3). This involves a ‘prior approval’ process and the local planning authority can consider impacts of the proposed change. Up to 450 square metres of retail space will be able to change to up to three dwellings. This new right does not apply to land protected by article 1(5) of the General Permitted Development Order.</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Agricultural to new schools and nurseries</a:t>
            </a:r>
            <a:r>
              <a:rPr lang="en-GB" sz="1100"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New class S (formerly MA) allows change of use from buildings used for agricultural purposes to a state funded school or nursery providing childcare. This involves a ‘prior approval’ process and the local planning authority can consider impacts of the proposed change.</a:t>
            </a: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Agricultural to commercial uses</a:t>
            </a:r>
          </a:p>
          <a:p>
            <a:r>
              <a:rPr lang="en-GB" sz="1100" b="0" kern="1200" baseline="0" dirty="0" smtClean="0">
                <a:solidFill>
                  <a:schemeClr val="tx1"/>
                </a:solidFill>
                <a:latin typeface="Arial" charset="0"/>
                <a:ea typeface="ＭＳ Ｐゴシック" charset="0"/>
                <a:cs typeface="ＭＳ Ｐゴシック" charset="0"/>
              </a:rPr>
              <a:t>New Class R allows </a:t>
            </a:r>
            <a:r>
              <a:rPr lang="en-GB" sz="1100" b="0" i="0" kern="1200" baseline="0" dirty="0" smtClean="0">
                <a:solidFill>
                  <a:schemeClr val="tx1"/>
                </a:solidFill>
                <a:latin typeface="Arial" charset="0"/>
                <a:ea typeface="ＭＳ Ｐゴシック" charset="0"/>
                <a:cs typeface="ＭＳ Ｐゴシック" charset="0"/>
              </a:rPr>
              <a:t>change of use of a building used for agricultural purposes and any land within its curtilage  to a flexible use falling within either Class A1 (shops), Class A2 (financial and professional services), Class A3 (restaurants and cafes), Class B1 (business), Class B8 (storage or distribution), Class C1 (hotels) or Class D2 (assembly and leisure) of the Schedule to the Use Classes Order</a:t>
            </a:r>
            <a:endParaRPr lang="en-GB" sz="1100" b="0" kern="1200" baseline="0" dirty="0" smtClean="0">
              <a:solidFill>
                <a:schemeClr val="tx1"/>
              </a:solidFill>
              <a:latin typeface="Arial" charset="0"/>
              <a:ea typeface="ＭＳ Ｐゴシック" charset="0"/>
              <a:cs typeface="ＭＳ Ｐゴシック" charset="0"/>
            </a:endParaRP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Revised Planning Practice Guidance</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u="none" kern="1200" baseline="0" dirty="0" smtClean="0">
                <a:solidFill>
                  <a:schemeClr val="tx1"/>
                </a:solidFill>
                <a:latin typeface="Arial" charset="0"/>
                <a:ea typeface="ＭＳ Ｐゴシック" charset="0"/>
                <a:cs typeface="ＭＳ Ｐゴシック" charset="0"/>
              </a:rPr>
              <a:t>On 5</a:t>
            </a:r>
            <a:r>
              <a:rPr lang="en-GB" sz="1100" u="none" kern="1200" baseline="30000" dirty="0" smtClean="0">
                <a:solidFill>
                  <a:schemeClr val="tx1"/>
                </a:solidFill>
                <a:latin typeface="Arial" charset="0"/>
                <a:ea typeface="ＭＳ Ｐゴシック" charset="0"/>
                <a:cs typeface="ＭＳ Ｐゴシック" charset="0"/>
              </a:rPr>
              <a:t>th</a:t>
            </a:r>
            <a:r>
              <a:rPr lang="en-GB" sz="1100" u="none" kern="1200" baseline="0" dirty="0" smtClean="0">
                <a:solidFill>
                  <a:schemeClr val="tx1"/>
                </a:solidFill>
                <a:latin typeface="Arial" charset="0"/>
                <a:ea typeface="ＭＳ Ｐゴシック" charset="0"/>
                <a:cs typeface="ＭＳ Ｐゴシック" charset="0"/>
              </a:rPr>
              <a:t> March 2015 the PPG was revised (</a:t>
            </a:r>
            <a:r>
              <a:rPr lang="en-GB" sz="1100" u="none" kern="1200" baseline="0" dirty="0" err="1" smtClean="0">
                <a:solidFill>
                  <a:schemeClr val="tx1"/>
                </a:solidFill>
                <a:latin typeface="Arial" charset="0"/>
                <a:ea typeface="ＭＳ Ｐゴシック" charset="0"/>
                <a:cs typeface="ＭＳ Ｐゴシック" charset="0"/>
              </a:rPr>
              <a:t>paras</a:t>
            </a:r>
            <a:r>
              <a:rPr lang="en-GB" sz="1100" u="none" kern="1200" baseline="0" dirty="0" smtClean="0">
                <a:solidFill>
                  <a:schemeClr val="tx1"/>
                </a:solidFill>
                <a:latin typeface="Arial" charset="0"/>
                <a:ea typeface="ＭＳ Ｐゴシック" charset="0"/>
                <a:cs typeface="ＭＳ Ｐゴシック" charset="0"/>
              </a:rPr>
              <a:t> 108 and 109) to confirm that this </a:t>
            </a:r>
            <a:r>
              <a:rPr lang="en-GB" sz="1100" b="0" i="0" kern="1200" baseline="0" dirty="0" smtClean="0">
                <a:solidFill>
                  <a:schemeClr val="tx1"/>
                </a:solidFill>
                <a:latin typeface="Arial" charset="0"/>
                <a:ea typeface="ＭＳ Ｐゴシック" charset="0"/>
                <a:cs typeface="ＭＳ Ｐゴシック" charset="0"/>
              </a:rPr>
              <a:t>permitted development right does not apply a test in relation to sustainability of location and that when a local authority considers location and siting it should not therefore be applying tests from the National Planning Policy Framework except to the extent these are relevant to the subject matter of the prior approval. This was introduced as a result of widespread refusal of prior approval applications for sites in ‘remote’ locations.</a:t>
            </a:r>
            <a:endParaRPr lang="en-GB" sz="1100" u="none" kern="1200" baseline="0" dirty="0" smtClean="0">
              <a:solidFill>
                <a:schemeClr val="tx1"/>
              </a:solidFill>
              <a:latin typeface="Arial" charset="0"/>
              <a:ea typeface="ＭＳ Ｐゴシック" charset="0"/>
              <a:cs typeface="ＭＳ Ｐゴシック" charset="0"/>
            </a:endParaRPr>
          </a:p>
        </p:txBody>
      </p:sp>
      <p:sp>
        <p:nvSpPr>
          <p:cNvPr id="59396" name="Slide Number Placeholder 3"/>
          <p:cNvSpPr>
            <a:spLocks noGrp="1"/>
          </p:cNvSpPr>
          <p:nvPr>
            <p:ph type="sldNum" sz="quarter" idx="5"/>
          </p:nvPr>
        </p:nvSpPr>
        <p:spPr>
          <a:ln>
            <a:miter lim="800000"/>
            <a:headEnd/>
            <a:tailEnd/>
          </a:ln>
        </p:spPr>
        <p:txBody>
          <a:bodyPr/>
          <a:lstStyle/>
          <a:p>
            <a:pPr>
              <a:defRPr/>
            </a:pPr>
            <a:fld id="{DF615C2F-7C69-4B03-8AC6-ED6F59335F84}" type="slidenum">
              <a:rPr lang="en-US" smtClean="0">
                <a:solidFill>
                  <a:srgbClr val="1F497D"/>
                </a:solidFill>
                <a:latin typeface="Arial" charset="0"/>
              </a:rPr>
              <a:pPr>
                <a:defRPr/>
              </a:pPr>
              <a:t>25</a:t>
            </a:fld>
            <a:endParaRPr lang="en-US" smtClean="0">
              <a:solidFill>
                <a:srgbClr val="1F497D"/>
              </a:solidFill>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79463" y="768350"/>
            <a:ext cx="5540375" cy="3836988"/>
          </a:xfrm>
          <a:ln/>
        </p:spPr>
      </p:sp>
      <p:sp>
        <p:nvSpPr>
          <p:cNvPr id="65539"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Extensions to shops and offices</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Increased size limits for extensions to shop, office and professional/financial services establishments.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Increased size limits for new industrial buildings within the curtilage of existing industrial premises.</a:t>
            </a:r>
          </a:p>
          <a:p>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Change of use of agricultural buildings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Agricultural buildings under 500 square metres can change to a number of other uses (A1, A2, A3, B1, B8, C1 and D2). For buildings between 150 square metres and 500 square metres, prior approval (covering flooding, highways and transport impacts, and noise) is required.</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Temporary retail etc uses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Buildings with A1, A2, A3, A4, A5, B1, D1 and D2 uses will be permitted to change use for a single period of up two years to A1, A2, A3 and B1 uses.</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Business use thresholds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Thresholds increased on May 2013 from 235 square metres  to 500 square metres for permitted development for change of use from B1 or B2 to B8 and from B2 or B8 to B1.</a:t>
            </a:r>
          </a:p>
          <a:p>
            <a:endParaRPr lang="en-GB" sz="1100" kern="1200" baseline="0" dirty="0" smtClean="0">
              <a:solidFill>
                <a:schemeClr val="tx1"/>
              </a:solidFill>
              <a:latin typeface="Arial" charset="0"/>
              <a:ea typeface="ＭＳ Ｐゴシック" charset="0"/>
              <a:cs typeface="ＭＳ Ｐゴシック" charset="0"/>
            </a:endParaRPr>
          </a:p>
          <a:p>
            <a:r>
              <a:rPr lang="en-GB" u="sng" dirty="0" smtClean="0">
                <a:latin typeface="Arial" pitchFamily="34" charset="0"/>
                <a:ea typeface="ＭＳ Ｐゴシック" pitchFamily="34" charset="-128"/>
              </a:rPr>
              <a:t>Telecommunications</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Changes to the General Permitted Development Order in May and August 2013 were intended as significant relaxations for mobile telecommunications to support 4G (generation) mobile superfast broadband services. The changes comprised:</a:t>
            </a:r>
          </a:p>
          <a:p>
            <a:endParaRPr lang="en-GB" dirty="0" smtClean="0">
              <a:latin typeface="Arial" pitchFamily="34" charset="0"/>
              <a:ea typeface="ＭＳ Ｐゴシック" pitchFamily="34" charset="-128"/>
            </a:endParaRPr>
          </a:p>
          <a:p>
            <a:pPr lvl="1">
              <a:buFont typeface="Arial" pitchFamily="34" charset="0"/>
              <a:buChar char="•"/>
            </a:pPr>
            <a:r>
              <a:rPr lang="en-GB" dirty="0" smtClean="0">
                <a:latin typeface="Arial" pitchFamily="34" charset="0"/>
                <a:ea typeface="ＭＳ Ｐゴシック" pitchFamily="34" charset="-128"/>
              </a:rPr>
              <a:t>removed requirement for prior approval of siting and design of broadband cabinets and telegraph poles in protected areas (not SSSIs) for a period of 5 years.</a:t>
            </a:r>
          </a:p>
          <a:p>
            <a:pPr lvl="1">
              <a:buFont typeface="Arial" pitchFamily="34" charset="0"/>
              <a:buChar char="•"/>
            </a:pPr>
            <a:r>
              <a:rPr lang="en-GB" dirty="0" smtClean="0">
                <a:latin typeface="Arial" pitchFamily="34" charset="0"/>
                <a:ea typeface="ＭＳ Ｐゴシック" pitchFamily="34" charset="-128"/>
              </a:rPr>
              <a:t>increased height limit for antennae on existing buildings and structures in non-protected areas </a:t>
            </a:r>
          </a:p>
          <a:p>
            <a:pPr lvl="1">
              <a:buFont typeface="Arial" pitchFamily="34" charset="0"/>
              <a:buChar char="•"/>
            </a:pPr>
            <a:r>
              <a:rPr lang="en-GB" dirty="0" smtClean="0">
                <a:latin typeface="Arial" pitchFamily="34" charset="0"/>
                <a:ea typeface="ＭＳ Ｐゴシック" pitchFamily="34" charset="-128"/>
              </a:rPr>
              <a:t>existing masts (on land in non-protected areas) can be increased in height from up to 15 metres to up to 20 metres and width by up to a third.</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Details can be found at:</a:t>
            </a:r>
          </a:p>
          <a:p>
            <a:r>
              <a:rPr lang="en-GB" dirty="0" smtClean="0">
                <a:latin typeface="Arial" pitchFamily="34" charset="0"/>
                <a:ea typeface="ＭＳ Ｐゴシック" pitchFamily="34" charset="-128"/>
              </a:rPr>
              <a:t>http://www.legislation.gov.uk/uksi/2013/1101/contents/made</a:t>
            </a:r>
          </a:p>
          <a:p>
            <a:r>
              <a:rPr lang="en-GB" dirty="0" smtClean="0">
                <a:latin typeface="Arial" pitchFamily="34" charset="0"/>
                <a:ea typeface="ＭＳ Ｐゴシック" pitchFamily="34" charset="-128"/>
              </a:rPr>
              <a:t>http://www.legislation.gov.uk/uksi/2013/1868/contents/made</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dirty="0" smtClean="0">
              <a:latin typeface="Arial" pitchFamily="34" charset="0"/>
              <a:ea typeface="ＭＳ Ｐゴシック" pitchFamily="34" charset="-128"/>
            </a:endParaRPr>
          </a:p>
        </p:txBody>
      </p:sp>
      <p:sp>
        <p:nvSpPr>
          <p:cNvPr id="60420" name="Slide Number Placeholder 3"/>
          <p:cNvSpPr>
            <a:spLocks noGrp="1"/>
          </p:cNvSpPr>
          <p:nvPr>
            <p:ph type="sldNum" sz="quarter" idx="5"/>
          </p:nvPr>
        </p:nvSpPr>
        <p:spPr>
          <a:ln>
            <a:miter lim="800000"/>
            <a:headEnd/>
            <a:tailEnd/>
          </a:ln>
        </p:spPr>
        <p:txBody>
          <a:bodyPr/>
          <a:lstStyle/>
          <a:p>
            <a:pPr>
              <a:defRPr/>
            </a:pPr>
            <a:fld id="{E71C7123-5430-487F-8302-3207A078C012}" type="slidenum">
              <a:rPr lang="en-US" smtClean="0">
                <a:solidFill>
                  <a:srgbClr val="1F497D"/>
                </a:solidFill>
                <a:latin typeface="Arial" charset="0"/>
              </a:rPr>
              <a:pPr>
                <a:defRPr/>
              </a:pPr>
              <a:t>26</a:t>
            </a:fld>
            <a:endParaRPr lang="en-US" smtClean="0">
              <a:solidFill>
                <a:srgbClr val="1F497D"/>
              </a:solidFill>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79463" y="768350"/>
            <a:ext cx="5540375" cy="3836988"/>
          </a:xfrm>
          <a:ln/>
        </p:spPr>
      </p:sp>
      <p:sp>
        <p:nvSpPr>
          <p:cNvPr id="65539"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Retail to residential</a:t>
            </a:r>
            <a:r>
              <a:rPr lang="en-GB" sz="1100"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Class IA (now part of new Class M in the GPDO 2015) allowed change of use and some associated physical works from a small shop or provider of professional/financial services (A1 and A2 uses) to residential use (C3). This involves a ‘prior approval’ process and the local planning authority can consider impacts of the proposed change. Up to 150 square metres of retail space will be able to change to residential use. This new right does not apply to land protected by article 1(5) of the General Permitted Development Order.</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Retail to banks and building societies</a:t>
            </a:r>
            <a:r>
              <a:rPr lang="en-GB" sz="1100" b="1"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New class CA (now part of new Class D in the GPDO 2015) allowed</a:t>
            </a:r>
            <a:r>
              <a:rPr lang="en-GB" sz="1100" b="1" kern="1200" baseline="0" dirty="0" smtClean="0">
                <a:solidFill>
                  <a:schemeClr val="tx1"/>
                </a:solidFill>
                <a:latin typeface="Arial" charset="0"/>
                <a:ea typeface="ＭＳ Ｐゴシック" charset="0"/>
                <a:cs typeface="ＭＳ Ｐゴシック" charset="0"/>
              </a:rPr>
              <a:t> </a:t>
            </a:r>
            <a:r>
              <a:rPr lang="en-GB" sz="1100" kern="1200" baseline="0" dirty="0" smtClean="0">
                <a:solidFill>
                  <a:schemeClr val="tx1"/>
                </a:solidFill>
                <a:latin typeface="Arial" charset="0"/>
                <a:ea typeface="ＭＳ Ｐゴシック" charset="0"/>
                <a:cs typeface="ＭＳ Ｐゴシック" charset="0"/>
              </a:rPr>
              <a:t>change of use from a shop (A1) to a bank or a building society.</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These new permitted development rights do not apply in sites of special scientific interest, safety hazard areas or military explosives storage areas, nor do they apply to scheduled monuments. With the exception of new Class CA, the rights do not apply to listed buildings.</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Article 1(5) land includes National Parks, the Broads, areas of outstanding natural beauty, conservation areas, World Heritage Sites and certain areas specified under the Wildlife and Countryside Act 1981.</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Details of the changes can be found at:</a:t>
            </a:r>
          </a:p>
          <a:p>
            <a:r>
              <a:rPr lang="en-GB" sz="1100" u="sng" kern="1200" baseline="0" dirty="0" smtClean="0">
                <a:solidFill>
                  <a:schemeClr val="tx1"/>
                </a:solidFill>
                <a:latin typeface="Arial" charset="0"/>
                <a:ea typeface="ＭＳ Ｐゴシック" charset="0"/>
                <a:cs typeface="ＭＳ Ｐゴシック" charset="0"/>
                <a:hlinkClick r:id="rId3"/>
              </a:rPr>
              <a:t>http://www.legislation.gov.uk/uksi/2014/564/made</a:t>
            </a:r>
            <a:endParaRPr lang="en-GB" sz="1100"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hlinkClick r:id="rId4" action="ppaction://hlinkfile"/>
              </a:rPr>
              <a:t>http//www.legislation.gov.uk/uksi/2014/565/contents/made</a:t>
            </a:r>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and related explanatory memorandum</a:t>
            </a:r>
            <a:r>
              <a:rPr lang="en-GB" sz="1100" u="sng" kern="1200" baseline="0" dirty="0" smtClean="0">
                <a:solidFill>
                  <a:schemeClr val="tx1"/>
                </a:solidFill>
                <a:latin typeface="Arial" charset="0"/>
                <a:ea typeface="ＭＳ Ｐゴシック" charset="0"/>
                <a:cs typeface="ＭＳ Ｐゴシック" charset="0"/>
              </a:rPr>
              <a:t> </a:t>
            </a:r>
            <a:r>
              <a:rPr lang="en-GB" sz="1100" u="sng" kern="1200" baseline="0" dirty="0" smtClean="0">
                <a:solidFill>
                  <a:schemeClr val="tx1"/>
                </a:solidFill>
                <a:latin typeface="Arial" charset="0"/>
                <a:ea typeface="ＭＳ Ｐゴシック" charset="0"/>
                <a:cs typeface="ＭＳ Ｐゴシック" charset="0"/>
                <a:hlinkClick r:id="rId5"/>
              </a:rPr>
              <a:t>http://www.legislation.gov.uk/uksi/2014/564/pdfs/uksiem_20140564_en.pdf</a:t>
            </a:r>
            <a:r>
              <a:rPr lang="en-GB" sz="1100" kern="1200" baseline="0" dirty="0" smtClean="0">
                <a:solidFill>
                  <a:schemeClr val="tx1"/>
                </a:solidFill>
                <a:latin typeface="Arial" charset="0"/>
                <a:ea typeface="ＭＳ Ｐゴシック" charset="0"/>
                <a:cs typeface="ＭＳ Ｐゴシック" charset="0"/>
              </a:rPr>
              <a:t> </a:t>
            </a: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u="sng" dirty="0" smtClean="0">
                <a:latin typeface="Arial" pitchFamily="34" charset="0"/>
                <a:ea typeface="ＭＳ Ｐゴシック" pitchFamily="34" charset="-128"/>
              </a:rPr>
              <a:t>Commercial to childcare nurseries</a:t>
            </a:r>
          </a:p>
          <a:p>
            <a:endParaRPr lang="en-GB" u="sng"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Change of use from offices (B1), hotels (C1), residential (C2 and C2A), non-residential institutions (D1), and leisure and assembly (D2) to nurseries providing childcare. This involves a ‘prior approval’ process and the local planning authority can consider impacts of the proposed change.</a:t>
            </a:r>
          </a:p>
          <a:p>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p:txBody>
      </p:sp>
      <p:sp>
        <p:nvSpPr>
          <p:cNvPr id="60420" name="Slide Number Placeholder 3"/>
          <p:cNvSpPr>
            <a:spLocks noGrp="1"/>
          </p:cNvSpPr>
          <p:nvPr>
            <p:ph type="sldNum" sz="quarter" idx="5"/>
          </p:nvPr>
        </p:nvSpPr>
        <p:spPr>
          <a:ln>
            <a:miter lim="800000"/>
            <a:headEnd/>
            <a:tailEnd/>
          </a:ln>
        </p:spPr>
        <p:txBody>
          <a:bodyPr/>
          <a:lstStyle/>
          <a:p>
            <a:pPr>
              <a:defRPr/>
            </a:pPr>
            <a:fld id="{E71C7123-5430-487F-8302-3207A078C012}" type="slidenum">
              <a:rPr lang="en-US" smtClean="0">
                <a:solidFill>
                  <a:srgbClr val="1F497D"/>
                </a:solidFill>
                <a:latin typeface="Arial" charset="0"/>
              </a:rPr>
              <a:pPr>
                <a:defRPr/>
              </a:pPr>
              <a:t>27</a:t>
            </a:fld>
            <a:endParaRPr lang="en-US" smtClean="0">
              <a:solidFill>
                <a:srgbClr val="1F497D"/>
              </a:solidFill>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79463" y="768350"/>
            <a:ext cx="5540375" cy="3836988"/>
          </a:xfrm>
          <a:ln/>
        </p:spPr>
      </p:sp>
      <p:sp>
        <p:nvSpPr>
          <p:cNvPr id="65539" name="Notes Placeholder 2"/>
          <p:cNvSpPr>
            <a:spLocks noGrp="1"/>
          </p:cNvSpPr>
          <p:nvPr>
            <p:ph type="body" idx="1"/>
          </p:nvPr>
        </p:nvSpPr>
        <p:spPr>
          <a:noFill/>
        </p:spPr>
        <p:txBody>
          <a:bodyPr/>
          <a:lstStyle/>
          <a:p>
            <a:r>
              <a:rPr lang="en-GB" u="sng" dirty="0" smtClean="0">
                <a:latin typeface="Arial" pitchFamily="34" charset="0"/>
                <a:ea typeface="ＭＳ Ｐゴシック" pitchFamily="34" charset="-128"/>
              </a:rPr>
              <a:t>The consolidated</a:t>
            </a:r>
            <a:r>
              <a:rPr lang="en-GB" u="sng" baseline="0" dirty="0" smtClean="0">
                <a:latin typeface="Arial" pitchFamily="34" charset="0"/>
                <a:ea typeface="ＭＳ Ｐゴシック" pitchFamily="34" charset="-128"/>
              </a:rPr>
              <a:t> GPDO 2015 (and related use class changes)</a:t>
            </a:r>
          </a:p>
          <a:p>
            <a:endParaRPr lang="en-GB" baseline="0" dirty="0" smtClean="0">
              <a:latin typeface="Arial" pitchFamily="34" charset="0"/>
              <a:ea typeface="ＭＳ Ｐゴシック" pitchFamily="34" charset="-128"/>
            </a:endParaRPr>
          </a:p>
          <a:p>
            <a:r>
              <a:rPr lang="en-GB" sz="1100" kern="1200" baseline="0" dirty="0" smtClean="0">
                <a:solidFill>
                  <a:schemeClr val="tx1"/>
                </a:solidFill>
                <a:latin typeface="Arial" charset="0"/>
                <a:ea typeface="ＭＳ Ｐゴシック" charset="0"/>
                <a:cs typeface="ＭＳ Ｐゴシック" charset="0"/>
              </a:rPr>
              <a:t>New permitted development rights and related changes (including changes to use classes) are: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Storage and distribution to change to C3 residential, subject to restrictions including a minimum four year B8 use (Part 3, Class P)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Amusement arcades/centres and casinos to change to residential (Part 3, Class A)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Extending the larger householder rear extension rights to 2019 (Part 1)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Changing shops from A1 to A2 (Part 3, Class D)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Betting offices and pay day loan shops are removed from A2 and made sui generis by amendments to the Use Classes Order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Changing A1 shops, A2, betting offices, pay day loan shops and casinos to A3 restaurants and cafes (Part 3, Class C)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Limited rights to change A1 or A2 to D2 assembly and leisure, subject to detailed restrictions (Part 3, Class J)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Erection of click and collect facilities within the curtilages of shops (Part 7, Class C)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Modification of the sizes of shop loading bays (Part 7, Class D)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Solar </a:t>
            </a:r>
            <a:r>
              <a:rPr lang="en-GB" sz="1100" kern="1200" baseline="0" dirty="0" err="1" smtClean="0">
                <a:solidFill>
                  <a:schemeClr val="tx1"/>
                </a:solidFill>
                <a:latin typeface="Arial" charset="0"/>
                <a:ea typeface="ＭＳ Ｐゴシック" charset="0"/>
                <a:cs typeface="ＭＳ Ｐゴシック" charset="0"/>
              </a:rPr>
              <a:t>Photovoltaics</a:t>
            </a:r>
            <a:r>
              <a:rPr lang="en-GB" sz="1100" kern="1200" baseline="0" dirty="0" smtClean="0">
                <a:solidFill>
                  <a:schemeClr val="tx1"/>
                </a:solidFill>
                <a:latin typeface="Arial" charset="0"/>
                <a:ea typeface="ＭＳ Ｐゴシック" charset="0"/>
                <a:cs typeface="ＭＳ Ｐゴシック" charset="0"/>
              </a:rPr>
              <a:t> arrays on the roofs of non-domestic buildings (Part 14, Class J)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The time limited rights to extend shops, offices, industrial and warehouse buildings to become permanent (Part 7)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Replacement of plant or machinery and buildings on sui generis waste management facilities (Part 7, Class L)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Sewerage undertakers to install a pumping station, valve house, control panel housing or switch-gear house (Part 13, Class B)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temporary filming for commercial purposes including the construction and removal of sets (Part 4, Class E) </a:t>
            </a:r>
          </a:p>
          <a:p>
            <a:pPr lvl="1">
              <a:buFont typeface="Arial" pitchFamily="34" charset="0"/>
              <a:buChar char="•"/>
            </a:pPr>
            <a:endParaRPr lang="en-GB" sz="1100" kern="1200" baseline="0" dirty="0" smtClean="0">
              <a:solidFill>
                <a:schemeClr val="tx1"/>
              </a:solidFill>
              <a:latin typeface="Arial" charset="0"/>
              <a:ea typeface="ＭＳ Ｐゴシック" charset="0"/>
            </a:endParaRPr>
          </a:p>
          <a:p>
            <a:pPr lvl="0">
              <a:buFont typeface="Arial" pitchFamily="34" charset="0"/>
              <a:buNone/>
            </a:pPr>
            <a:r>
              <a:rPr lang="en-GB" sz="1100" kern="1200" baseline="0" dirty="0" smtClean="0">
                <a:solidFill>
                  <a:schemeClr val="tx1"/>
                </a:solidFill>
                <a:latin typeface="Arial" charset="0"/>
                <a:ea typeface="ＭＳ Ｐゴシック" charset="0"/>
                <a:cs typeface="ＭＳ Ｐゴシック" charset="0"/>
              </a:rPr>
              <a:t>The consolidated GPDO can be found </a:t>
            </a:r>
            <a:r>
              <a:rPr lang="en-GB" sz="1100" u="sng" kern="1200" baseline="0" dirty="0" smtClean="0">
                <a:solidFill>
                  <a:schemeClr val="tx1"/>
                </a:solidFill>
                <a:latin typeface="Arial" charset="0"/>
                <a:ea typeface="ＭＳ Ｐゴシック" charset="0"/>
                <a:cs typeface="ＭＳ Ｐゴシック" charset="0"/>
                <a:hlinkClick r:id="rId3"/>
              </a:rPr>
              <a:t>here</a:t>
            </a:r>
            <a:r>
              <a:rPr lang="en-GB" sz="1100" kern="1200" baseline="0" dirty="0" smtClean="0">
                <a:solidFill>
                  <a:schemeClr val="tx1"/>
                </a:solidFill>
                <a:latin typeface="Arial" charset="0"/>
                <a:ea typeface="ＭＳ Ｐゴシック" charset="0"/>
                <a:cs typeface="ＭＳ Ｐゴシック" charset="0"/>
              </a:rPr>
              <a:t> http://www.legislation.gov.uk/uksi/2015/596/pdfs/uksi_20150596_en.pdf</a:t>
            </a: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GB" sz="1100" kern="1200" baseline="0" dirty="0" smtClean="0">
                <a:solidFill>
                  <a:schemeClr val="tx1"/>
                </a:solidFill>
                <a:latin typeface="Arial" charset="0"/>
                <a:ea typeface="ＭＳ Ｐゴシック" charset="0"/>
                <a:cs typeface="ＭＳ Ｐゴシック" charset="0"/>
              </a:rPr>
              <a:t>Related amendments to the Use Classes Order can be found </a:t>
            </a:r>
            <a:r>
              <a:rPr lang="en-GB" sz="1100" u="sng" kern="1200" baseline="0" dirty="0" smtClean="0">
                <a:solidFill>
                  <a:schemeClr val="tx1"/>
                </a:solidFill>
                <a:latin typeface="Arial" charset="0"/>
                <a:ea typeface="ＭＳ Ｐゴシック" charset="0"/>
                <a:cs typeface="ＭＳ Ｐゴシック" charset="0"/>
                <a:hlinkClick r:id="rId4"/>
              </a:rPr>
              <a:t>here</a:t>
            </a:r>
            <a:r>
              <a:rPr lang="en-GB" sz="1100" kern="1200" baseline="0" dirty="0" smtClean="0">
                <a:solidFill>
                  <a:schemeClr val="tx1"/>
                </a:solidFill>
                <a:latin typeface="Arial" charset="0"/>
                <a:ea typeface="ＭＳ Ｐゴシック" charset="0"/>
                <a:cs typeface="ＭＳ Ｐゴシック" charset="0"/>
              </a:rPr>
              <a:t> http://www.legislation.gov.uk/uksi/2015/597/article/2/made</a:t>
            </a:r>
          </a:p>
        </p:txBody>
      </p:sp>
      <p:sp>
        <p:nvSpPr>
          <p:cNvPr id="60420" name="Slide Number Placeholder 3"/>
          <p:cNvSpPr>
            <a:spLocks noGrp="1"/>
          </p:cNvSpPr>
          <p:nvPr>
            <p:ph type="sldNum" sz="quarter" idx="5"/>
          </p:nvPr>
        </p:nvSpPr>
        <p:spPr>
          <a:ln>
            <a:miter lim="800000"/>
            <a:headEnd/>
            <a:tailEnd/>
          </a:ln>
        </p:spPr>
        <p:txBody>
          <a:bodyPr/>
          <a:lstStyle/>
          <a:p>
            <a:pPr>
              <a:defRPr/>
            </a:pPr>
            <a:fld id="{E71C7123-5430-487F-8302-3207A078C012}" type="slidenum">
              <a:rPr lang="en-US" smtClean="0">
                <a:solidFill>
                  <a:srgbClr val="1F497D"/>
                </a:solidFill>
                <a:latin typeface="Arial" charset="0"/>
              </a:rPr>
              <a:pPr>
                <a:defRPr/>
              </a:pPr>
              <a:t>28</a:t>
            </a:fld>
            <a:endParaRPr lang="en-US" smtClean="0">
              <a:solidFill>
                <a:srgbClr val="1F497D"/>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779463" y="768350"/>
            <a:ext cx="5540375" cy="3836988"/>
          </a:xfrm>
          <a:ln/>
        </p:spPr>
      </p:sp>
      <p:sp>
        <p:nvSpPr>
          <p:cNvPr id="50179" name="Notes Placeholder 2"/>
          <p:cNvSpPr>
            <a:spLocks noGrp="1"/>
          </p:cNvSpPr>
          <p:nvPr>
            <p:ph type="body" idx="1"/>
          </p:nvPr>
        </p:nvSpPr>
        <p:spPr>
          <a:noFill/>
        </p:spPr>
        <p:txBody>
          <a:bodyPr/>
          <a:lstStyle/>
          <a:p>
            <a:r>
              <a:rPr lang="en-GB" dirty="0" smtClean="0">
                <a:latin typeface="Arial" pitchFamily="34" charset="0"/>
                <a:ea typeface="ＭＳ Ｐゴシック" pitchFamily="34" charset="-128"/>
              </a:rPr>
              <a:t>In recent years, a number of significant changes have been introduced to the planning system and keeping up to date with these changes can be challenging.  The aim of this presentation is to keep councillors abreast of the changes by providing a comprehensive update briefing.</a:t>
            </a:r>
          </a:p>
          <a:p>
            <a:endParaRPr lang="en-GB" dirty="0" smtClean="0">
              <a:latin typeface="Arial" pitchFamily="34" charset="0"/>
              <a:ea typeface="ＭＳ Ｐゴシック" pitchFamily="34" charset="-128"/>
            </a:endParaRPr>
          </a:p>
        </p:txBody>
      </p:sp>
      <p:sp>
        <p:nvSpPr>
          <p:cNvPr id="46084" name="Slide Number Placeholder 3"/>
          <p:cNvSpPr>
            <a:spLocks noGrp="1"/>
          </p:cNvSpPr>
          <p:nvPr>
            <p:ph type="sldNum" sz="quarter" idx="5"/>
          </p:nvPr>
        </p:nvSpPr>
        <p:spPr>
          <a:ln>
            <a:miter lim="800000"/>
            <a:headEnd/>
            <a:tailEnd/>
          </a:ln>
        </p:spPr>
        <p:txBody>
          <a:bodyPr/>
          <a:lstStyle/>
          <a:p>
            <a:pPr>
              <a:defRPr/>
            </a:pPr>
            <a:fld id="{9AD28351-4B45-488F-87CC-581DB08427B6}" type="slidenum">
              <a:rPr lang="en-US" smtClean="0">
                <a:latin typeface="Arial" charset="0"/>
              </a:rPr>
              <a:pPr>
                <a:def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779463" y="768350"/>
            <a:ext cx="5540375" cy="3836988"/>
          </a:xfrm>
          <a:ln/>
        </p:spPr>
      </p:sp>
      <p:sp>
        <p:nvSpPr>
          <p:cNvPr id="53251" name="Notes Placeholder 2"/>
          <p:cNvSpPr>
            <a:spLocks noGrp="1"/>
          </p:cNvSpPr>
          <p:nvPr>
            <p:ph type="body" idx="1"/>
          </p:nvPr>
        </p:nvSpPr>
        <p:spPr>
          <a:noFill/>
        </p:spPr>
        <p:txBody>
          <a:bodyPr/>
          <a:lstStyle/>
          <a:p>
            <a:r>
              <a:rPr lang="en-GB" dirty="0" smtClean="0">
                <a:latin typeface="Arial" pitchFamily="34" charset="0"/>
                <a:ea typeface="ＭＳ Ｐゴシック" pitchFamily="34" charset="-128"/>
              </a:rPr>
              <a:t>Planning has been seen a brake</a:t>
            </a:r>
            <a:r>
              <a:rPr lang="en-GB" baseline="0" dirty="0" smtClean="0">
                <a:latin typeface="Arial" pitchFamily="34" charset="0"/>
                <a:ea typeface="ＭＳ Ｐゴシック" pitchFamily="34" charset="-128"/>
              </a:rPr>
              <a:t> on new development and growth.  The last four years have seen a series of major changes to the planning system to speed up and simplify the system and help deliver growth and in particular much needed housing. </a:t>
            </a:r>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A starting point to identify many of the changes can be found at:</a:t>
            </a:r>
          </a:p>
          <a:p>
            <a:r>
              <a:rPr lang="en-GB" dirty="0" smtClean="0">
                <a:latin typeface="Arial" pitchFamily="34" charset="0"/>
                <a:ea typeface="ＭＳ Ｐゴシック" pitchFamily="34" charset="-128"/>
                <a:hlinkClick r:id="rId3"/>
              </a:rPr>
              <a:t>https://www.gov.uk/planning-guidance-letters-to-chief-planning-officers</a:t>
            </a:r>
            <a:r>
              <a:rPr lang="en-GB" dirty="0" smtClean="0">
                <a:latin typeface="Arial" pitchFamily="34" charset="0"/>
                <a:ea typeface="ＭＳ Ｐゴシック" pitchFamily="34" charset="-128"/>
              </a:rPr>
              <a:t>. </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 Since the Coalition Agreement, major reforms to the planning system have taken place with the introduction of the </a:t>
            </a:r>
            <a:r>
              <a:rPr lang="en-GB" i="1" dirty="0" smtClean="0">
                <a:latin typeface="Arial" pitchFamily="34" charset="0"/>
                <a:ea typeface="ＭＳ Ｐゴシック" pitchFamily="34" charset="-128"/>
              </a:rPr>
              <a:t>Localism Act 2011 </a:t>
            </a:r>
            <a:r>
              <a:rPr lang="en-GB" i="0" dirty="0" smtClean="0">
                <a:latin typeface="Arial" pitchFamily="34" charset="0"/>
                <a:ea typeface="ＭＳ Ｐゴシック" pitchFamily="34" charset="-128"/>
              </a:rPr>
              <a:t>and the </a:t>
            </a:r>
            <a:r>
              <a:rPr lang="en-GB" i="1" dirty="0" smtClean="0">
                <a:latin typeface="Arial" pitchFamily="34" charset="0"/>
                <a:ea typeface="ＭＳ Ｐゴシック" pitchFamily="34" charset="-128"/>
              </a:rPr>
              <a:t>National Planning Policy Framework, </a:t>
            </a:r>
            <a:r>
              <a:rPr lang="en-GB" i="0" dirty="0" smtClean="0">
                <a:latin typeface="Arial" pitchFamily="34" charset="0"/>
                <a:ea typeface="ＭＳ Ｐゴシック" pitchFamily="34" charset="-128"/>
              </a:rPr>
              <a:t>the</a:t>
            </a:r>
            <a:r>
              <a:rPr lang="en-GB" i="1" dirty="0" smtClean="0">
                <a:latin typeface="Arial" pitchFamily="34" charset="0"/>
                <a:ea typeface="ＭＳ Ｐゴシック" pitchFamily="34" charset="-128"/>
              </a:rPr>
              <a:t> Growth and Infrastructure Act 2013,</a:t>
            </a:r>
            <a:r>
              <a:rPr lang="en-GB" i="1" dirty="0" smtClean="0">
                <a:solidFill>
                  <a:srgbClr val="FF0000"/>
                </a:solidFill>
                <a:latin typeface="Arial" pitchFamily="34" charset="0"/>
                <a:ea typeface="ＭＳ Ｐゴシック" pitchFamily="34" charset="-128"/>
              </a:rPr>
              <a:t> </a:t>
            </a:r>
            <a:r>
              <a:rPr lang="en-GB" i="0" dirty="0" smtClean="0">
                <a:solidFill>
                  <a:srgbClr val="FF0000"/>
                </a:solidFill>
                <a:latin typeface="Arial" pitchFamily="34" charset="0"/>
                <a:ea typeface="ＭＳ Ｐゴシック" pitchFamily="34" charset="-128"/>
              </a:rPr>
              <a:t>the</a:t>
            </a:r>
            <a:r>
              <a:rPr lang="en-GB" i="1" dirty="0" smtClean="0">
                <a:solidFill>
                  <a:srgbClr val="FF0000"/>
                </a:solidFill>
                <a:latin typeface="Arial" pitchFamily="34" charset="0"/>
                <a:ea typeface="ＭＳ Ｐゴシック" pitchFamily="34" charset="-128"/>
              </a:rPr>
              <a:t> </a:t>
            </a:r>
            <a:r>
              <a:rPr lang="en-GB" i="1" dirty="0" smtClean="0">
                <a:latin typeface="Arial" pitchFamily="34" charset="0"/>
                <a:ea typeface="ＭＳ Ｐゴシック" pitchFamily="34" charset="-128"/>
              </a:rPr>
              <a:t>Enterprise And Regulatory Reform Act 2013</a:t>
            </a:r>
            <a:r>
              <a:rPr lang="en-GB" i="1" baseline="0" dirty="0" smtClean="0">
                <a:latin typeface="Arial" pitchFamily="34" charset="0"/>
                <a:ea typeface="ＭＳ Ｐゴシック" pitchFamily="34" charset="-128"/>
              </a:rPr>
              <a:t> </a:t>
            </a:r>
            <a:r>
              <a:rPr lang="en-GB" i="0" baseline="0" dirty="0" smtClean="0">
                <a:latin typeface="Arial" pitchFamily="34" charset="0"/>
                <a:ea typeface="ＭＳ Ｐゴシック" pitchFamily="34" charset="-128"/>
              </a:rPr>
              <a:t>and the </a:t>
            </a:r>
            <a:r>
              <a:rPr lang="en-GB" i="1" baseline="0" dirty="0" smtClean="0">
                <a:latin typeface="Arial" pitchFamily="34" charset="0"/>
                <a:ea typeface="ＭＳ Ｐゴシック" pitchFamily="34" charset="-128"/>
              </a:rPr>
              <a:t>Infrastructure Act 2015.</a:t>
            </a:r>
            <a:endParaRPr lang="en-GB" i="1"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a:p>
            <a:r>
              <a:rPr lang="en-GB" u="sng" dirty="0" smtClean="0">
                <a:latin typeface="Arial" pitchFamily="34" charset="0"/>
                <a:ea typeface="ＭＳ Ｐゴシック" pitchFamily="34" charset="-128"/>
                <a:hlinkClick r:id="rId4"/>
              </a:rPr>
              <a:t>The Growth and Infrastructure Act 2013</a:t>
            </a:r>
            <a:r>
              <a:rPr lang="en-GB" u="sng" dirty="0" smtClean="0">
                <a:latin typeface="Arial" pitchFamily="34" charset="0"/>
                <a:ea typeface="ＭＳ Ｐゴシック" pitchFamily="34" charset="-128"/>
              </a:rPr>
              <a:t> </a:t>
            </a:r>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http://www.legislation.gov.uk/ukpga/2013/27/contents/enacted</a:t>
            </a:r>
          </a:p>
          <a:p>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Achieved royal assent in April 2013. Focussed on speeding up decision making and cutting red tape in planning. </a:t>
            </a:r>
          </a:p>
          <a:p>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a:ln>
            <a:miter lim="800000"/>
            <a:headEnd/>
            <a:tailEnd/>
          </a:ln>
        </p:spPr>
        <p:txBody>
          <a:bodyPr/>
          <a:lstStyle/>
          <a:p>
            <a:pPr>
              <a:defRPr/>
            </a:pPr>
            <a:fld id="{8F907BAE-03AF-4436-BD9A-B170F6AD4F6E}" type="slidenum">
              <a:rPr lang="en-US" smtClean="0">
                <a:latin typeface="Arial" charset="0"/>
              </a:rPr>
              <a:pPr>
                <a:def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ln>
            <a:miter lim="800000"/>
            <a:headEnd/>
            <a:tailEnd/>
          </a:ln>
        </p:spPr>
        <p:txBody>
          <a:bodyPr/>
          <a:lstStyle/>
          <a:p>
            <a:pPr>
              <a:defRPr/>
            </a:pPr>
            <a:fld id="{64576C79-82C4-41C7-81DE-ED54AB46F2A9}" type="slidenum">
              <a:rPr lang="en-US" smtClean="0">
                <a:latin typeface="Arial" charset="0"/>
              </a:rPr>
              <a:pPr>
                <a:defRPr/>
              </a:pPr>
              <a:t>5</a:t>
            </a:fld>
            <a:endParaRPr lang="en-US" smtClean="0">
              <a:latin typeface="Arial" charset="0"/>
            </a:endParaRPr>
          </a:p>
        </p:txBody>
      </p:sp>
      <p:sp>
        <p:nvSpPr>
          <p:cNvPr id="71683" name="Rectangle 2"/>
          <p:cNvSpPr>
            <a:spLocks noGrp="1" noRot="1" noChangeAspect="1" noChangeArrowheads="1" noTextEdit="1"/>
          </p:cNvSpPr>
          <p:nvPr>
            <p:ph type="sldImg"/>
          </p:nvPr>
        </p:nvSpPr>
        <p:spPr>
          <a:xfrm>
            <a:off x="779463" y="768350"/>
            <a:ext cx="5540375" cy="3836988"/>
          </a:xfrm>
          <a:ln/>
        </p:spPr>
      </p:sp>
      <p:sp>
        <p:nvSpPr>
          <p:cNvPr id="71684" name="Rectangle 3"/>
          <p:cNvSpPr>
            <a:spLocks noGrp="1" noChangeArrowheads="1"/>
          </p:cNvSpPr>
          <p:nvPr>
            <p:ph type="body" idx="1"/>
          </p:nvPr>
        </p:nvSpPr>
        <p:spPr>
          <a:noFill/>
        </p:spPr>
        <p:txBody>
          <a:bodyPr/>
          <a:lstStyle/>
          <a:p>
            <a:r>
              <a:rPr lang="en-GB" u="sng" dirty="0" smtClean="0">
                <a:latin typeface="Arial" pitchFamily="34" charset="0"/>
                <a:ea typeface="ＭＳ Ｐゴシック" pitchFamily="34" charset="-128"/>
                <a:hlinkClick r:id="rId3"/>
              </a:rPr>
              <a:t>The Enterprise And Regulatory Reform Act 2013</a:t>
            </a:r>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http://www.legislation.gov.uk/ukpga/2013/24/contents/enacted </a:t>
            </a:r>
          </a:p>
          <a:p>
            <a:endParaRPr lang="en-GB" dirty="0" smtClean="0">
              <a:latin typeface="Arial" pitchFamily="34" charset="0"/>
              <a:ea typeface="ＭＳ Ｐゴシック" pitchFamily="34" charset="-128"/>
            </a:endParaRPr>
          </a:p>
          <a:p>
            <a:r>
              <a:rPr lang="en-GB" dirty="0" smtClean="0"/>
              <a:t>This Act aimed to cut the costs of doing business in Britain, boosting consumer and business confidence and helping the private sector to create jobs.</a:t>
            </a:r>
          </a:p>
          <a:p>
            <a:endParaRPr lang="en-GB" dirty="0" smtClean="0">
              <a:latin typeface="Arial" pitchFamily="34" charset="0"/>
              <a:ea typeface="ＭＳ Ｐゴシック" pitchFamily="34" charset="-128"/>
            </a:endParaRPr>
          </a:p>
          <a:p>
            <a:pPr>
              <a:defRPr/>
            </a:pPr>
            <a:r>
              <a:rPr lang="en-GB" u="sng" dirty="0" smtClean="0">
                <a:hlinkClick r:id="rId4"/>
              </a:rPr>
              <a:t>The Infrastructure Act 2015</a:t>
            </a:r>
            <a:r>
              <a:rPr lang="en-GB" u="sng" dirty="0" smtClean="0"/>
              <a:t> </a:t>
            </a:r>
            <a:r>
              <a:rPr lang="en-GB" dirty="0" smtClean="0"/>
              <a:t> http://www.legislation.gov.uk/ukpga/2015/7/contents/enacted/data.htm received Royal Assent on 12</a:t>
            </a:r>
            <a:r>
              <a:rPr lang="en-GB" baseline="30000" dirty="0" smtClean="0"/>
              <a:t>th</a:t>
            </a:r>
            <a:r>
              <a:rPr lang="en-GB" dirty="0" smtClean="0"/>
              <a:t> February 2015. It has a number of planning provisions:</a:t>
            </a:r>
          </a:p>
          <a:p>
            <a:pPr>
              <a:defRPr/>
            </a:pPr>
            <a:endParaRPr lang="en-GB" dirty="0" smtClean="0"/>
          </a:p>
          <a:p>
            <a:pPr>
              <a:buFont typeface="Arial" pitchFamily="34" charset="0"/>
              <a:buChar char="•"/>
              <a:defRPr/>
            </a:pPr>
            <a:r>
              <a:rPr lang="en-GB" dirty="0" smtClean="0"/>
              <a:t>making changes to the procedures in the Planning Act 2008 for handling minor changes to existing development consent orders (DCOs) for nationally significant infrastructure projects (NSIPs). It would also simplify the processes for making significant changes.</a:t>
            </a:r>
          </a:p>
          <a:p>
            <a:pPr>
              <a:buFont typeface="Arial" pitchFamily="34" charset="0"/>
              <a:buChar char="•"/>
              <a:defRPr/>
            </a:pPr>
            <a:r>
              <a:rPr lang="en-GB" dirty="0" smtClean="0"/>
              <a:t>allowing the examining authority, (a panel of planning inspectors who consider DCO applications), to be appointed earlier on in the process, immediately after an application has been accepted</a:t>
            </a:r>
          </a:p>
          <a:p>
            <a:pPr>
              <a:buFont typeface="Arial" pitchFamily="34" charset="0"/>
              <a:buChar char="•"/>
              <a:defRPr/>
            </a:pPr>
            <a:r>
              <a:rPr lang="en-GB" dirty="0" smtClean="0"/>
              <a:t>allowing the examining authority panel to comprise only two inspectors</a:t>
            </a:r>
          </a:p>
          <a:p>
            <a:pPr>
              <a:buFont typeface="Arial" pitchFamily="34" charset="0"/>
              <a:buChar char="•"/>
              <a:defRPr/>
            </a:pPr>
            <a:r>
              <a:rPr lang="en-GB" dirty="0" smtClean="0"/>
              <a:t>allowing certain types of planning conditions to be regarded as discharged if a local planning authority has not notified the applicant of their decision within a set time period. Exemptions include conditions:</a:t>
            </a:r>
          </a:p>
          <a:p>
            <a:pPr lvl="1">
              <a:buFont typeface="Courier New" pitchFamily="49" charset="0"/>
              <a:buChar char="o"/>
              <a:defRPr/>
            </a:pPr>
            <a:r>
              <a:rPr lang="en-GB" dirty="0" smtClean="0"/>
              <a:t>attached to Environmental Impact Assessment (EIA) development</a:t>
            </a:r>
          </a:p>
          <a:p>
            <a:pPr lvl="1">
              <a:buFont typeface="Courier New" pitchFamily="49" charset="0"/>
              <a:buChar char="o"/>
              <a:defRPr/>
            </a:pPr>
            <a:r>
              <a:rPr lang="en-GB" dirty="0" smtClean="0"/>
              <a:t>attached to development that is likely to have a significant effect on a qualifying European site</a:t>
            </a:r>
          </a:p>
          <a:p>
            <a:pPr lvl="1">
              <a:buFont typeface="Courier New" pitchFamily="49" charset="0"/>
              <a:buChar char="o"/>
              <a:defRPr/>
            </a:pPr>
            <a:r>
              <a:rPr lang="en-GB" dirty="0" smtClean="0"/>
              <a:t>affecting Sites of Special Scientific Interest (SSSIs)</a:t>
            </a:r>
          </a:p>
          <a:p>
            <a:pPr lvl="1">
              <a:buFont typeface="Courier New" pitchFamily="49" charset="0"/>
              <a:buChar char="o"/>
              <a:defRPr/>
            </a:pPr>
            <a:r>
              <a:rPr lang="en-GB" dirty="0" smtClean="0"/>
              <a:t>designed to manage flood risk</a:t>
            </a:r>
          </a:p>
          <a:p>
            <a:pPr lvl="1">
              <a:buFont typeface="Courier New" pitchFamily="49" charset="0"/>
              <a:buChar char="o"/>
              <a:defRPr/>
            </a:pPr>
            <a:r>
              <a:rPr lang="en-GB" dirty="0" smtClean="0"/>
              <a:t>that have the effect of requiring that an agreement under Section 106 of the Town and Country Planning Act 1990 (as amended), Section 278 of the Highways Act 1980 be entered into</a:t>
            </a:r>
          </a:p>
          <a:p>
            <a:pPr lvl="1">
              <a:buFont typeface="Courier New" pitchFamily="49" charset="0"/>
              <a:buChar char="o"/>
              <a:defRPr/>
            </a:pPr>
            <a:r>
              <a:rPr lang="en-GB" dirty="0" smtClean="0"/>
              <a:t>requiring the approval of details for outline planning permissions required by reserved matters</a:t>
            </a:r>
          </a:p>
          <a:p>
            <a:pPr lvl="1">
              <a:buFont typeface="Courier New" pitchFamily="49" charset="0"/>
              <a:buChar char="o"/>
              <a:defRPr/>
            </a:pPr>
            <a:r>
              <a:rPr lang="en-GB" dirty="0" smtClean="0"/>
              <a:t>relating to the investigation and remediation of contaminated land</a:t>
            </a:r>
          </a:p>
          <a:p>
            <a:pPr lvl="1">
              <a:buFont typeface="Courier New" pitchFamily="49" charset="0"/>
              <a:buChar char="o"/>
              <a:defRPr/>
            </a:pPr>
            <a:r>
              <a:rPr lang="en-GB" dirty="0" smtClean="0"/>
              <a:t>relating to highway safety</a:t>
            </a:r>
          </a:p>
          <a:p>
            <a:pPr lvl="1">
              <a:buFont typeface="Courier New" pitchFamily="49" charset="0"/>
              <a:buChar char="o"/>
              <a:defRPr/>
            </a:pPr>
            <a:r>
              <a:rPr lang="en-GB" dirty="0" smtClean="0"/>
              <a:t>relating to investigation of archaeological potential</a:t>
            </a:r>
          </a:p>
          <a:p>
            <a:pPr>
              <a:buFont typeface="Arial" pitchFamily="34" charset="0"/>
              <a:buNone/>
              <a:defRPr/>
            </a:pPr>
            <a:endParaRPr lang="en-GB" sz="1100" kern="1200" baseline="0" dirty="0" smtClean="0">
              <a:solidFill>
                <a:schemeClr val="tx1"/>
              </a:solidFill>
              <a:latin typeface="Arial" charset="0"/>
              <a:ea typeface="ＭＳ Ｐゴシック" charset="0"/>
              <a:cs typeface="ＭＳ Ｐゴシック" charset="0"/>
            </a:endParaRPr>
          </a:p>
          <a:p>
            <a:pPr>
              <a:buFont typeface="Arial" pitchFamily="34" charset="0"/>
              <a:buNone/>
              <a:defRPr/>
            </a:pPr>
            <a:r>
              <a:rPr lang="en-GB" sz="1100" kern="1200" baseline="0" dirty="0" smtClean="0">
                <a:solidFill>
                  <a:schemeClr val="tx1"/>
                </a:solidFill>
                <a:latin typeface="Arial" charset="0"/>
                <a:ea typeface="ＭＳ Ｐゴシック" charset="0"/>
                <a:cs typeface="ＭＳ Ｐゴシック" charset="0"/>
              </a:rPr>
              <a:t>These provisions are subject to secondary legislation due in Spring 2015, </a:t>
            </a:r>
            <a:r>
              <a:rPr lang="en-GB" dirty="0" smtClean="0"/>
              <a:t>allowing Mayoral Development Orders, which would grant planning permission for development on specified sites within Greater London in response to an application from each local planning authority.</a:t>
            </a:r>
          </a:p>
          <a:p>
            <a:pPr>
              <a:buFont typeface="Arial" pitchFamily="34" charset="0"/>
              <a:buChar char="•"/>
              <a:defRPr/>
            </a:pPr>
            <a:endParaRPr lang="en-GB" dirty="0" smtClean="0"/>
          </a:p>
          <a:p>
            <a:pPr>
              <a:buFont typeface="Arial" pitchFamily="34" charset="0"/>
              <a:buNone/>
              <a:defRPr/>
            </a:pPr>
            <a:endParaRPr lang="en-GB" dirty="0" smtClean="0"/>
          </a:p>
          <a:p>
            <a:pPr>
              <a:defRPr/>
            </a:pPr>
            <a:r>
              <a:rPr lang="en-GB" dirty="0" smtClean="0"/>
              <a:t>Further information is set out in the House of Commons Library standard note, </a:t>
            </a:r>
            <a:r>
              <a:rPr lang="en-GB" u="sng" dirty="0" smtClean="0">
                <a:hlinkClick r:id="rId5"/>
              </a:rPr>
              <a:t>Infrastructure Bill: Planning Provisions</a:t>
            </a:r>
            <a:r>
              <a:rPr lang="en-GB" dirty="0" smtClean="0"/>
              <a:t>  http://www.parliament.uk/business/publications/research/briefing-papers/SN06909/infrastructure-bill-planning-provisions</a:t>
            </a:r>
          </a:p>
          <a:p>
            <a:pPr>
              <a:defRPr/>
            </a:pPr>
            <a:endParaRPr lang="en-GB" dirty="0" smtClean="0"/>
          </a:p>
          <a:p>
            <a:pPr>
              <a:defRPr/>
            </a:pPr>
            <a:r>
              <a:rPr lang="en-GB" dirty="0" smtClean="0"/>
              <a:t>The Act introduces a number of significant changes in non-planning but related fields (including transport, housing and energy). An overview can be found </a:t>
            </a:r>
            <a:r>
              <a:rPr lang="en-GB" u="sng" dirty="0" smtClean="0">
                <a:hlinkClick r:id="rId6"/>
              </a:rPr>
              <a:t>here</a:t>
            </a:r>
            <a:r>
              <a:rPr lang="en-GB" dirty="0" smtClean="0"/>
              <a:t>: https://www.gov.uk/government/news/infrastructure-act-will-get-britain-building </a:t>
            </a:r>
            <a:endParaRPr lang="en-GB" dirty="0" smtClean="0">
              <a:latin typeface="Arial" pitchFamily="34" charset="0"/>
              <a:ea typeface="ＭＳ Ｐゴシック" pitchFamily="34" charset="-128"/>
            </a:endParaRPr>
          </a:p>
          <a:p>
            <a:r>
              <a:rPr lang="en-GB" dirty="0" smtClean="0">
                <a:latin typeface="Arial" pitchFamily="34" charset="0"/>
                <a:ea typeface="ＭＳ Ｐゴシック" pitchFamily="34" charset="-128"/>
              </a:rPr>
              <a:t> </a:t>
            </a:r>
          </a:p>
          <a:p>
            <a:r>
              <a:rPr lang="en-GB" dirty="0" smtClean="0">
                <a:latin typeface="Arial" pitchFamily="34" charset="0"/>
                <a:ea typeface="ＭＳ Ｐゴシック" pitchFamily="34" charset="-128"/>
              </a:rPr>
              <a:t> </a:t>
            </a:r>
            <a:r>
              <a:rPr lang="en-GB" sz="1100" kern="1200" baseline="0" dirty="0" smtClean="0">
                <a:solidFill>
                  <a:schemeClr val="tx1"/>
                </a:solidFill>
                <a:latin typeface="Arial" charset="0"/>
                <a:ea typeface="ＭＳ Ｐゴシック" charset="0"/>
                <a:cs typeface="ＭＳ Ｐゴシック" charset="0"/>
              </a:rPr>
              <a:t>The RTPI report  'The value of Planning' provides a good background to the context for planning reform and a potential  way to assess their impact.</a:t>
            </a:r>
          </a:p>
          <a:p>
            <a:r>
              <a:rPr lang="en-GB" sz="1100" u="sng" kern="1200" baseline="0" dirty="0" smtClean="0">
                <a:solidFill>
                  <a:schemeClr val="tx1"/>
                </a:solidFill>
                <a:latin typeface="Arial" charset="0"/>
                <a:ea typeface="ＭＳ Ｐゴシック" charset="0"/>
                <a:cs typeface="ＭＳ Ｐゴシック" charset="0"/>
                <a:hlinkClick r:id="rId7"/>
              </a:rPr>
              <a:t>http://www.rtpi.org.uk/media/1024627/rtpi_research_report_value_of_planning_full_report_june_2014.pdf</a:t>
            </a:r>
            <a:endParaRPr lang="en-GB" sz="1100" kern="1200" baseline="0" dirty="0" smtClean="0">
              <a:solidFill>
                <a:schemeClr val="tx1"/>
              </a:solidFill>
              <a:latin typeface="Arial" charset="0"/>
              <a:ea typeface="ＭＳ Ｐゴシック" charset="0"/>
              <a:cs typeface="ＭＳ Ｐゴシック" charset="0"/>
            </a:endParaRPr>
          </a:p>
          <a:p>
            <a:endParaRPr lang="en-GB" dirty="0" smtClean="0">
              <a:latin typeface="Arial" pitchFamily="34" charset="0"/>
              <a:ea typeface="ＭＳ Ｐゴシック" pitchFamily="34" charset="-128"/>
            </a:endParaRPr>
          </a:p>
          <a:p>
            <a:r>
              <a:rPr lang="en-GB" sz="1100" u="sng" kern="1200" baseline="0" dirty="0" smtClean="0">
                <a:solidFill>
                  <a:schemeClr val="tx1"/>
                </a:solidFill>
                <a:latin typeface="Arial" charset="0"/>
                <a:ea typeface="ＭＳ Ｐゴシック" charset="0"/>
                <a:cs typeface="ＭＳ Ｐゴシック" charset="0"/>
                <a:hlinkClick r:id="rId8"/>
              </a:rPr>
              <a:t>Budget 2014</a:t>
            </a:r>
            <a:r>
              <a:rPr lang="en-GB" sz="1100" i="1" u="sng" kern="1200" baseline="0" dirty="0" smtClean="0">
                <a:solidFill>
                  <a:schemeClr val="tx1"/>
                </a:solidFill>
                <a:latin typeface="Arial" charset="0"/>
                <a:ea typeface="ＭＳ Ｐゴシック" charset="0"/>
                <a:cs typeface="ＭＳ Ｐゴシック" charset="0"/>
                <a:hlinkClick r:id="rId8"/>
              </a:rPr>
              <a:t> </a:t>
            </a:r>
            <a:r>
              <a:rPr lang="en-GB" sz="1100" i="1" kern="1200" baseline="0" dirty="0" smtClean="0">
                <a:solidFill>
                  <a:schemeClr val="tx1"/>
                </a:solidFill>
                <a:latin typeface="Arial" charset="0"/>
                <a:ea typeface="ＭＳ Ｐゴシック" charset="0"/>
                <a:cs typeface="ＭＳ Ｐゴシック" charset="0"/>
              </a:rPr>
              <a:t> </a:t>
            </a:r>
            <a:r>
              <a:rPr lang="en-GB" sz="1100" kern="1200" baseline="0" dirty="0" smtClean="0">
                <a:solidFill>
                  <a:schemeClr val="tx1"/>
                </a:solidFill>
                <a:latin typeface="Arial" charset="0"/>
                <a:ea typeface="ＭＳ Ｐゴシック" charset="0"/>
                <a:cs typeface="ＭＳ Ｐゴシック" charset="0"/>
              </a:rPr>
              <a:t>https://www.gov.uk/government/uploads/system/uploads/attachment_data/file/293759/37630_Budget_2014_Web_Accessible.pdf  </a:t>
            </a:r>
          </a:p>
          <a:p>
            <a:r>
              <a:rPr lang="en-GB" sz="1100" kern="1200" baseline="0" dirty="0" smtClean="0">
                <a:solidFill>
                  <a:schemeClr val="tx1"/>
                </a:solidFill>
                <a:latin typeface="Arial" charset="0"/>
                <a:ea typeface="ＭＳ Ｐゴシック" charset="0"/>
                <a:cs typeface="ＭＳ Ｐゴシック" charset="0"/>
              </a:rPr>
              <a:t>Proposed:-</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changes to the permitted development rights regime </a:t>
            </a:r>
          </a:p>
          <a:p>
            <a:pPr lvl="2">
              <a:buFont typeface="Courier New" pitchFamily="49" charset="0"/>
              <a:buChar char="o"/>
            </a:pPr>
            <a:r>
              <a:rPr lang="en-GB" sz="1100" kern="1200" dirty="0" smtClean="0">
                <a:solidFill>
                  <a:schemeClr val="tx1"/>
                </a:solidFill>
                <a:latin typeface="Arial" charset="0"/>
                <a:ea typeface="ＭＳ Ｐゴシック" charset="0"/>
                <a:cs typeface="+mn-cs"/>
              </a:rPr>
              <a:t>emphasising a three-tier system</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new rights to: </a:t>
            </a:r>
          </a:p>
          <a:p>
            <a:pPr lvl="2">
              <a:buFont typeface="Courier New" pitchFamily="49" charset="0"/>
              <a:buChar char="o"/>
            </a:pPr>
            <a:r>
              <a:rPr lang="en-GB" sz="1100" kern="1200" dirty="0" smtClean="0">
                <a:solidFill>
                  <a:schemeClr val="tx1"/>
                </a:solidFill>
                <a:latin typeface="Arial" charset="0"/>
                <a:ea typeface="ＭＳ Ｐゴシック" charset="0"/>
                <a:cs typeface="+mn-cs"/>
              </a:rPr>
              <a:t>change to residential use</a:t>
            </a:r>
          </a:p>
          <a:p>
            <a:pPr lvl="2">
              <a:buFont typeface="Courier New" pitchFamily="49" charset="0"/>
              <a:buChar char="o"/>
            </a:pPr>
            <a:r>
              <a:rPr lang="en-GB" sz="1100" kern="1200" dirty="0" smtClean="0">
                <a:solidFill>
                  <a:schemeClr val="tx1"/>
                </a:solidFill>
                <a:latin typeface="Arial" charset="0"/>
                <a:ea typeface="ＭＳ Ｐゴシック" charset="0"/>
                <a:cs typeface="+mn-cs"/>
              </a:rPr>
              <a:t>wider ‘retail’ use class</a:t>
            </a:r>
          </a:p>
          <a:p>
            <a:pPr lvl="2">
              <a:buFont typeface="Courier New" pitchFamily="49" charset="0"/>
              <a:buChar char="o"/>
            </a:pPr>
            <a:r>
              <a:rPr lang="en-GB" sz="1100" kern="1200" dirty="0" smtClean="0">
                <a:solidFill>
                  <a:schemeClr val="tx1"/>
                </a:solidFill>
                <a:latin typeface="Arial" charset="0"/>
                <a:ea typeface="ＭＳ Ｐゴシック" charset="0"/>
                <a:cs typeface="+mn-cs"/>
              </a:rPr>
              <a:t>allow businesses to expand certain onsite facilities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support for a new city at </a:t>
            </a:r>
            <a:r>
              <a:rPr lang="en-GB" sz="1100" kern="1200" baseline="0" dirty="0" err="1" smtClean="0">
                <a:solidFill>
                  <a:schemeClr val="tx1"/>
                </a:solidFill>
                <a:latin typeface="Arial" charset="0"/>
                <a:ea typeface="ＭＳ Ｐゴシック" charset="0"/>
                <a:cs typeface="ＭＳ Ｐゴシック" charset="0"/>
              </a:rPr>
              <a:t>Ebbsfleet</a:t>
            </a:r>
            <a:r>
              <a:rPr lang="en-GB" sz="1100" kern="1200" baseline="0" dirty="0" smtClean="0">
                <a:solidFill>
                  <a:schemeClr val="tx1"/>
                </a:solidFill>
                <a:latin typeface="Arial" charset="0"/>
                <a:ea typeface="ＭＳ Ｐゴシック" charset="0"/>
                <a:cs typeface="ＭＳ Ｐゴシック" charset="0"/>
              </a:rPr>
              <a:t>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a “right to build” (self-build plots) – consultation in October 2014</a:t>
            </a:r>
          </a:p>
          <a:p>
            <a:r>
              <a:rPr lang="en-GB" sz="1100" kern="1200" baseline="0" dirty="0" smtClean="0">
                <a:solidFill>
                  <a:schemeClr val="tx1"/>
                </a:solidFill>
                <a:latin typeface="Arial" charset="0"/>
                <a:ea typeface="ＭＳ Ｐゴシック" charset="0"/>
                <a:cs typeface="ＭＳ Ｐゴシック" charset="0"/>
              </a:rPr>
              <a:t> </a:t>
            </a:r>
          </a:p>
          <a:p>
            <a:r>
              <a:rPr lang="en-GB" sz="1100" kern="1200" baseline="0" dirty="0" smtClean="0">
                <a:solidFill>
                  <a:schemeClr val="tx1"/>
                </a:solidFill>
                <a:latin typeface="Arial" charset="0"/>
                <a:ea typeface="ＭＳ Ｐゴシック" charset="0"/>
                <a:cs typeface="ＭＳ Ｐゴシック" charset="0"/>
              </a:rPr>
              <a:t>The Chancellor’s </a:t>
            </a:r>
            <a:r>
              <a:rPr lang="en-GB" sz="1100" u="sng" kern="1200" baseline="0" dirty="0" smtClean="0">
                <a:solidFill>
                  <a:schemeClr val="tx1"/>
                </a:solidFill>
                <a:latin typeface="Arial" charset="0"/>
                <a:ea typeface="ＭＳ Ｐゴシック" charset="0"/>
                <a:cs typeface="ＭＳ Ｐゴシック" charset="0"/>
                <a:hlinkClick r:id="rId9"/>
              </a:rPr>
              <a:t>Autumn Statement</a:t>
            </a:r>
            <a:r>
              <a:rPr lang="en-GB" sz="1100" kern="1200" baseline="0" dirty="0" smtClean="0">
                <a:solidFill>
                  <a:schemeClr val="tx1"/>
                </a:solidFill>
                <a:latin typeface="Arial" charset="0"/>
                <a:ea typeface="ＭＳ Ｐゴシック" charset="0"/>
                <a:cs typeface="ＭＳ Ｐゴシック" charset="0"/>
              </a:rPr>
              <a:t> https://www.gov.uk/government/uploads/system/uploads/attachment_data/file/382327/44695_Accessible. on 3 December 2014 set out a number of further reforms to the planning system. </a:t>
            </a:r>
          </a:p>
          <a:p>
            <a:r>
              <a:rPr lang="en-GB" sz="1100" kern="1200" baseline="0" dirty="0" smtClean="0">
                <a:solidFill>
                  <a:schemeClr val="tx1"/>
                </a:solidFill>
                <a:latin typeface="Arial" charset="0"/>
                <a:ea typeface="ＭＳ Ｐゴシック" charset="0"/>
                <a:cs typeface="ＭＳ Ｐゴシック" charset="0"/>
              </a:rPr>
              <a:t>Proposed a number of reforms are proposed to help speed up the end-to-end planning process further and support small and medium-sized enterprise builders</a:t>
            </a:r>
          </a:p>
          <a:p>
            <a:endParaRPr lang="en-GB" sz="1100" u="sng" kern="1200" baseline="0" dirty="0" smtClean="0">
              <a:solidFill>
                <a:schemeClr val="tx1"/>
              </a:solidFill>
              <a:latin typeface="Arial" charset="0"/>
              <a:ea typeface="ＭＳ Ｐゴシック" charset="0"/>
              <a:cs typeface="ＭＳ Ｐゴシック" charset="0"/>
              <a:hlinkClick r:id="rId10"/>
            </a:endParaRPr>
          </a:p>
          <a:p>
            <a:r>
              <a:rPr lang="en-GB" sz="1100" u="sng" kern="1200" baseline="0" dirty="0" smtClean="0">
                <a:solidFill>
                  <a:schemeClr val="tx1"/>
                </a:solidFill>
                <a:latin typeface="Arial" charset="0"/>
                <a:ea typeface="ＭＳ Ｐゴシック" charset="0"/>
                <a:cs typeface="ＭＳ Ｐゴシック" charset="0"/>
                <a:hlinkClick r:id="rId10"/>
              </a:rPr>
              <a:t>National infrastructure Plan 2014</a:t>
            </a:r>
            <a:r>
              <a:rPr lang="en-GB" sz="1100" kern="1200" baseline="0" dirty="0" smtClean="0">
                <a:solidFill>
                  <a:schemeClr val="tx1"/>
                </a:solidFill>
                <a:latin typeface="Arial" charset="0"/>
                <a:ea typeface="ＭＳ Ｐゴシック" charset="0"/>
                <a:cs typeface="ＭＳ Ｐゴシック" charset="0"/>
              </a:rPr>
              <a:t> https://www.gov.uk/government/uploads/system/uploads/attachment_data/file/381884/2902895_NationalInfrastructurePlan2014_acc.pdf  </a:t>
            </a:r>
          </a:p>
          <a:p>
            <a:r>
              <a:rPr lang="en-GB" sz="1100" kern="1200" baseline="0" dirty="0" smtClean="0">
                <a:solidFill>
                  <a:schemeClr val="tx1"/>
                </a:solidFill>
                <a:latin typeface="Arial" charset="0"/>
                <a:ea typeface="ＭＳ Ｐゴシック" charset="0"/>
                <a:cs typeface="ＭＳ Ｐゴシック" charset="0"/>
              </a:rPr>
              <a:t>proposed:-</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taking steps to speed up section 106 negotiations.  </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Compulsory Purchase Reforms – proposals will be published for consultation at Budget 2015 to make processes clearer, faster and fairer, with the aim of bringing forward more brownfield land for development.</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National Transport Policy – the government plans to lay the National Networks National Policy Statement before Parliament this month for consideration and a formal vote.</a:t>
            </a:r>
          </a:p>
          <a:p>
            <a:pPr lvl="1">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Establishing the principle of development – the government will take forward measures to ensure that the principle of development need only be established once.</a:t>
            </a:r>
          </a:p>
          <a:p>
            <a:endParaRPr lang="en-GB" sz="1100" u="sng" kern="1200" baseline="0" dirty="0" smtClean="0">
              <a:solidFill>
                <a:schemeClr val="tx1"/>
              </a:solidFill>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GB" sz="1100" u="sng" dirty="0" smtClean="0">
                <a:ea typeface="ＭＳ Ｐゴシック" pitchFamily="34" charset="-128"/>
              </a:rPr>
              <a:t>Further changes in March 2015</a:t>
            </a:r>
          </a:p>
          <a:p>
            <a:r>
              <a:rPr lang="en-GB" sz="1100" kern="1200" baseline="0" dirty="0" smtClean="0">
                <a:solidFill>
                  <a:schemeClr val="tx1"/>
                </a:solidFill>
                <a:latin typeface="Arial" charset="0"/>
                <a:ea typeface="ＭＳ Ｐゴシック" charset="0"/>
                <a:cs typeface="ＭＳ Ｐゴシック" charset="0"/>
              </a:rPr>
              <a:t>On 25 March Eric Pickles, Secretary of State for Communities and Local Government announced a series of measures in the last week of parliamentary session to streamline the planning system, protect the environment, support economic growth and assist locally-led decision-making. In summary these changes covered the following:-</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a  new  consolidated General Permitted Development order – the Town and Country Planning (General Permitted Development) (England) Order 2015 (SI 2015 No. 596). The consolidated order can be found </a:t>
            </a:r>
            <a:r>
              <a:rPr lang="en-GB" sz="1100" u="sng" kern="1200" baseline="0" dirty="0" smtClean="0">
                <a:solidFill>
                  <a:schemeClr val="tx1"/>
                </a:solidFill>
                <a:latin typeface="Arial" charset="0"/>
                <a:ea typeface="ＭＳ Ｐゴシック" charset="0"/>
                <a:cs typeface="ＭＳ Ｐゴシック" charset="0"/>
                <a:hlinkClick r:id="rId11"/>
              </a:rPr>
              <a:t>here</a:t>
            </a:r>
            <a:r>
              <a:rPr lang="en-GB" sz="1100" kern="1200" baseline="0" dirty="0" smtClean="0">
                <a:solidFill>
                  <a:schemeClr val="tx1"/>
                </a:solidFill>
                <a:latin typeface="Arial" charset="0"/>
                <a:ea typeface="ＭＳ Ｐゴシック" charset="0"/>
                <a:cs typeface="ＭＳ Ｐゴシック" charset="0"/>
              </a:rPr>
              <a:t> http://www.legislation.gov.uk/uksi/2015/596/pdfs/uksi_20150596_en.pdf</a:t>
            </a:r>
          </a:p>
          <a:p>
            <a:pPr lvl="0"/>
            <a:r>
              <a:rPr lang="en-GB" sz="1100" kern="1200" baseline="0" dirty="0" smtClean="0">
                <a:solidFill>
                  <a:schemeClr val="tx1"/>
                </a:solidFill>
                <a:latin typeface="Arial" charset="0"/>
                <a:ea typeface="ＭＳ Ｐゴシック" charset="0"/>
                <a:cs typeface="ＭＳ Ｐゴシック" charset="0"/>
              </a:rPr>
              <a:t>changes to permitted development rights (see later slides)</a:t>
            </a:r>
            <a:endParaRPr lang="en-GB" sz="1200" kern="1200" baseline="0" dirty="0" smtClean="0">
              <a:solidFill>
                <a:schemeClr val="tx1"/>
              </a:solidFill>
              <a:latin typeface="Arial" charset="0"/>
              <a:ea typeface="ＭＳ Ｐゴシック" charset="0"/>
              <a:cs typeface="ＭＳ Ｐゴシック" charset="0"/>
            </a:endParaRP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parking standards - change in national policy limiting use of local parking standards</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Planning Practise Guidance (PPG) was revised to say that non-residential car parking spaces can also be rented out without a change of use being made, provided there are no substantive planning concerns such as public nuisance to neighbours.</a:t>
            </a:r>
          </a:p>
          <a:p>
            <a:pPr lvl="0"/>
            <a:r>
              <a:rPr lang="en-GB" sz="1100" kern="1200" baseline="0" dirty="0" smtClean="0">
                <a:solidFill>
                  <a:schemeClr val="tx1"/>
                </a:solidFill>
                <a:latin typeface="Arial" charset="0"/>
                <a:ea typeface="ＭＳ Ｐゴシック" charset="0"/>
                <a:cs typeface="ＭＳ Ｐゴシック" charset="0"/>
              </a:rPr>
              <a:t>newly consolidated Development Management Procedure Order, which also incorporates new provisions for deemed discharge of planning conditions. </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A number of other updates to the PPG, including</a:t>
            </a:r>
          </a:p>
          <a:p>
            <a:pPr lvl="1">
              <a:buFont typeface="Arial" pitchFamily="34" charset="0"/>
              <a:buChar char="•"/>
            </a:pPr>
            <a:r>
              <a:rPr lang="en-GB" sz="1100" kern="1200" dirty="0" smtClean="0">
                <a:solidFill>
                  <a:schemeClr val="tx1"/>
                </a:solidFill>
                <a:latin typeface="Arial" charset="0"/>
                <a:ea typeface="ＭＳ Ｐゴシック" charset="0"/>
                <a:cs typeface="+mn-cs"/>
              </a:rPr>
              <a:t>revised threshold to be applied to the EIA screening of development projects</a:t>
            </a:r>
          </a:p>
          <a:p>
            <a:pPr lvl="1">
              <a:buFont typeface="Arial" pitchFamily="34" charset="0"/>
              <a:buChar char="•"/>
            </a:pPr>
            <a:r>
              <a:rPr lang="en-GB" sz="1100" kern="1200" dirty="0" smtClean="0">
                <a:solidFill>
                  <a:schemeClr val="tx1"/>
                </a:solidFill>
                <a:latin typeface="Arial" charset="0"/>
                <a:ea typeface="ＭＳ Ｐゴシック" charset="0"/>
                <a:cs typeface="+mn-cs"/>
              </a:rPr>
              <a:t>speeding up of the conclusion of S106 agreements</a:t>
            </a:r>
          </a:p>
          <a:p>
            <a:pPr lvl="1">
              <a:buFont typeface="Arial" pitchFamily="34" charset="0"/>
              <a:buChar char="•"/>
            </a:pPr>
            <a:r>
              <a:rPr lang="en-GB" sz="1100" kern="1200" dirty="0" smtClean="0">
                <a:solidFill>
                  <a:schemeClr val="tx1"/>
                </a:solidFill>
                <a:latin typeface="Arial" charset="0"/>
                <a:ea typeface="ＭＳ Ｐゴシック" charset="0"/>
                <a:cs typeface="+mn-cs"/>
              </a:rPr>
              <a:t>the exemption of small sites from affordable housing contributions has been endorsed, namely that the new thresholds should be applied everywhere</a:t>
            </a:r>
          </a:p>
          <a:p>
            <a:pPr lvl="1">
              <a:buFont typeface="Arial" pitchFamily="34" charset="0"/>
              <a:buChar char="•"/>
            </a:pPr>
            <a:r>
              <a:rPr lang="en-GB" sz="1100" kern="1200" dirty="0" smtClean="0">
                <a:solidFill>
                  <a:schemeClr val="tx1"/>
                </a:solidFill>
                <a:latin typeface="Arial" charset="0"/>
                <a:ea typeface="ＭＳ Ｐゴシック" charset="0"/>
                <a:cs typeface="+mn-cs"/>
              </a:rPr>
              <a:t>further guidance on the matter of empty building credit against affordable housing contributions</a:t>
            </a:r>
          </a:p>
          <a:p>
            <a:pPr lvl="1">
              <a:buFont typeface="Arial" pitchFamily="34" charset="0"/>
              <a:buChar char="•"/>
            </a:pPr>
            <a:r>
              <a:rPr lang="en-GB" sz="1100" kern="1200" dirty="0" smtClean="0">
                <a:solidFill>
                  <a:schemeClr val="tx1"/>
                </a:solidFill>
                <a:latin typeface="Arial" charset="0"/>
                <a:ea typeface="ＭＳ Ｐゴシック" charset="0"/>
                <a:cs typeface="+mn-cs"/>
              </a:rPr>
              <a:t>new guidance to make clear that up to date assessments of housing need should not usually need to be updated for a full 12 months.</a:t>
            </a:r>
          </a:p>
          <a:p>
            <a:pPr lvl="0">
              <a:buFont typeface="Arial" pitchFamily="34" charset="0"/>
              <a:buChar char="•"/>
            </a:pPr>
            <a:r>
              <a:rPr lang="en-GB" sz="1100" kern="1200" dirty="0" smtClean="0">
                <a:solidFill>
                  <a:schemeClr val="tx1"/>
                </a:solidFill>
                <a:latin typeface="Arial" charset="0"/>
                <a:ea typeface="ＭＳ Ｐゴシック" charset="0"/>
                <a:cs typeface="+mn-cs"/>
              </a:rPr>
              <a:t> </a:t>
            </a:r>
            <a:r>
              <a:rPr lang="en-GB" sz="1100" kern="1200" baseline="0" dirty="0" smtClean="0">
                <a:solidFill>
                  <a:schemeClr val="tx1"/>
                </a:solidFill>
                <a:latin typeface="Arial" charset="0"/>
                <a:ea typeface="ＭＳ Ｐゴシック" charset="0"/>
                <a:cs typeface="ＭＳ Ｐゴシック" charset="0"/>
              </a:rPr>
              <a:t>Updated </a:t>
            </a:r>
            <a:r>
              <a:rPr lang="en-GB" sz="1100" u="sng" kern="1200" baseline="0" dirty="0" smtClean="0">
                <a:solidFill>
                  <a:schemeClr val="tx1"/>
                </a:solidFill>
                <a:latin typeface="Arial" charset="0"/>
                <a:ea typeface="ＭＳ Ｐゴシック" charset="0"/>
                <a:cs typeface="ＭＳ Ｐゴシック" charset="0"/>
                <a:hlinkClick r:id="rId12"/>
              </a:rPr>
              <a:t>guide</a:t>
            </a:r>
            <a:r>
              <a:rPr lang="en-GB" sz="1100" kern="1200" baseline="0" dirty="0" smtClean="0">
                <a:solidFill>
                  <a:schemeClr val="tx1"/>
                </a:solidFill>
                <a:latin typeface="Arial" charset="0"/>
                <a:ea typeface="ＭＳ Ｐゴシック" charset="0"/>
                <a:cs typeface="ＭＳ Ｐゴシック" charset="0"/>
              </a:rPr>
              <a:t> on </a:t>
            </a:r>
            <a:r>
              <a:rPr lang="en-GB" sz="1100" kern="1200" baseline="0" dirty="0" err="1" smtClean="0">
                <a:solidFill>
                  <a:schemeClr val="tx1"/>
                </a:solidFill>
                <a:latin typeface="Arial" charset="0"/>
                <a:ea typeface="ＭＳ Ｐゴシック" charset="0"/>
                <a:cs typeface="ＭＳ Ｐゴシック" charset="0"/>
              </a:rPr>
              <a:t>on</a:t>
            </a:r>
            <a:r>
              <a:rPr lang="en-GB" sz="1100" kern="1200" baseline="0" dirty="0" smtClean="0">
                <a:solidFill>
                  <a:schemeClr val="tx1"/>
                </a:solidFill>
                <a:latin typeface="Arial" charset="0"/>
                <a:ea typeface="ＭＳ Ｐゴシック" charset="0"/>
                <a:cs typeface="ＭＳ Ｐゴシック" charset="0"/>
              </a:rPr>
              <a:t> unauthorised encampments https://www.gov.uk/government/uploads/system/uploads/attachment_data/file/418139/150326_Dealing_with_illegal_and_unauthorised_encampments_-_final.pdf </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Solar energy - new planning guidance setting out the particular factors relating to large scale ground mounted solar photovoltaic farms that a local council would need to consider. </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new regime of housing standards, placing new national technical standards in “optional” building regulations and introduces a new national space standard (to be set out in local plans only).</a:t>
            </a:r>
          </a:p>
          <a:p>
            <a:pPr lvl="0">
              <a:buFont typeface="Arial" pitchFamily="34" charset="0"/>
              <a:buChar char="•"/>
            </a:pPr>
            <a:r>
              <a:rPr lang="en-GB" sz="1100" kern="1200" baseline="0" dirty="0" smtClean="0">
                <a:solidFill>
                  <a:schemeClr val="tx1"/>
                </a:solidFill>
                <a:latin typeface="Arial" charset="0"/>
                <a:ea typeface="ＭＳ Ｐゴシック" charset="0"/>
                <a:cs typeface="ＭＳ Ｐゴシック" charset="0"/>
              </a:rPr>
              <a:t>withdrawal of the Code for Sustainable Homes &amp; new guidance on how local plans  should address the new national technical standards and energy performance</a:t>
            </a:r>
          </a:p>
          <a:p>
            <a:pPr lvl="0"/>
            <a:r>
              <a:rPr lang="en-GB" sz="1100" kern="1200" baseline="0" dirty="0" smtClean="0">
                <a:solidFill>
                  <a:schemeClr val="tx1"/>
                </a:solidFill>
                <a:latin typeface="Arial" charset="0"/>
                <a:ea typeface="ＭＳ Ｐゴシック" charset="0"/>
                <a:cs typeface="ＭＳ Ｐゴシック" charset="0"/>
              </a:rPr>
              <a:t>confirmation that councils should not set conditions with requirements for development above a Code level 4 equivalent.</a:t>
            </a:r>
          </a:p>
          <a:p>
            <a:endParaRPr lang="en-GB" sz="1100" b="0" kern="1200" baseline="0" dirty="0" smtClean="0">
              <a:solidFill>
                <a:schemeClr val="tx1"/>
              </a:solidFill>
              <a:latin typeface="Arial" charset="0"/>
              <a:ea typeface="ＭＳ Ｐゴシック" charset="0"/>
              <a:cs typeface="ＭＳ Ｐゴシック" charset="0"/>
            </a:endParaRPr>
          </a:p>
          <a:p>
            <a:r>
              <a:rPr lang="en-GB" sz="1100" b="0" kern="1200" baseline="0" dirty="0" smtClean="0">
                <a:solidFill>
                  <a:schemeClr val="tx1"/>
                </a:solidFill>
                <a:latin typeface="Arial" charset="0"/>
                <a:ea typeface="ＭＳ Ｐゴシック" charset="0"/>
                <a:cs typeface="ＭＳ Ｐゴシック" charset="0"/>
              </a:rPr>
              <a:t>Other announcements (including potential future changes) were made in relation to</a:t>
            </a:r>
            <a:endParaRPr lang="en-GB" sz="1200" kern="1200" baseline="0" dirty="0" smtClean="0">
              <a:solidFill>
                <a:schemeClr val="tx1"/>
              </a:solidFill>
              <a:latin typeface="Arial" charset="0"/>
              <a:ea typeface="ＭＳ Ｐゴシック" charset="0"/>
              <a:cs typeface="ＭＳ Ｐゴシック" charset="0"/>
            </a:endParaRPr>
          </a:p>
          <a:p>
            <a:pPr lvl="0"/>
            <a:r>
              <a:rPr lang="en-GB" sz="1100" b="0" kern="1200" baseline="0" dirty="0" smtClean="0">
                <a:solidFill>
                  <a:schemeClr val="tx1"/>
                </a:solidFill>
                <a:latin typeface="Arial" charset="0"/>
                <a:ea typeface="ＭＳ Ｐゴシック" charset="0"/>
                <a:cs typeface="ＭＳ Ｐゴシック" charset="0"/>
              </a:rPr>
              <a:t>Green Belt</a:t>
            </a:r>
            <a:endParaRPr lang="en-GB" sz="1200" kern="1200" baseline="0" dirty="0" smtClean="0">
              <a:solidFill>
                <a:schemeClr val="tx1"/>
              </a:solidFill>
              <a:latin typeface="Arial" charset="0"/>
              <a:ea typeface="ＭＳ Ｐゴシック" charset="0"/>
              <a:cs typeface="ＭＳ Ｐゴシック" charset="0"/>
            </a:endParaRPr>
          </a:p>
          <a:p>
            <a:pPr lvl="0"/>
            <a:r>
              <a:rPr lang="en-GB" sz="1100" b="0" kern="1200" baseline="0" dirty="0" smtClean="0">
                <a:solidFill>
                  <a:schemeClr val="tx1"/>
                </a:solidFill>
                <a:latin typeface="Arial" charset="0"/>
                <a:ea typeface="ＭＳ Ｐゴシック" charset="0"/>
                <a:cs typeface="ＭＳ Ｐゴシック" charset="0"/>
              </a:rPr>
              <a:t>Brownfield Land</a:t>
            </a:r>
            <a:endParaRPr lang="en-GB" sz="1200" kern="1200" baseline="0" dirty="0" smtClean="0">
              <a:solidFill>
                <a:schemeClr val="tx1"/>
              </a:solidFill>
              <a:latin typeface="Arial" charset="0"/>
              <a:ea typeface="ＭＳ Ｐゴシック" charset="0"/>
              <a:cs typeface="ＭＳ Ｐゴシック" charset="0"/>
            </a:endParaRPr>
          </a:p>
          <a:p>
            <a:pPr lvl="0"/>
            <a:r>
              <a:rPr lang="en-GB" sz="1100" b="0" kern="1200" baseline="0" dirty="0" smtClean="0">
                <a:solidFill>
                  <a:schemeClr val="tx1"/>
                </a:solidFill>
                <a:latin typeface="Arial" charset="0"/>
                <a:ea typeface="ＭＳ Ｐゴシック" charset="0"/>
                <a:cs typeface="ＭＳ Ｐゴシック" charset="0"/>
              </a:rPr>
              <a:t>Zero carbon homes</a:t>
            </a:r>
            <a:endParaRPr lang="en-GB" sz="1200" kern="1200" baseline="0" dirty="0" smtClean="0">
              <a:solidFill>
                <a:schemeClr val="tx1"/>
              </a:solidFill>
              <a:latin typeface="Arial" charset="0"/>
              <a:ea typeface="ＭＳ Ｐゴシック" charset="0"/>
              <a:cs typeface="ＭＳ Ｐゴシック" charset="0"/>
            </a:endParaRP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announcement can be found </a:t>
            </a:r>
            <a:r>
              <a:rPr lang="en-GB" sz="1100" u="sng" kern="1200" baseline="0" dirty="0" smtClean="0">
                <a:solidFill>
                  <a:schemeClr val="tx1"/>
                </a:solidFill>
                <a:latin typeface="Arial" charset="0"/>
                <a:ea typeface="ＭＳ Ｐゴシック" charset="0"/>
                <a:cs typeface="ＭＳ Ｐゴシック" charset="0"/>
                <a:hlinkClick r:id="rId13" tooltip="Announcement"/>
              </a:rPr>
              <a:t>here </a:t>
            </a:r>
            <a:r>
              <a:rPr lang="en-GB" sz="1100" kern="1200" baseline="0" dirty="0" smtClean="0">
                <a:solidFill>
                  <a:schemeClr val="tx1"/>
                </a:solidFill>
                <a:latin typeface="Arial" charset="0"/>
                <a:ea typeface="ＭＳ Ｐゴシック" charset="0"/>
                <a:cs typeface="ＭＳ Ｐゴシック" charset="0"/>
              </a:rPr>
              <a:t>.</a:t>
            </a:r>
          </a:p>
          <a:p>
            <a:pPr lvl="0">
              <a:buFont typeface="Arial" pitchFamily="34" charset="0"/>
              <a:buNone/>
            </a:pPr>
            <a:endParaRPr lang="en-GB" sz="1100" kern="1200" baseline="0" dirty="0" smtClean="0">
              <a:solidFill>
                <a:schemeClr val="tx1"/>
              </a:solidFill>
              <a:latin typeface="Arial" charset="0"/>
              <a:ea typeface="ＭＳ Ｐゴシック" charset="0"/>
              <a:cs typeface="ＭＳ Ｐゴシック" charset="0"/>
            </a:endParaRPr>
          </a:p>
          <a:p>
            <a:endParaRPr lang="en-GB"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768350"/>
            <a:ext cx="5540375" cy="3836988"/>
          </a:xfrm>
        </p:spPr>
      </p:sp>
      <p:sp>
        <p:nvSpPr>
          <p:cNvPr id="3" name="Notes Placeholder 2"/>
          <p:cNvSpPr>
            <a:spLocks noGrp="1"/>
          </p:cNvSpPr>
          <p:nvPr>
            <p:ph type="body" idx="1"/>
          </p:nvPr>
        </p:nvSpPr>
        <p:spPr/>
        <p:txBody>
          <a:bodyPr>
            <a:normAutofit/>
          </a:bodyPr>
          <a:lstStyle/>
          <a:p>
            <a:r>
              <a:rPr lang="en-GB" dirty="0" smtClean="0"/>
              <a:t>Sets out the major areas for change since 2010.</a:t>
            </a:r>
          </a:p>
          <a:p>
            <a:endParaRPr lang="en-GB" dirty="0" smtClean="0"/>
          </a:p>
          <a:p>
            <a:r>
              <a:rPr lang="en-GB" dirty="0" smtClean="0"/>
              <a:t>Local – empowering local communities</a:t>
            </a:r>
            <a:r>
              <a:rPr lang="en-GB" baseline="0" dirty="0" smtClean="0"/>
              <a:t> and making decisions at the local level where appropriate</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Sustainable - </a:t>
            </a:r>
            <a:r>
              <a:rPr lang="en-GB" altLang="en-US" dirty="0" smtClean="0"/>
              <a:t>At the heart of the National Planning Policy Framework is a </a:t>
            </a:r>
            <a:r>
              <a:rPr lang="en-GB" altLang="en-US" b="1" dirty="0" smtClean="0"/>
              <a:t>presumption in favour of sustainable development</a:t>
            </a:r>
            <a:r>
              <a:rPr lang="en-GB" altLang="en-US" dirty="0" smtClean="0"/>
              <a:t> which should be seen as a golden thread running through both plan-making and decision taking. </a:t>
            </a:r>
          </a:p>
          <a:p>
            <a:endParaRPr lang="en-GB" dirty="0" smtClean="0"/>
          </a:p>
          <a:p>
            <a:r>
              <a:rPr lang="en-GB" dirty="0" smtClean="0"/>
              <a:t>Simple - </a:t>
            </a:r>
            <a:r>
              <a:rPr lang="en-GB" sz="1100" b="0" i="0" kern="1200" baseline="0" dirty="0" smtClean="0">
                <a:solidFill>
                  <a:schemeClr val="tx1"/>
                </a:solidFill>
                <a:latin typeface="Arial" charset="0"/>
                <a:ea typeface="ＭＳ Ｐゴシック" charset="0"/>
                <a:cs typeface="ＭＳ Ｐゴシック" charset="0"/>
              </a:rPr>
              <a:t>making the planning system less complex and more accessible. The NPPF simplifies the number of policy pages about planning. The planning practice guidance supports the framework, is published online and is regularly updated.</a:t>
            </a:r>
          </a:p>
          <a:p>
            <a:endParaRPr lang="en-GB" sz="1100" b="0" i="0" kern="1200" baseline="0" dirty="0" smtClean="0">
              <a:solidFill>
                <a:schemeClr val="tx1"/>
              </a:solidFill>
              <a:latin typeface="Arial" charset="0"/>
              <a:ea typeface="ＭＳ Ｐゴシック" charset="0"/>
            </a:endParaRPr>
          </a:p>
          <a:p>
            <a:r>
              <a:rPr lang="en-GB" sz="1100" b="0" i="0" kern="1200" baseline="0" dirty="0" smtClean="0">
                <a:solidFill>
                  <a:schemeClr val="tx1"/>
                </a:solidFill>
                <a:latin typeface="Arial" charset="0"/>
                <a:ea typeface="ＭＳ Ｐゴシック" charset="0"/>
              </a:rPr>
              <a:t>Proportionate – making the planning system more efficient, reducing bureaucracy, and extending permitted development rights</a:t>
            </a:r>
          </a:p>
          <a:p>
            <a:endParaRPr lang="en-GB" sz="1100" b="0" i="0" kern="1200" baseline="0" dirty="0" smtClean="0">
              <a:solidFill>
                <a:schemeClr val="tx1"/>
              </a:solidFill>
              <a:latin typeface="Arial" charset="0"/>
              <a:ea typeface="ＭＳ Ｐゴシック"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100" b="0" i="0" kern="1200" baseline="0" dirty="0" smtClean="0">
                <a:solidFill>
                  <a:schemeClr val="tx1"/>
                </a:solidFill>
                <a:latin typeface="Arial" charset="0"/>
                <a:ea typeface="ＭＳ Ｐゴシック" charset="0"/>
              </a:rPr>
              <a:t>Effective - </a:t>
            </a:r>
            <a:r>
              <a:rPr lang="en-GB" sz="1100" b="0" i="0" kern="1200" baseline="0" dirty="0" smtClean="0">
                <a:solidFill>
                  <a:schemeClr val="tx1"/>
                </a:solidFill>
                <a:latin typeface="Arial" charset="0"/>
                <a:ea typeface="ＭＳ Ｐゴシック" charset="0"/>
                <a:cs typeface="ＭＳ Ｐゴシック" charset="0"/>
              </a:rPr>
              <a:t>simplifying planning approval processes, ensuring that planning does not prevent people building new homes, creating new places and bringing disused or neglected land and buildings back into productive use. </a:t>
            </a:r>
            <a:endParaRPr lang="en-GB" dirty="0"/>
          </a:p>
        </p:txBody>
      </p:sp>
      <p:sp>
        <p:nvSpPr>
          <p:cNvPr id="4" name="Slide Number Placeholder 3"/>
          <p:cNvSpPr>
            <a:spLocks noGrp="1"/>
          </p:cNvSpPr>
          <p:nvPr>
            <p:ph type="sldNum" sz="quarter" idx="10"/>
          </p:nvPr>
        </p:nvSpPr>
        <p:spPr/>
        <p:txBody>
          <a:bodyPr/>
          <a:lstStyle/>
          <a:p>
            <a:pPr>
              <a:defRPr/>
            </a:pPr>
            <a:fld id="{6AE863F5-F08F-4B9B-A6E7-EA9A477ED0C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79463" y="768350"/>
            <a:ext cx="5540375" cy="3836988"/>
          </a:xfrm>
          <a:ln/>
        </p:spPr>
      </p:sp>
      <p:sp>
        <p:nvSpPr>
          <p:cNvPr id="54275" name="Notes Placeholder 2"/>
          <p:cNvSpPr>
            <a:spLocks noGrp="1"/>
          </p:cNvSpPr>
          <p:nvPr>
            <p:ph type="body" idx="1"/>
          </p:nvPr>
        </p:nvSpPr>
        <p:spPr>
          <a:noFill/>
        </p:spPr>
        <p:txBody>
          <a:bodyPr/>
          <a:lstStyle/>
          <a:p>
            <a:r>
              <a:rPr lang="en-GB" dirty="0" smtClean="0">
                <a:latin typeface="Arial" pitchFamily="34" charset="0"/>
                <a:ea typeface="ＭＳ Ｐゴシック" pitchFamily="34" charset="-128"/>
              </a:rPr>
              <a:t>Since January 2013, there has been further change in planning,</a:t>
            </a:r>
            <a:r>
              <a:rPr lang="en-GB" baseline="0" dirty="0" smtClean="0">
                <a:latin typeface="Arial" pitchFamily="34" charset="0"/>
                <a:ea typeface="ＭＳ Ｐゴシック" pitchFamily="34" charset="-128"/>
              </a:rPr>
              <a:t> building on the Localism Act and the introduction of the NPPF.</a:t>
            </a:r>
          </a:p>
          <a:p>
            <a:endParaRPr lang="en-GB" baseline="0" dirty="0" smtClean="0">
              <a:latin typeface="Arial" pitchFamily="34" charset="0"/>
              <a:ea typeface="ＭＳ Ｐゴシック" pitchFamily="34" charset="-128"/>
            </a:endParaRPr>
          </a:p>
          <a:p>
            <a:r>
              <a:rPr lang="en-GB" baseline="0" dirty="0" smtClean="0">
                <a:latin typeface="Arial" pitchFamily="34" charset="0"/>
                <a:ea typeface="ＭＳ Ｐゴシック" pitchFamily="34" charset="-128"/>
              </a:rPr>
              <a:t>A number of major areas of change can be identified and these can be linked to the ‘themes’ in the CLG slide shown in the previous slide. This is done as a ‘best fit’. The themes are all interlinked and any one change could happily sit in more than one theme.</a:t>
            </a:r>
          </a:p>
          <a:p>
            <a:endParaRPr lang="en-GB" baseline="0" dirty="0" smtClean="0">
              <a:latin typeface="Arial" pitchFamily="34" charset="0"/>
              <a:ea typeface="ＭＳ Ｐゴシック" pitchFamily="34" charset="-128"/>
            </a:endParaRPr>
          </a:p>
        </p:txBody>
      </p:sp>
      <p:sp>
        <p:nvSpPr>
          <p:cNvPr id="49156" name="Slide Number Placeholder 3"/>
          <p:cNvSpPr>
            <a:spLocks noGrp="1"/>
          </p:cNvSpPr>
          <p:nvPr>
            <p:ph type="sldNum" sz="quarter" idx="5"/>
          </p:nvPr>
        </p:nvSpPr>
        <p:spPr>
          <a:ln>
            <a:miter lim="800000"/>
            <a:headEnd/>
            <a:tailEnd/>
          </a:ln>
        </p:spPr>
        <p:txBody>
          <a:bodyPr/>
          <a:lstStyle/>
          <a:p>
            <a:pPr>
              <a:defRPr/>
            </a:pPr>
            <a:fld id="{EEADC335-BBFE-4F03-B51B-118EDEEBDF92}" type="slidenum">
              <a:rPr lang="en-US" smtClean="0">
                <a:latin typeface="Arial" charset="0"/>
              </a:rPr>
              <a:pPr>
                <a:def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79463" y="768350"/>
            <a:ext cx="5540375" cy="3836988"/>
          </a:xfrm>
          <a:ln/>
        </p:spPr>
      </p:sp>
      <p:sp>
        <p:nvSpPr>
          <p:cNvPr id="54275" name="Notes Placeholder 2"/>
          <p:cNvSpPr>
            <a:spLocks noGrp="1"/>
          </p:cNvSpPr>
          <p:nvPr>
            <p:ph type="body" idx="1"/>
          </p:nvPr>
        </p:nvSpPr>
        <p:spPr>
          <a:noFill/>
        </p:spPr>
        <p:txBody>
          <a:bodyPr/>
          <a:lstStyle/>
          <a:p>
            <a:r>
              <a:rPr lang="en-GB" u="sng" dirty="0" smtClean="0">
                <a:latin typeface="Arial" pitchFamily="34" charset="0"/>
                <a:ea typeface="ＭＳ Ｐゴシック" pitchFamily="34" charset="-128"/>
              </a:rPr>
              <a:t>Designation</a:t>
            </a:r>
          </a:p>
          <a:p>
            <a:endParaRPr lang="en-GB" u="sng" dirty="0" smtClean="0">
              <a:latin typeface="Arial" pitchFamily="34" charset="0"/>
              <a:ea typeface="ＭＳ Ｐゴシック" pitchFamily="34" charset="-128"/>
            </a:endParaRPr>
          </a:p>
          <a:p>
            <a:r>
              <a:rPr lang="en-GB" dirty="0" smtClean="0"/>
              <a:t>Designation </a:t>
            </a:r>
            <a:r>
              <a:rPr lang="en-GB" dirty="0" smtClean="0"/>
              <a:t>means that applicants may choose for their major application to be handled by either the LPA or the Planning Inspectorate (PINS).</a:t>
            </a:r>
            <a:endParaRPr lang="en-GB" dirty="0" smtClean="0">
              <a:latin typeface="Arial" pitchFamily="34" charset="0"/>
              <a:ea typeface="ＭＳ Ｐゴシック" pitchFamily="34" charset="-128"/>
            </a:endParaRPr>
          </a:p>
          <a:p>
            <a:r>
              <a:rPr lang="en-GB" dirty="0" smtClean="0"/>
              <a:t>The performance of local planning authorities is assessed in two ways: </a:t>
            </a:r>
          </a:p>
          <a:p>
            <a:pPr marL="228600" indent="-228600">
              <a:buFont typeface="+mj-lt"/>
              <a:buAutoNum type="arabicPeriod"/>
            </a:pPr>
            <a:r>
              <a:rPr lang="en-GB" dirty="0" smtClean="0"/>
              <a:t>speed of determining</a:t>
            </a:r>
            <a:r>
              <a:rPr lang="en-GB" baseline="0" dirty="0" smtClean="0"/>
              <a:t> majors</a:t>
            </a:r>
            <a:r>
              <a:rPr lang="en-GB" dirty="0" smtClean="0"/>
              <a:t> </a:t>
            </a:r>
            <a:r>
              <a:rPr lang="en-GB" dirty="0" smtClean="0"/>
              <a:t>– if less than 40% of major applications in a two year period are dealt with within the statutory (usually 13 week) </a:t>
            </a:r>
            <a:r>
              <a:rPr lang="en-GB" dirty="0" smtClean="0"/>
              <a:t>period, unless otherwise agreed (PPA, E of time)</a:t>
            </a:r>
            <a:endParaRPr lang="en-GB" dirty="0" smtClean="0"/>
          </a:p>
          <a:p>
            <a:pPr marL="228600" indent="-228600">
              <a:buFont typeface="+mj-lt"/>
              <a:buAutoNum type="arabicPeriod"/>
            </a:pPr>
            <a:r>
              <a:rPr lang="en-GB" dirty="0" smtClean="0"/>
              <a:t>Allowed appeals </a:t>
            </a:r>
            <a:r>
              <a:rPr lang="en-GB" dirty="0" smtClean="0"/>
              <a:t>(as an indicator of the quality of the decisions made by am LPA)</a:t>
            </a:r>
            <a:r>
              <a:rPr lang="en-GB" baseline="0" dirty="0" smtClean="0"/>
              <a:t> – if </a:t>
            </a:r>
            <a:r>
              <a:rPr lang="en-GB" dirty="0" smtClean="0"/>
              <a:t>20% or more of an authority’s decisions on applications for major development made during the assessment period are overturned at appeal</a:t>
            </a:r>
          </a:p>
          <a:p>
            <a:pPr marL="228600" indent="-228600">
              <a:buFont typeface="+mj-lt"/>
              <a:buAutoNum type="arabicPeriod"/>
            </a:pPr>
            <a:endParaRPr lang="en-GB" dirty="0" smtClean="0">
              <a:latin typeface="Arial" pitchFamily="34" charset="0"/>
              <a:ea typeface="ＭＳ Ｐゴシック" pitchFamily="34" charset="-128"/>
            </a:endParaRPr>
          </a:p>
          <a:p>
            <a:pPr marL="228600" indent="-228600">
              <a:buFont typeface="+mj-lt"/>
              <a:buNone/>
            </a:pPr>
            <a:r>
              <a:rPr lang="en-GB" dirty="0" smtClean="0"/>
              <a:t>‘District’ and ‘county’ matter applications are dealt with separately</a:t>
            </a:r>
          </a:p>
          <a:p>
            <a:pPr marL="228600" indent="-228600">
              <a:buFont typeface="+mj-lt"/>
              <a:buNone/>
            </a:pPr>
            <a:endParaRPr lang="en-GB" dirty="0" smtClean="0">
              <a:latin typeface="Arial" pitchFamily="34" charset="0"/>
              <a:ea typeface="ＭＳ Ｐゴシック" pitchFamily="34" charset="-128"/>
            </a:endParaRPr>
          </a:p>
          <a:p>
            <a:pPr marL="228600" indent="-228600">
              <a:buFont typeface="+mj-lt"/>
              <a:buNone/>
            </a:pPr>
            <a:r>
              <a:rPr lang="en-GB" dirty="0" smtClean="0">
                <a:latin typeface="Arial" pitchFamily="34" charset="0"/>
                <a:ea typeface="ＭＳ Ｐゴシック" pitchFamily="34" charset="-128"/>
              </a:rPr>
              <a:t>Further information on designation criteria can be found at:</a:t>
            </a:r>
          </a:p>
          <a:p>
            <a:r>
              <a:rPr lang="en-GB" sz="1100" u="sng" kern="1200" baseline="0" dirty="0" smtClean="0">
                <a:solidFill>
                  <a:schemeClr val="tx1"/>
                </a:solidFill>
                <a:latin typeface="Arial" charset="0"/>
                <a:ea typeface="ＭＳ Ｐゴシック" charset="0"/>
                <a:cs typeface="ＭＳ Ｐゴシック" charset="0"/>
                <a:hlinkClick r:id="rId3"/>
              </a:rPr>
              <a:t>https://www.gov.uk/government/publications/improving-planning-performance-criteria-for-designation</a:t>
            </a:r>
            <a:endParaRPr lang="en-GB" sz="1100" kern="1200" baseline="0" dirty="0" smtClean="0">
              <a:solidFill>
                <a:schemeClr val="tx1"/>
              </a:solidFill>
              <a:latin typeface="Arial" charset="0"/>
              <a:ea typeface="ＭＳ Ｐゴシック" charset="0"/>
              <a:cs typeface="ＭＳ Ｐゴシック" charset="0"/>
            </a:endParaRPr>
          </a:p>
          <a:p>
            <a:pPr marL="228600" indent="-228600">
              <a:buFont typeface="+mj-lt"/>
              <a:buNone/>
            </a:pPr>
            <a:endParaRPr lang="en-GB" dirty="0" smtClean="0">
              <a:latin typeface="Arial" pitchFamily="34" charset="0"/>
              <a:ea typeface="ＭＳ Ｐゴシック" pitchFamily="34" charset="-128"/>
            </a:endParaRPr>
          </a:p>
          <a:p>
            <a:r>
              <a:rPr lang="en-GB" sz="1100" kern="1200" baseline="0" dirty="0" smtClean="0">
                <a:solidFill>
                  <a:schemeClr val="tx1"/>
                </a:solidFill>
                <a:latin typeface="Arial" charset="0"/>
                <a:ea typeface="ＭＳ Ｐゴシック" charset="0"/>
                <a:cs typeface="ＭＳ Ｐゴシック" charset="0"/>
              </a:rPr>
              <a:t>LGA </a:t>
            </a:r>
            <a:r>
              <a:rPr lang="en-GB" sz="1100" kern="1200" baseline="0" dirty="0" smtClean="0">
                <a:solidFill>
                  <a:schemeClr val="tx1"/>
                </a:solidFill>
                <a:latin typeface="Arial" charset="0"/>
                <a:ea typeface="ＭＳ Ｐゴシック" charset="0"/>
                <a:cs typeface="ＭＳ Ｐゴシック" charset="0"/>
              </a:rPr>
              <a:t>comments on the Government response to a consultation and proposed criteria for designation can be found at:-</a:t>
            </a:r>
          </a:p>
          <a:p>
            <a:r>
              <a:rPr lang="en-GB" sz="1100" u="sng" kern="1200" baseline="0" dirty="0" smtClean="0">
                <a:solidFill>
                  <a:schemeClr val="tx1"/>
                </a:solidFill>
                <a:latin typeface="Arial" charset="0"/>
                <a:ea typeface="ＭＳ Ｐゴシック" charset="0"/>
                <a:cs typeface="ＭＳ Ｐゴシック" charset="0"/>
                <a:hlinkClick r:id="rId4"/>
              </a:rPr>
              <a:t>http://www.local.gov.uk/c/document_library/get_file?uuid=82dc97be-466b-48a3-816f-3489df7b1069&amp;groupId=10180</a:t>
            </a:r>
            <a:r>
              <a:rPr lang="en-GB" sz="1100"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a:t>
            </a:r>
            <a:r>
              <a:rPr lang="en-GB" sz="1100" kern="1200" baseline="0" dirty="0" smtClean="0">
                <a:solidFill>
                  <a:schemeClr val="tx1"/>
                </a:solidFill>
                <a:latin typeface="Arial" charset="0"/>
                <a:ea typeface="ＭＳ Ｐゴシック" charset="0"/>
                <a:cs typeface="ＭＳ Ｐゴシック" charset="0"/>
              </a:rPr>
              <a:t>‘threat’ of designation make it doubly important that councils make timely and defensible decisions. The Planning Advisory Service provides support for both designated LPAs and those at risk of designation.</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So far only 3 councils have been designated and one application has been submitted directly to PINS (it was refused).</a:t>
            </a:r>
          </a:p>
          <a:p>
            <a:endParaRPr lang="en-GB" sz="1100" kern="1200" baseline="0" dirty="0" smtClean="0">
              <a:solidFill>
                <a:schemeClr val="tx1"/>
              </a:solidFill>
              <a:latin typeface="Arial" charset="0"/>
              <a:ea typeface="ＭＳ Ｐゴシック" charset="0"/>
              <a:cs typeface="ＭＳ Ｐゴシック" charset="0"/>
            </a:endParaRPr>
          </a:p>
          <a:p>
            <a:r>
              <a:rPr lang="en-GB" dirty="0" smtClean="0">
                <a:latin typeface="Arial" pitchFamily="34" charset="0"/>
                <a:ea typeface="ＭＳ Ｐゴシック" pitchFamily="34" charset="-128"/>
              </a:rPr>
              <a:t>In the 2014 </a:t>
            </a:r>
            <a:r>
              <a:rPr lang="en-GB" u="sng" dirty="0" smtClean="0">
                <a:latin typeface="Arial" pitchFamily="34" charset="0"/>
                <a:ea typeface="ＭＳ Ｐゴシック" pitchFamily="34" charset="-128"/>
                <a:hlinkClick r:id="rId5"/>
              </a:rPr>
              <a:t>Autumn Statement</a:t>
            </a:r>
            <a:r>
              <a:rPr lang="en-GB" dirty="0" smtClean="0">
                <a:latin typeface="Arial" pitchFamily="34" charset="0"/>
                <a:ea typeface="ＭＳ Ｐゴシック" pitchFamily="34" charset="-128"/>
              </a:rPr>
              <a:t>, the government stated that it will keep the speed of major decisions under review, with minimum performance thresholds increasing to 50% of major decisions made on time as performance improves. This formed part of a package of planning reform measures aimed at helping to speed up the end-to-end planning process further and support small and medium-sized enterprise builders.</a:t>
            </a:r>
          </a:p>
          <a:p>
            <a:endParaRPr lang="en-GB" dirty="0" smtClean="0">
              <a:latin typeface="Arial" pitchFamily="34" charset="0"/>
              <a:ea typeface="ＭＳ Ｐゴシック" pitchFamily="34" charset="-128"/>
            </a:endParaRPr>
          </a:p>
          <a:p>
            <a:r>
              <a:rPr kumimoji="0" lang="en-GB" sz="1100" b="0" i="0" u="sng" strike="noStrike" kern="1200" cap="none" spc="0" normalizeH="0" baseline="0" noProof="0" dirty="0" smtClean="0">
                <a:ln>
                  <a:noFill/>
                </a:ln>
                <a:solidFill>
                  <a:srgbClr val="000000"/>
                </a:solidFill>
                <a:effectLst/>
                <a:uLnTx/>
                <a:uFillTx/>
                <a:latin typeface="Arial" pitchFamily="34" charset="0"/>
                <a:ea typeface="ＭＳ Ｐゴシック" pitchFamily="34" charset="-128"/>
                <a:hlinkClick r:id="rId5"/>
              </a:rPr>
              <a:t>Autumn Statement</a:t>
            </a:r>
            <a:r>
              <a:rPr kumimoji="0" lang="en-GB" sz="1100" b="0" i="0" u="none" strike="noStrike" kern="1200" cap="none" spc="0" normalizeH="0" baseline="0" noProof="0" dirty="0" smtClean="0">
                <a:ln>
                  <a:noFill/>
                </a:ln>
                <a:solidFill>
                  <a:srgbClr val="000000"/>
                </a:solidFill>
                <a:effectLst/>
                <a:uLnTx/>
                <a:uFillTx/>
                <a:latin typeface="Arial" pitchFamily="34" charset="0"/>
                <a:ea typeface="ＭＳ Ｐゴシック" pitchFamily="34" charset="-128"/>
              </a:rPr>
              <a:t> 2014 https://www.gov.uk/government/uploads/system/uploads/attachment_data/file/382327/44695_Accessible</a:t>
            </a:r>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a:p>
            <a:r>
              <a:rPr lang="en-GB" sz="1100" u="sng" kern="1200" baseline="0" dirty="0" smtClean="0">
                <a:solidFill>
                  <a:schemeClr val="tx1"/>
                </a:solidFill>
                <a:latin typeface="Arial" charset="0"/>
                <a:ea typeface="ＭＳ Ｐゴシック" charset="0"/>
                <a:cs typeface="ＭＳ Ｐゴシック" charset="0"/>
              </a:rPr>
              <a:t>Revised appeal procedures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Following the consultation </a:t>
            </a:r>
            <a:r>
              <a:rPr lang="en-US" sz="1100" kern="1200" baseline="0" dirty="0" smtClean="0">
                <a:solidFill>
                  <a:schemeClr val="tx1"/>
                </a:solidFill>
                <a:latin typeface="Arial" charset="0"/>
                <a:ea typeface="ＭＳ Ｐゴシック" charset="0"/>
                <a:cs typeface="ＭＳ Ｐゴシック" charset="0"/>
              </a:rPr>
              <a:t>Technical Review of Planning Appeal Procedures</a:t>
            </a:r>
            <a:r>
              <a:rPr lang="en-GB" sz="1100" kern="1200" baseline="0" dirty="0" smtClean="0">
                <a:solidFill>
                  <a:schemeClr val="tx1"/>
                </a:solidFill>
                <a:latin typeface="Arial" charset="0"/>
                <a:ea typeface="ＭＳ Ｐゴシック" charset="0"/>
                <a:cs typeface="ＭＳ Ｐゴシック" charset="0"/>
              </a:rPr>
              <a:t> which took place last year. The government introduced new measures to reduce the time taken to determine an appeal, and make the process more efficient for all parties.</a:t>
            </a:r>
          </a:p>
          <a:p>
            <a:r>
              <a:rPr lang="en-GB" sz="1100" kern="1200" baseline="0" dirty="0" smtClean="0">
                <a:solidFill>
                  <a:schemeClr val="tx1"/>
                </a:solidFill>
                <a:latin typeface="Arial" charset="0"/>
                <a:ea typeface="ＭＳ Ｐゴシック" charset="0"/>
                <a:cs typeface="ＭＳ Ｐゴシック" charset="0"/>
              </a:rPr>
              <a:t>Further information at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6"/>
              </a:rPr>
              <a:t>Technical Review of Planning Appeal Procedures</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 </a:t>
            </a:r>
            <a:r>
              <a:rPr lang="en-GB" sz="1100" kern="1200" baseline="0" dirty="0" smtClean="0">
                <a:solidFill>
                  <a:schemeClr val="tx1"/>
                </a:solidFill>
                <a:latin typeface="Arial" charset="0"/>
                <a:ea typeface="ＭＳ Ｐゴシック" charset="0"/>
                <a:cs typeface="ＭＳ Ｐゴシック" charset="0"/>
              </a:rPr>
              <a:t>https://www.gov.uk/government/uploads/system/uploads/attachment_data/file/236934/Letter_about_the_technical_review_of_planning_appeal_procedures.pdf </a:t>
            </a:r>
          </a:p>
          <a:p>
            <a:endParaRPr lang="en-GB" dirty="0" smtClean="0">
              <a:latin typeface="Arial" pitchFamily="34" charset="0"/>
              <a:ea typeface="ＭＳ Ｐゴシック" pitchFamily="34" charset="-128"/>
            </a:endParaRPr>
          </a:p>
          <a:p>
            <a:endParaRPr lang="en-GB" dirty="0" smtClean="0">
              <a:latin typeface="Arial" pitchFamily="34" charset="0"/>
              <a:ea typeface="ＭＳ Ｐゴシック" pitchFamily="34" charset="-128"/>
            </a:endParaRPr>
          </a:p>
        </p:txBody>
      </p:sp>
      <p:sp>
        <p:nvSpPr>
          <p:cNvPr id="49156" name="Slide Number Placeholder 3"/>
          <p:cNvSpPr>
            <a:spLocks noGrp="1"/>
          </p:cNvSpPr>
          <p:nvPr>
            <p:ph type="sldNum" sz="quarter" idx="5"/>
          </p:nvPr>
        </p:nvSpPr>
        <p:spPr>
          <a:ln>
            <a:miter lim="800000"/>
            <a:headEnd/>
            <a:tailEnd/>
          </a:ln>
        </p:spPr>
        <p:txBody>
          <a:bodyPr/>
          <a:lstStyle/>
          <a:p>
            <a:pPr>
              <a:defRPr/>
            </a:pPr>
            <a:fld id="{EEADC335-BBFE-4F03-B51B-118EDEEBDF92}" type="slidenum">
              <a:rPr lang="en-US" smtClean="0">
                <a:latin typeface="Arial" charset="0"/>
              </a:rPr>
              <a:pPr>
                <a:def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79463" y="768350"/>
            <a:ext cx="5540375" cy="3836988"/>
          </a:xfrm>
          <a:ln/>
        </p:spPr>
      </p:sp>
      <p:sp>
        <p:nvSpPr>
          <p:cNvPr id="54275" name="Notes Placeholder 2"/>
          <p:cNvSpPr>
            <a:spLocks noGrp="1"/>
          </p:cNvSpPr>
          <p:nvPr>
            <p:ph type="body" idx="1"/>
          </p:nvPr>
        </p:nvSpPr>
        <p:spPr>
          <a:noFill/>
        </p:spPr>
        <p:txBody>
          <a:bodyPr/>
          <a:lstStyle/>
          <a:p>
            <a:r>
              <a:rPr lang="en-GB" sz="1100" u="sng" kern="1200" baseline="0" dirty="0" smtClean="0">
                <a:solidFill>
                  <a:schemeClr val="tx1"/>
                </a:solidFill>
                <a:latin typeface="Arial" charset="0"/>
                <a:ea typeface="ＭＳ Ｐゴシック" charset="0"/>
                <a:cs typeface="ＭＳ Ｐゴシック" charset="0"/>
              </a:rPr>
              <a:t>Red tape challenge</a:t>
            </a:r>
            <a:r>
              <a:rPr lang="en-GB" sz="1100" kern="1200" baseline="0" dirty="0" smtClean="0">
                <a:solidFill>
                  <a:schemeClr val="tx1"/>
                </a:solidFill>
                <a:latin typeface="Arial" charset="0"/>
                <a:ea typeface="ＭＳ Ｐゴシック" charset="0"/>
                <a:cs typeface="ＭＳ Ｐゴシック" charset="0"/>
              </a:rPr>
              <a:t>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a:t>
            </a:r>
            <a:r>
              <a:rPr lang="en-GB" sz="1100" kern="1200" baseline="0" dirty="0" smtClean="0">
                <a:solidFill>
                  <a:schemeClr val="tx1"/>
                </a:solidFill>
                <a:latin typeface="Arial" charset="0"/>
                <a:ea typeface="ＭＳ Ｐゴシック" charset="0"/>
                <a:cs typeface="ＭＳ Ｐゴシック" charset="0"/>
              </a:rPr>
              <a:t>Government identified 129 regulations, out of a total of 182, to either scrap or improve (this will be a 57% reduction). By February </a:t>
            </a:r>
            <a:r>
              <a:rPr lang="en-GB" sz="1100" kern="1200" baseline="0" dirty="0" smtClean="0">
                <a:solidFill>
                  <a:schemeClr val="tx1"/>
                </a:solidFill>
                <a:latin typeface="Arial" charset="0"/>
                <a:ea typeface="ＭＳ Ｐゴシック" charset="0"/>
                <a:cs typeface="ＭＳ Ｐゴシック" charset="0"/>
              </a:rPr>
              <a:t>2015</a:t>
            </a:r>
            <a:r>
              <a:rPr lang="en-GB" sz="1100" kern="1200" baseline="0" dirty="0" smtClean="0">
                <a:solidFill>
                  <a:schemeClr val="tx1"/>
                </a:solidFill>
                <a:latin typeface="Arial" charset="0"/>
                <a:ea typeface="ＭＳ Ｐゴシック" charset="0"/>
                <a:cs typeface="ＭＳ Ｐゴシック" charset="0"/>
              </a:rPr>
              <a:t>, 19 regulations had been scrapped, with substantive progress made on scrapping or improving a further 31 regulations during the lifetime of this Parliament</a:t>
            </a:r>
            <a:r>
              <a:rPr lang="en-GB" sz="1100" b="0" kern="1200" baseline="0" dirty="0" smtClean="0">
                <a:solidFill>
                  <a:srgbClr val="FF0000"/>
                </a:solidFill>
                <a:latin typeface="Arial" charset="0"/>
                <a:ea typeface="ＭＳ Ｐゴシック" charset="0"/>
                <a:cs typeface="ＭＳ Ｐゴシック" charset="0"/>
              </a:rPr>
              <a:t>. </a:t>
            </a:r>
            <a:r>
              <a:rPr lang="en-GB" sz="1100" kern="1200" baseline="0" dirty="0" smtClean="0">
                <a:solidFill>
                  <a:schemeClr val="tx1"/>
                </a:solidFill>
                <a:latin typeface="Arial" charset="0"/>
                <a:ea typeface="ＭＳ Ｐゴシック" charset="0"/>
                <a:cs typeface="ＭＳ Ｐゴシック" charset="0"/>
              </a:rPr>
              <a:t>Red </a:t>
            </a:r>
            <a:r>
              <a:rPr lang="en-GB" sz="1100" kern="1200" baseline="0" dirty="0" smtClean="0">
                <a:solidFill>
                  <a:schemeClr val="tx1"/>
                </a:solidFill>
                <a:latin typeface="Arial" charset="0"/>
                <a:ea typeface="ＭＳ Ｐゴシック" charset="0"/>
                <a:cs typeface="ＭＳ Ｐゴシック" charset="0"/>
              </a:rPr>
              <a:t>Tape Challenge evidence and research also contributed to the development of the package of further planning reforms announced in the 2013 Autumn and 2014 Budget Statements.</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Further information can be found at:</a:t>
            </a:r>
          </a:p>
          <a:p>
            <a:r>
              <a:rPr lang="en-GB" sz="1100" u="sng" kern="1200" baseline="0" dirty="0" smtClean="0">
                <a:solidFill>
                  <a:schemeClr val="tx1"/>
                </a:solidFill>
                <a:latin typeface="Arial" charset="0"/>
                <a:ea typeface="ＭＳ Ｐゴシック" charset="0"/>
                <a:cs typeface="ＭＳ Ｐゴシック" charset="0"/>
                <a:hlinkClick r:id="rId3"/>
              </a:rPr>
              <a:t>https://www.redtapechallenge.cabinetoffice.gov.uk/themehome/planning-administration/</a:t>
            </a:r>
            <a:endParaRPr lang="en-GB" sz="1100" kern="1200" baseline="0" dirty="0" smtClean="0">
              <a:solidFill>
                <a:schemeClr val="tx1"/>
              </a:solidFill>
              <a:latin typeface="Arial" charset="0"/>
              <a:ea typeface="ＭＳ Ｐゴシック" charset="0"/>
              <a:cs typeface="ＭＳ Ｐゴシック" charset="0"/>
            </a:endParaRPr>
          </a:p>
          <a:p>
            <a:endParaRPr lang="en-GB" sz="1100" u="sng" kern="1200" baseline="0" dirty="0" smtClean="0">
              <a:solidFill>
                <a:schemeClr val="tx1"/>
              </a:solidFill>
              <a:latin typeface="Arial" charset="0"/>
              <a:ea typeface="ＭＳ Ｐゴシック" charset="0"/>
              <a:cs typeface="ＭＳ Ｐゴシック" charset="0"/>
            </a:endParaRPr>
          </a:p>
          <a:p>
            <a:endParaRPr lang="en-US" b="0" i="0" dirty="0" smtClean="0">
              <a:solidFill>
                <a:srgbClr val="878786"/>
              </a:solidFill>
              <a:effectLst/>
              <a:latin typeface="HelveticaNeue-Ligh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Highways Agency (now known as Highways England from 1 April 2015) loses power to issue holding direction preventing grant of planning </a:t>
            </a:r>
            <a:r>
              <a:rPr kumimoji="0" lang="en-US"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permission.</a:t>
            </a:r>
            <a:endParaRPr lang="en-US" b="0" i="0" dirty="0" smtClean="0">
              <a:solidFill>
                <a:srgbClr val="878786"/>
              </a:solidFill>
              <a:effectLst/>
              <a:latin typeface="HelveticaNeue-Light"/>
            </a:endParaRPr>
          </a:p>
          <a:p>
            <a:r>
              <a:rPr lang="en-US" b="0" i="0" dirty="0" smtClean="0">
                <a:solidFill>
                  <a:srgbClr val="878786"/>
                </a:solidFill>
                <a:effectLst/>
                <a:latin typeface="HelveticaNeue-Light"/>
              </a:rPr>
              <a:t>English Heritage (now known as Historic England from 1 April 2015) no longer consulted over applications for alterations to Grade II listed buildings (unless significant demolition proposed) </a:t>
            </a:r>
            <a:r>
              <a:rPr lang="en-US" b="0" i="1" dirty="0" smtClean="0">
                <a:solidFill>
                  <a:srgbClr val="FF0000"/>
                </a:solidFill>
                <a:effectLst/>
                <a:latin typeface="HelveticaNeue-Light"/>
              </a:rPr>
              <a:t>Now  applies all over England, and only to a listed building “which is classified as Grade I or Grade II*”</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Consolidated Development Management Procedure </a:t>
            </a:r>
            <a:r>
              <a:rPr lang="en-GB" sz="1100" kern="1200" baseline="0" dirty="0" smtClean="0">
                <a:solidFill>
                  <a:schemeClr val="tx1"/>
                </a:solidFill>
                <a:latin typeface="Arial" charset="0"/>
                <a:ea typeface="ＭＳ Ｐゴシック" charset="0"/>
                <a:cs typeface="ＭＳ Ｐゴシック" charset="0"/>
              </a:rPr>
              <a:t>Order 2015</a:t>
            </a:r>
          </a:p>
          <a:p>
            <a:r>
              <a:rPr lang="en-GB" sz="1100" kern="1200" baseline="0" dirty="0" smtClean="0">
                <a:solidFill>
                  <a:schemeClr val="tx1"/>
                </a:solidFill>
                <a:latin typeface="Arial" charset="0"/>
                <a:ea typeface="ＭＳ Ｐゴシック" charset="0"/>
                <a:cs typeface="ＭＳ Ｐゴシック" charset="0"/>
              </a:rPr>
              <a:t>The consolidated </a:t>
            </a:r>
            <a:r>
              <a:rPr lang="en-GB" sz="1100" u="sng" kern="1200" baseline="0" dirty="0" smtClean="0">
                <a:solidFill>
                  <a:schemeClr val="tx1"/>
                </a:solidFill>
                <a:latin typeface="Arial" charset="0"/>
                <a:ea typeface="ＭＳ Ｐゴシック" charset="0"/>
                <a:cs typeface="ＭＳ Ｐゴシック" charset="0"/>
                <a:hlinkClick r:id="rId4"/>
              </a:rPr>
              <a:t>Order</a:t>
            </a:r>
            <a:r>
              <a:rPr lang="en-GB" sz="1100" kern="1200" baseline="0" dirty="0" smtClean="0">
                <a:solidFill>
                  <a:schemeClr val="tx1"/>
                </a:solidFill>
                <a:latin typeface="Arial" charset="0"/>
                <a:ea typeface="ＭＳ Ｐゴシック" charset="0"/>
                <a:cs typeface="ＭＳ Ｐゴシック" charset="0"/>
              </a:rPr>
              <a:t> http://www.legislation.gov.uk/uksi/2015/595/contents/made came into force on 15 April. </a:t>
            </a:r>
          </a:p>
          <a:p>
            <a:endParaRPr lang="en-GB" sz="1100" kern="1200" baseline="0" dirty="0" smtClean="0">
              <a:solidFill>
                <a:schemeClr val="tx1"/>
              </a:solidFill>
              <a:latin typeface="Arial" charset="0"/>
              <a:ea typeface="ＭＳ Ｐゴシック" charset="0"/>
              <a:cs typeface="ＭＳ Ｐゴシック" charset="0"/>
            </a:endParaRPr>
          </a:p>
          <a:p>
            <a:r>
              <a:rPr lang="en-GB" sz="1100" kern="1200" baseline="0" dirty="0" smtClean="0">
                <a:solidFill>
                  <a:schemeClr val="tx1"/>
                </a:solidFill>
                <a:latin typeface="Arial" charset="0"/>
                <a:ea typeface="ＭＳ Ｐゴシック" charset="0"/>
                <a:cs typeface="ＭＳ Ｐゴシック" charset="0"/>
              </a:rPr>
              <a:t>The new order consolidates the 15 amendments made to the 2010 Order in order to simplify and improve the planning process. It also brought into force a number of new measures including changes to improve the process of statutory consultation and the introduction of a new ‘deemed discharge’ of conditions to ensure that planning conditions are cleared on time.</a:t>
            </a:r>
          </a:p>
          <a:p>
            <a:endParaRPr lang="en-GB" sz="1100" u="sng"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Statutory consultation - the order narrows the circumstances under which Natural England, English Heritage and Highways England must be consulted. It requires the Garden History Society to be consulted on development likely to affect registered parks and gardens and makes the lead local flood authority a statutory consultee on major planning applications with surface water drainage implications.</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Deemed discharge - an applicant can serve the council with a "deemed discharge notice" six weeks after applying for confirmation that a condition has been discharged. The notice specifies a date, at least two weeks later, on which the relevant condition will be considered to be discharged unless notice is received of the council's decision.  </a:t>
            </a:r>
            <a:r>
              <a:rPr lang="en-GB" sz="1100" b="0" i="1" kern="1200" baseline="0" dirty="0" smtClean="0">
                <a:solidFill>
                  <a:schemeClr val="tx1"/>
                </a:solidFill>
                <a:latin typeface="Arial" charset="0"/>
                <a:ea typeface="ＭＳ Ｐゴシック" charset="0"/>
                <a:cs typeface="ＭＳ Ｐゴシック" charset="0"/>
              </a:rPr>
              <a:t>Some  types of application and conditions have been exempted from these provisions, including permissions which are the subject of an Environmental Impact assessment.  The provisions also do not apply where the council and the applicant have agreed an extension of time to consider the application to discharge the condition. </a:t>
            </a:r>
          </a:p>
          <a:p>
            <a:endParaRPr lang="en-GB" sz="1100" b="0" i="0" kern="1200" baseline="0" dirty="0" smtClean="0">
              <a:solidFill>
                <a:schemeClr val="tx1"/>
              </a:solidFill>
              <a:latin typeface="Arial" charset="0"/>
              <a:ea typeface="ＭＳ Ｐゴシック" charset="0"/>
              <a:cs typeface="ＭＳ Ｐゴシック" charset="0"/>
            </a:endParaRPr>
          </a:p>
          <a:p>
            <a:r>
              <a:rPr lang="en-GB" sz="1100" b="0" i="0" kern="1200" baseline="0" dirty="0" smtClean="0">
                <a:solidFill>
                  <a:schemeClr val="tx1"/>
                </a:solidFill>
                <a:latin typeface="Arial" charset="0"/>
                <a:ea typeface="ＭＳ Ｐゴシック" charset="0"/>
                <a:cs typeface="ＭＳ Ｐゴシック" charset="0"/>
              </a:rPr>
              <a:t>Improving the use of conditions - requirement for councils to provide applicants for planning permission with written justification for imposing any planning conditions that require prior approval before development can start. </a:t>
            </a:r>
            <a:endParaRPr lang="en-GB" sz="1100" kern="1200" baseline="0" dirty="0" smtClean="0">
              <a:solidFill>
                <a:schemeClr val="tx1"/>
              </a:solidFill>
              <a:latin typeface="Arial" charset="0"/>
              <a:ea typeface="ＭＳ Ｐゴシック" charset="0"/>
              <a:cs typeface="ＭＳ Ｐゴシック" charset="0"/>
            </a:endParaRPr>
          </a:p>
          <a:p>
            <a:endParaRPr lang="en-GB" sz="1100" u="none" kern="1200" baseline="0" dirty="0" smtClean="0">
              <a:solidFill>
                <a:schemeClr val="tx1"/>
              </a:solidFill>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Statutory Instrument can be found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5"/>
              </a:rPr>
              <a:t>http://www.legislation.gov.uk/uksi/2013/2153/contents/made</a:t>
            </a:r>
            <a:endPar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Simplifying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heritage consent regime</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main changes include:-</a:t>
            </a:r>
          </a:p>
          <a:p>
            <a:pPr marL="358775" marR="0" lvl="2" indent="-358775"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000000"/>
                </a:solidFill>
                <a:effectLst/>
                <a:uLnTx/>
                <a:uFillTx/>
                <a:latin typeface="Arial" charset="0"/>
                <a:ea typeface="ＭＳ Ｐゴシック" charset="0"/>
                <a:cs typeface="+mn-cs"/>
              </a:rPr>
              <a:t>abolition of conservation area consent and replacement with requirement for planning permission for demolition of unlisted buildings in conservation areas </a:t>
            </a:r>
          </a:p>
          <a:p>
            <a:pPr marL="358775" marR="0" lvl="2" indent="-358775"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000000"/>
                </a:solidFill>
                <a:effectLst/>
                <a:uLnTx/>
                <a:uFillTx/>
                <a:latin typeface="Arial" charset="0"/>
                <a:ea typeface="ＭＳ Ｐゴシック" charset="0"/>
                <a:cs typeface="+mn-cs"/>
              </a:rPr>
              <a:t>simplifying listed building consent regime</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rPr>
              <a:t>       updated demolition direction</a:t>
            </a:r>
            <a:endParaRPr kumimoji="0" lang="en-GB" altLang="en-US" sz="1100" b="0" i="0" u="none" strike="noStrike" kern="1200" cap="none" spc="0" normalizeH="0" baseline="0" noProof="0" dirty="0" smtClean="0">
              <a:ln>
                <a:noFill/>
              </a:ln>
              <a:solidFill>
                <a:srgbClr val="000000"/>
              </a:solidFill>
              <a:effectLst/>
              <a:uLnTx/>
              <a:uFillTx/>
              <a:latin typeface="Arial" charset="0"/>
              <a:ea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Details can be found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6"/>
              </a:rPr>
              <a:t>http://www.legislation.gov.uk/uksi/2014/550/contents/made</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7"/>
              </a:rPr>
              <a:t>http://www.legislation.gov.uk/uksi/2014/551/contents/made</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8"/>
              </a:rPr>
              <a:t>http://www.legislation.gov.uk/uksi/2014/552/contents/made</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9"/>
              </a:rPr>
              <a:t>http://www.legislation.gov.uk/uksi/2014/553/contents/made</a:t>
            </a:r>
            <a:endPar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secondary legislation setting out the procedures came into force on 6 April 2014. The secondary legislation can be found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0"/>
              </a:rPr>
              <a:t>http://www.legislation.gov.uk</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relevant SI numbers are 550 -553).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Act also introduced a system of national listed building consent orders.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Demolition Direction</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As part of the wider planning guidance review work, Circular 10/95 Planning Controls over Demolition was cancelled. The Town and Country Planning (Demolition – Description of Buildings)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1"/>
              </a:rPr>
              <a:t>Direction 2014</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replaced the partially quashed Town and Country Planning (Demolition – Description of Buildings) Direction 1995. The new Direction does not change the law, it simply clarifies the current position following a Court of Appeal judgement in 2011. It can be found </a:t>
            </a: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1"/>
              </a:rPr>
              <a:t>here</a:t>
            </a: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https://www.gov.uk/government/publications/the-town-and-country-planning-demolition-description-of-buildings-direction-2014</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Streamlining the application Process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A package of measures to streamline the planning application process came into force on 25 June, as revisions to the Development Management Procedure Order and Listed Building Regulations. This: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reduces the number of applications that must be accompanied by a Design and Access Statement and simplifies their content</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reintroduces an applicant’s right to appeal against the non-determination where there is a dispute regarding the amount of information required to validate an application</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removes the need for a local planning authority to provide reasons for approval on decision notices. </a:t>
            </a: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The statutory instruments can be found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2"/>
              </a:rPr>
              <a:t>http://www.legislation.gov.uk/uksi/2013/1238/contents/made</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100" b="0" i="0" u="sng"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hlinkClick r:id="rId13"/>
              </a:rPr>
              <a:t>http://www.legislation.gov.uk/uksi/2013/1239/contents/made</a:t>
            </a:r>
            <a:endParaRPr kumimoji="0" lang="en-GB" sz="11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endParaRPr lang="en-GB" sz="1100" u="none" kern="1200" baseline="0" dirty="0" smtClean="0">
              <a:solidFill>
                <a:schemeClr val="tx1"/>
              </a:solidFill>
              <a:latin typeface="Arial" charset="0"/>
              <a:ea typeface="ＭＳ Ｐゴシック" charset="0"/>
              <a:cs typeface="ＭＳ Ｐゴシック" charset="0"/>
            </a:endParaRPr>
          </a:p>
          <a:p>
            <a:endParaRPr lang="en-GB" sz="1100" u="none" kern="1200" baseline="0" dirty="0" smtClean="0">
              <a:solidFill>
                <a:schemeClr val="tx1"/>
              </a:solidFill>
              <a:latin typeface="Arial" charset="0"/>
              <a:ea typeface="ＭＳ Ｐゴシック" charset="0"/>
              <a:cs typeface="ＭＳ Ｐゴシック" charset="0"/>
            </a:endParaRPr>
          </a:p>
          <a:p>
            <a:r>
              <a:rPr lang="en-GB" sz="1100" u="sng" kern="1200" baseline="0" dirty="0" smtClean="0">
                <a:solidFill>
                  <a:schemeClr val="tx1"/>
                </a:solidFill>
                <a:latin typeface="Arial" charset="0"/>
                <a:ea typeface="ＭＳ Ｐゴシック" charset="0"/>
                <a:cs typeface="ＭＳ Ｐゴシック" charset="0"/>
              </a:rPr>
              <a:t>Other changes</a:t>
            </a:r>
          </a:p>
          <a:p>
            <a:r>
              <a:rPr lang="en-GB" sz="1100" u="none" kern="1200" baseline="0" dirty="0" smtClean="0">
                <a:solidFill>
                  <a:schemeClr val="tx1"/>
                </a:solidFill>
                <a:latin typeface="Arial" charset="0"/>
                <a:ea typeface="ＭＳ Ｐゴシック" charset="0"/>
                <a:cs typeface="ＭＳ Ｐゴシック" charset="0"/>
              </a:rPr>
              <a:t>Include:-</a:t>
            </a:r>
          </a:p>
          <a:p>
            <a:pPr marL="450850" marR="0" lvl="1" indent="-277813" algn="l" defTabSz="914400" rtl="0" eaLnBrk="0" fontAlgn="base" latinLnBrk="0" hangingPunct="0">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rgbClr val="000000"/>
                </a:solidFill>
                <a:effectLst/>
                <a:uLnTx/>
                <a:uFillTx/>
                <a:latin typeface="Arial"/>
              </a:rPr>
              <a:t>standard application form for oil and gas applications</a:t>
            </a:r>
          </a:p>
          <a:p>
            <a:pPr marL="450850" marR="0" lvl="1" indent="-277813" algn="l" defTabSz="914400" rtl="0" eaLnBrk="0" fontAlgn="base" latinLnBrk="0" hangingPunct="0">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rgbClr val="000000"/>
                </a:solidFill>
                <a:effectLst/>
                <a:uLnTx/>
                <a:uFillTx/>
                <a:latin typeface="Arial"/>
              </a:rPr>
              <a:t>revised requirements for Hazardous Substances Consent </a:t>
            </a:r>
          </a:p>
          <a:p>
            <a:pPr marL="450850" marR="0" lvl="1" indent="-277813" algn="l" defTabSz="914400" rtl="0" eaLnBrk="0" fontAlgn="base" latinLnBrk="0" hangingPunct="0">
              <a:lnSpc>
                <a:spcPct val="100000"/>
              </a:lnSpc>
              <a:spcBef>
                <a:spcPct val="20000"/>
              </a:spcBef>
              <a:spcAft>
                <a:spcPct val="0"/>
              </a:spcAft>
              <a:buClrTx/>
              <a:buSzTx/>
              <a:buFontTx/>
              <a:buChar char="–"/>
              <a:tabLst/>
              <a:defRPr/>
            </a:pPr>
            <a:r>
              <a:rPr kumimoji="0" lang="en-GB" altLang="en-US" sz="2800" b="0" i="0" u="none" strike="noStrike" kern="0" cap="none" spc="0" normalizeH="0" baseline="0" noProof="0" dirty="0" smtClean="0">
                <a:ln>
                  <a:noFill/>
                </a:ln>
                <a:solidFill>
                  <a:srgbClr val="000000"/>
                </a:solidFill>
                <a:effectLst/>
                <a:uLnTx/>
                <a:uFillTx/>
                <a:latin typeface="Arial"/>
              </a:rPr>
              <a:t>restrictions on </a:t>
            </a:r>
            <a:r>
              <a:rPr kumimoji="0" lang="en-GB" sz="2800" b="0" i="0" u="none" strike="noStrike" kern="0" cap="none" spc="0" normalizeH="0" baseline="0" noProof="0" dirty="0" smtClean="0">
                <a:ln>
                  <a:noFill/>
                </a:ln>
                <a:solidFill>
                  <a:srgbClr val="000000"/>
                </a:solidFill>
                <a:effectLst/>
                <a:uLnTx/>
                <a:uFillTx/>
                <a:latin typeface="Arial"/>
              </a:rPr>
              <a:t>Town and Village Green Orders</a:t>
            </a:r>
            <a:endParaRPr kumimoji="0" lang="en-GB" altLang="en-US" sz="2800" b="0" i="0" u="none" strike="noStrike" kern="0" cap="none" spc="0" normalizeH="0" baseline="0" noProof="0" dirty="0" smtClean="0">
              <a:ln>
                <a:noFill/>
              </a:ln>
              <a:solidFill>
                <a:srgbClr val="000000"/>
              </a:solidFill>
              <a:effectLst/>
              <a:uLnTx/>
              <a:uFillTx/>
              <a:latin typeface="Arial"/>
            </a:endParaRPr>
          </a:p>
          <a:p>
            <a:pPr marL="450850" marR="0" lvl="1" indent="-277813" algn="l" defTabSz="914400" rtl="0" eaLnBrk="0" fontAlgn="base" latinLnBrk="0" hangingPunct="0">
              <a:lnSpc>
                <a:spcPct val="100000"/>
              </a:lnSpc>
              <a:spcBef>
                <a:spcPct val="20000"/>
              </a:spcBef>
              <a:spcAft>
                <a:spcPct val="0"/>
              </a:spcAft>
              <a:buClrTx/>
              <a:buSzTx/>
              <a:buFontTx/>
              <a:buChar char="–"/>
              <a:tabLst/>
              <a:defRPr/>
            </a:pPr>
            <a:r>
              <a:rPr kumimoji="0" lang="en-GB" altLang="en-US" sz="2800" b="0" i="0" u="none" strike="noStrike" kern="0" cap="none" spc="0" normalizeH="0" baseline="0" noProof="0" dirty="0" smtClean="0">
                <a:ln>
                  <a:noFill/>
                </a:ln>
                <a:solidFill>
                  <a:srgbClr val="000000"/>
                </a:solidFill>
                <a:effectLst/>
                <a:uLnTx/>
                <a:uFillTx/>
                <a:latin typeface="Arial"/>
              </a:rPr>
              <a:t>simplified planning and listed building application process</a:t>
            </a:r>
          </a:p>
          <a:p>
            <a:endParaRPr lang="en-GB" sz="1100" u="none" kern="1200" baseline="0" dirty="0" smtClean="0">
              <a:solidFill>
                <a:schemeClr val="tx1"/>
              </a:solidFill>
              <a:latin typeface="Arial" charset="0"/>
              <a:ea typeface="ＭＳ Ｐゴシック" charset="0"/>
              <a:cs typeface="ＭＳ Ｐゴシック" charset="0"/>
            </a:endParaRP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a:p>
            <a:r>
              <a:rPr lang="en-GB" sz="1100" u="none" strike="noStrike" kern="1200" baseline="0" dirty="0" smtClean="0">
                <a:solidFill>
                  <a:schemeClr val="tx1"/>
                </a:solidFill>
                <a:latin typeface="Arial" charset="0"/>
                <a:ea typeface="ＭＳ Ｐゴシック" charset="0"/>
                <a:cs typeface="ＭＳ Ｐゴシック" charset="0"/>
              </a:rPr>
              <a:t> </a:t>
            </a:r>
            <a:endParaRPr lang="en-GB" sz="1100" kern="1200" baseline="0" dirty="0" smtClean="0">
              <a:solidFill>
                <a:schemeClr val="tx1"/>
              </a:solidFill>
              <a:latin typeface="Arial" charset="0"/>
              <a:ea typeface="ＭＳ Ｐゴシック" charset="0"/>
              <a:cs typeface="ＭＳ Ｐゴシック" charset="0"/>
            </a:endParaRPr>
          </a:p>
        </p:txBody>
      </p:sp>
      <p:sp>
        <p:nvSpPr>
          <p:cNvPr id="49156" name="Slide Number Placeholder 3"/>
          <p:cNvSpPr>
            <a:spLocks noGrp="1"/>
          </p:cNvSpPr>
          <p:nvPr>
            <p:ph type="sldNum" sz="quarter" idx="5"/>
          </p:nvPr>
        </p:nvSpPr>
        <p:spPr>
          <a:ln>
            <a:miter lim="800000"/>
            <a:headEnd/>
            <a:tailEnd/>
          </a:ln>
        </p:spPr>
        <p:txBody>
          <a:bodyPr/>
          <a:lstStyle/>
          <a:p>
            <a:pPr>
              <a:defRPr/>
            </a:pPr>
            <a:fld id="{EEADC335-BBFE-4F03-B51B-118EDEEBDF92}" type="slidenum">
              <a:rPr lang="en-US" smtClean="0">
                <a:latin typeface="Arial" charset="0"/>
              </a:rPr>
              <a:pPr>
                <a:def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jpe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print"/>
          <a:srcRect/>
          <a:stretch>
            <a:fillRect/>
          </a:stretch>
        </p:blipFill>
        <p:spPr bwMode="auto">
          <a:xfrm>
            <a:off x="0" y="3175"/>
            <a:ext cx="9921875" cy="6854825"/>
          </a:xfrm>
          <a:prstGeom prst="rect">
            <a:avLst/>
          </a:prstGeom>
          <a:noFill/>
          <a:ln w="9525">
            <a:noFill/>
            <a:miter lim="800000"/>
            <a:headEnd/>
            <a:tailEnd/>
          </a:ln>
        </p:spPr>
      </p:pic>
      <p:sp>
        <p:nvSpPr>
          <p:cNvPr id="5" name="Text Box 8"/>
          <p:cNvSpPr txBox="1">
            <a:spLocks noChangeArrowheads="1"/>
          </p:cNvSpPr>
          <p:nvPr/>
        </p:nvSpPr>
        <p:spPr bwMode="auto">
          <a:xfrm>
            <a:off x="631845" y="44486"/>
            <a:ext cx="576263" cy="576263"/>
          </a:xfrm>
          <a:prstGeom prst="rect">
            <a:avLst/>
          </a:prstGeom>
          <a:noFill/>
          <a:ln>
            <a:noFill/>
          </a:ln>
          <a:effectLs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hangingPunct="1">
              <a:spcBef>
                <a:spcPct val="50000"/>
              </a:spcBef>
              <a:defRPr/>
            </a:pPr>
            <a:endParaRPr lang="en-US" smtClean="0">
              <a:ea typeface="+mn-ea"/>
            </a:endParaRPr>
          </a:p>
        </p:txBody>
      </p:sp>
      <p:pic>
        <p:nvPicPr>
          <p:cNvPr id="6" name="Picture 12" descr="PAS logo green TIF"/>
          <p:cNvPicPr>
            <a:picLocks noChangeAspect="1" noChangeArrowheads="1"/>
          </p:cNvPicPr>
          <p:nvPr/>
        </p:nvPicPr>
        <p:blipFill>
          <a:blip r:embed="rId3" cstate="print"/>
          <a:srcRect/>
          <a:stretch>
            <a:fillRect/>
          </a:stretch>
        </p:blipFill>
        <p:spPr bwMode="auto">
          <a:xfrm>
            <a:off x="344488" y="333375"/>
            <a:ext cx="1944687" cy="1352550"/>
          </a:xfrm>
          <a:prstGeom prst="rect">
            <a:avLst/>
          </a:prstGeom>
          <a:noFill/>
          <a:ln w="9525">
            <a:noFill/>
            <a:miter lim="800000"/>
            <a:headEnd/>
            <a:tailEnd/>
          </a:ln>
        </p:spPr>
      </p:pic>
      <p:pic>
        <p:nvPicPr>
          <p:cNvPr id="7" name="Picture 16" descr="LG_Group_RGB"/>
          <p:cNvPicPr>
            <a:picLocks noChangeAspect="1" noChangeArrowheads="1"/>
          </p:cNvPicPr>
          <p:nvPr userDrawn="1"/>
        </p:nvPicPr>
        <p:blipFill>
          <a:blip r:embed="rId4" cstate="print"/>
          <a:srcRect/>
          <a:stretch>
            <a:fillRect/>
          </a:stretch>
        </p:blipFill>
        <p:spPr bwMode="auto">
          <a:xfrm>
            <a:off x="7040583" y="333378"/>
            <a:ext cx="2147887" cy="1312863"/>
          </a:xfrm>
          <a:prstGeom prst="rect">
            <a:avLst/>
          </a:prstGeom>
          <a:noFill/>
          <a:ln w="9525">
            <a:noFill/>
            <a:miter lim="800000"/>
            <a:headEnd/>
            <a:tailEnd/>
          </a:ln>
        </p:spPr>
      </p:pic>
      <p:sp>
        <p:nvSpPr>
          <p:cNvPr id="5123" name="Rectangle 3"/>
          <p:cNvSpPr>
            <a:spLocks noGrp="1" noChangeArrowheads="1"/>
          </p:cNvSpPr>
          <p:nvPr>
            <p:ph type="ctrTitle"/>
          </p:nvPr>
        </p:nvSpPr>
        <p:spPr>
          <a:xfrm>
            <a:off x="631825" y="2420974"/>
            <a:ext cx="8420100" cy="1125537"/>
          </a:xfrm>
        </p:spPr>
        <p:txBody>
          <a:bodyPr/>
          <a:lstStyle>
            <a:lvl1pPr>
              <a:defRPr>
                <a:solidFill>
                  <a:schemeClr val="bg1"/>
                </a:solidFill>
              </a:defRPr>
            </a:lvl1pPr>
          </a:lstStyle>
          <a:p>
            <a:pPr lvl="0"/>
            <a:r>
              <a:rPr lang="en-GB" noProof="0" smtClean="0"/>
              <a:t>Click to edit Master title style</a:t>
            </a:r>
          </a:p>
        </p:txBody>
      </p:sp>
      <p:sp>
        <p:nvSpPr>
          <p:cNvPr id="5124" name="Rectangle 4"/>
          <p:cNvSpPr>
            <a:spLocks noGrp="1" noChangeArrowheads="1"/>
          </p:cNvSpPr>
          <p:nvPr>
            <p:ph type="subTitle" idx="1"/>
          </p:nvPr>
        </p:nvSpPr>
        <p:spPr>
          <a:xfrm>
            <a:off x="682625" y="3573463"/>
            <a:ext cx="6934200" cy="1752600"/>
          </a:xfrm>
        </p:spPr>
        <p:txBody>
          <a:bodyPr/>
          <a:lstStyle>
            <a:lvl1pPr marL="0" indent="0">
              <a:buFontTx/>
              <a:buNone/>
              <a:defRPr>
                <a:solidFill>
                  <a:schemeClr val="bg1"/>
                </a:solidFill>
              </a:defRPr>
            </a:lvl1pPr>
          </a:lstStyle>
          <a:p>
            <a:pPr lvl="0"/>
            <a:r>
              <a:rPr lang="en-GB"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1" y="274674"/>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2" y="274674"/>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84201" y="274638"/>
            <a:ext cx="8915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84201" y="1600206"/>
            <a:ext cx="8915400" cy="4525963"/>
          </a:xfrm>
        </p:spPr>
        <p:txBody>
          <a:bodyPr/>
          <a:lstStyle/>
          <a:p>
            <a:pPr lvl="0"/>
            <a:endParaRPr lang="en-GB"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print"/>
          <a:srcRect/>
          <a:stretch>
            <a:fillRect/>
          </a:stretch>
        </p:blipFill>
        <p:spPr bwMode="auto">
          <a:xfrm>
            <a:off x="0" y="3175"/>
            <a:ext cx="9921875" cy="6854825"/>
          </a:xfrm>
          <a:prstGeom prst="rect">
            <a:avLst/>
          </a:prstGeom>
          <a:noFill/>
          <a:ln w="9525">
            <a:noFill/>
            <a:miter lim="800000"/>
            <a:headEnd/>
            <a:tailEnd/>
          </a:ln>
        </p:spPr>
      </p:pic>
      <p:sp>
        <p:nvSpPr>
          <p:cNvPr id="5" name="Text Box 8"/>
          <p:cNvSpPr txBox="1">
            <a:spLocks noChangeArrowheads="1"/>
          </p:cNvSpPr>
          <p:nvPr/>
        </p:nvSpPr>
        <p:spPr bwMode="auto">
          <a:xfrm>
            <a:off x="631845" y="44486"/>
            <a:ext cx="576263" cy="576263"/>
          </a:xfrm>
          <a:prstGeom prst="rect">
            <a:avLst/>
          </a:prstGeom>
          <a:noFill/>
          <a:ln>
            <a:noFill/>
          </a:ln>
          <a:effectLs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hangingPunct="1">
              <a:spcBef>
                <a:spcPct val="50000"/>
              </a:spcBef>
              <a:defRPr/>
            </a:pPr>
            <a:endParaRPr lang="en-US" dirty="0" smtClean="0">
              <a:solidFill>
                <a:srgbClr val="000000"/>
              </a:solidFill>
            </a:endParaRPr>
          </a:p>
        </p:txBody>
      </p:sp>
      <p:pic>
        <p:nvPicPr>
          <p:cNvPr id="6" name="Picture 12" descr="PAS logo green TIF"/>
          <p:cNvPicPr>
            <a:picLocks noChangeAspect="1" noChangeArrowheads="1"/>
          </p:cNvPicPr>
          <p:nvPr/>
        </p:nvPicPr>
        <p:blipFill>
          <a:blip r:embed="rId3" cstate="print"/>
          <a:srcRect/>
          <a:stretch>
            <a:fillRect/>
          </a:stretch>
        </p:blipFill>
        <p:spPr bwMode="auto">
          <a:xfrm>
            <a:off x="344488" y="333375"/>
            <a:ext cx="1944687" cy="1352550"/>
          </a:xfrm>
          <a:prstGeom prst="rect">
            <a:avLst/>
          </a:prstGeom>
          <a:noFill/>
          <a:ln w="9525">
            <a:noFill/>
            <a:miter lim="800000"/>
            <a:headEnd/>
            <a:tailEnd/>
          </a:ln>
        </p:spPr>
      </p:pic>
      <p:pic>
        <p:nvPicPr>
          <p:cNvPr id="7" name="Picture 2"/>
          <p:cNvPicPr>
            <a:picLocks noChangeAspect="1" noChangeArrowheads="1"/>
          </p:cNvPicPr>
          <p:nvPr userDrawn="1"/>
        </p:nvPicPr>
        <p:blipFill>
          <a:blip r:embed="rId4" cstate="print"/>
          <a:srcRect/>
          <a:stretch>
            <a:fillRect/>
          </a:stretch>
        </p:blipFill>
        <p:spPr bwMode="auto">
          <a:xfrm>
            <a:off x="7832725" y="476254"/>
            <a:ext cx="1562100" cy="923925"/>
          </a:xfrm>
          <a:prstGeom prst="rect">
            <a:avLst/>
          </a:prstGeom>
          <a:noFill/>
          <a:ln w="9525">
            <a:noFill/>
            <a:miter lim="800000"/>
            <a:headEnd/>
            <a:tailEnd/>
          </a:ln>
        </p:spPr>
      </p:pic>
      <p:sp>
        <p:nvSpPr>
          <p:cNvPr id="5123" name="Rectangle 3"/>
          <p:cNvSpPr>
            <a:spLocks noGrp="1" noChangeArrowheads="1"/>
          </p:cNvSpPr>
          <p:nvPr>
            <p:ph type="ctrTitle"/>
          </p:nvPr>
        </p:nvSpPr>
        <p:spPr>
          <a:xfrm>
            <a:off x="631825" y="2421002"/>
            <a:ext cx="8420100" cy="1125537"/>
          </a:xfrm>
        </p:spPr>
        <p:txBody>
          <a:bodyPr/>
          <a:lstStyle>
            <a:lvl1pPr>
              <a:defRPr>
                <a:solidFill>
                  <a:schemeClr val="bg1"/>
                </a:solidFill>
              </a:defRPr>
            </a:lvl1pPr>
          </a:lstStyle>
          <a:p>
            <a:pPr lvl="0"/>
            <a:r>
              <a:rPr lang="en-GB" noProof="0" smtClean="0"/>
              <a:t>Click to edit Master title style</a:t>
            </a:r>
          </a:p>
        </p:txBody>
      </p:sp>
      <p:sp>
        <p:nvSpPr>
          <p:cNvPr id="5124" name="Rectangle 4"/>
          <p:cNvSpPr>
            <a:spLocks noGrp="1" noChangeArrowheads="1"/>
          </p:cNvSpPr>
          <p:nvPr>
            <p:ph type="subTitle" idx="1"/>
          </p:nvPr>
        </p:nvSpPr>
        <p:spPr>
          <a:xfrm>
            <a:off x="682625" y="3573463"/>
            <a:ext cx="6934200" cy="1752600"/>
          </a:xfrm>
        </p:spPr>
        <p:txBody>
          <a:bodyPr/>
          <a:lstStyle>
            <a:lvl1pPr marL="0" indent="0">
              <a:buFontTx/>
              <a:buNone/>
              <a:defRPr>
                <a:solidFill>
                  <a:schemeClr val="bg1"/>
                </a:solidFill>
              </a:defRPr>
            </a:lvl1pPr>
          </a:lstStyle>
          <a:p>
            <a:pPr lvl="0"/>
            <a:r>
              <a:rPr lang="en-GB" noProof="0" smtClean="0"/>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64"/>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81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41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41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8"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11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1" y="27469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2" y="274699"/>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print"/>
          <a:srcRect/>
          <a:stretch>
            <a:fillRect/>
          </a:stretch>
        </p:blipFill>
        <p:spPr bwMode="auto">
          <a:xfrm>
            <a:off x="0" y="3175"/>
            <a:ext cx="9921875" cy="6854825"/>
          </a:xfrm>
          <a:prstGeom prst="rect">
            <a:avLst/>
          </a:prstGeom>
          <a:noFill/>
          <a:ln w="9525">
            <a:noFill/>
            <a:miter lim="800000"/>
            <a:headEnd/>
            <a:tailEnd/>
          </a:ln>
        </p:spPr>
      </p:pic>
      <p:sp>
        <p:nvSpPr>
          <p:cNvPr id="5" name="Text Box 8"/>
          <p:cNvSpPr txBox="1">
            <a:spLocks noChangeArrowheads="1"/>
          </p:cNvSpPr>
          <p:nvPr/>
        </p:nvSpPr>
        <p:spPr bwMode="auto">
          <a:xfrm>
            <a:off x="631845" y="44486"/>
            <a:ext cx="576263" cy="576263"/>
          </a:xfrm>
          <a:prstGeom prst="rect">
            <a:avLst/>
          </a:prstGeom>
          <a:noFill/>
          <a:ln>
            <a:noFill/>
          </a:ln>
          <a:effectLs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hangingPunct="1">
              <a:spcBef>
                <a:spcPct val="50000"/>
              </a:spcBef>
              <a:defRPr/>
            </a:pPr>
            <a:endParaRPr lang="en-US" dirty="0" smtClean="0">
              <a:solidFill>
                <a:srgbClr val="000000"/>
              </a:solidFill>
              <a:ea typeface="+mn-ea"/>
            </a:endParaRPr>
          </a:p>
        </p:txBody>
      </p:sp>
      <p:pic>
        <p:nvPicPr>
          <p:cNvPr id="6" name="Picture 12" descr="PAS logo green TIF"/>
          <p:cNvPicPr>
            <a:picLocks noChangeAspect="1" noChangeArrowheads="1"/>
          </p:cNvPicPr>
          <p:nvPr/>
        </p:nvPicPr>
        <p:blipFill>
          <a:blip r:embed="rId3" cstate="print"/>
          <a:srcRect/>
          <a:stretch>
            <a:fillRect/>
          </a:stretch>
        </p:blipFill>
        <p:spPr bwMode="auto">
          <a:xfrm>
            <a:off x="344488" y="333375"/>
            <a:ext cx="1944687" cy="1352550"/>
          </a:xfrm>
          <a:prstGeom prst="rect">
            <a:avLst/>
          </a:prstGeom>
          <a:noFill/>
          <a:ln w="9525">
            <a:noFill/>
            <a:miter lim="800000"/>
            <a:headEnd/>
            <a:tailEnd/>
          </a:ln>
        </p:spPr>
      </p:pic>
      <p:pic>
        <p:nvPicPr>
          <p:cNvPr id="7" name="Picture 16" descr="LG_Group_RGB"/>
          <p:cNvPicPr>
            <a:picLocks noChangeAspect="1" noChangeArrowheads="1"/>
          </p:cNvPicPr>
          <p:nvPr userDrawn="1"/>
        </p:nvPicPr>
        <p:blipFill>
          <a:blip r:embed="rId4" cstate="print"/>
          <a:srcRect/>
          <a:stretch>
            <a:fillRect/>
          </a:stretch>
        </p:blipFill>
        <p:spPr bwMode="auto">
          <a:xfrm>
            <a:off x="7040583" y="333378"/>
            <a:ext cx="2147887" cy="1312863"/>
          </a:xfrm>
          <a:prstGeom prst="rect">
            <a:avLst/>
          </a:prstGeom>
          <a:noFill/>
          <a:ln w="9525">
            <a:noFill/>
            <a:miter lim="800000"/>
            <a:headEnd/>
            <a:tailEnd/>
          </a:ln>
        </p:spPr>
      </p:pic>
      <p:sp>
        <p:nvSpPr>
          <p:cNvPr id="5123" name="Rectangle 3"/>
          <p:cNvSpPr>
            <a:spLocks noGrp="1" noChangeArrowheads="1"/>
          </p:cNvSpPr>
          <p:nvPr>
            <p:ph type="ctrTitle"/>
          </p:nvPr>
        </p:nvSpPr>
        <p:spPr>
          <a:xfrm>
            <a:off x="631825" y="2420974"/>
            <a:ext cx="8420100" cy="1125537"/>
          </a:xfrm>
        </p:spPr>
        <p:txBody>
          <a:bodyPr/>
          <a:lstStyle>
            <a:lvl1pPr>
              <a:defRPr>
                <a:solidFill>
                  <a:schemeClr val="bg1"/>
                </a:solidFill>
              </a:defRPr>
            </a:lvl1pPr>
          </a:lstStyle>
          <a:p>
            <a:pPr lvl="0"/>
            <a:r>
              <a:rPr lang="en-GB" noProof="0" smtClean="0"/>
              <a:t>Click to edit Master title style</a:t>
            </a:r>
          </a:p>
        </p:txBody>
      </p:sp>
      <p:sp>
        <p:nvSpPr>
          <p:cNvPr id="5124" name="Rectangle 4"/>
          <p:cNvSpPr>
            <a:spLocks noGrp="1" noChangeArrowheads="1"/>
          </p:cNvSpPr>
          <p:nvPr>
            <p:ph type="subTitle" idx="1"/>
          </p:nvPr>
        </p:nvSpPr>
        <p:spPr>
          <a:xfrm>
            <a:off x="682625" y="3573463"/>
            <a:ext cx="6934200" cy="1752600"/>
          </a:xfrm>
        </p:spPr>
        <p:txBody>
          <a:bodyPr/>
          <a:lstStyle>
            <a:lvl1pPr marL="0" indent="0">
              <a:buFontTx/>
              <a:buNone/>
              <a:defRPr>
                <a:solidFill>
                  <a:schemeClr val="bg1"/>
                </a:solidFill>
              </a:defRPr>
            </a:lvl1pPr>
          </a:lstStyle>
          <a:p>
            <a:pPr lvl="0"/>
            <a:r>
              <a:rPr lang="en-GB" noProof="0" smtClean="0"/>
              <a:t>Click to edit Master subtitle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36"/>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81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9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9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36"/>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8"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8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1" y="274674"/>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2" y="274674"/>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84201" y="274638"/>
            <a:ext cx="8915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84201" y="1600206"/>
            <a:ext cx="8915400" cy="4525963"/>
          </a:xfrm>
        </p:spPr>
        <p:txBody>
          <a:bodyPr/>
          <a:lstStyle/>
          <a:p>
            <a:pPr lvl="0"/>
            <a:endParaRPr lang="en-GB" noProof="0" dirty="0" smtClean="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print"/>
          <a:srcRect/>
          <a:stretch>
            <a:fillRect/>
          </a:stretch>
        </p:blipFill>
        <p:spPr bwMode="auto">
          <a:xfrm>
            <a:off x="0" y="3175"/>
            <a:ext cx="9921875" cy="6854825"/>
          </a:xfrm>
          <a:prstGeom prst="rect">
            <a:avLst/>
          </a:prstGeom>
          <a:noFill/>
          <a:ln w="9525">
            <a:noFill/>
            <a:miter lim="800000"/>
            <a:headEnd/>
            <a:tailEnd/>
          </a:ln>
        </p:spPr>
      </p:pic>
      <p:sp>
        <p:nvSpPr>
          <p:cNvPr id="5" name="Text Box 8"/>
          <p:cNvSpPr txBox="1">
            <a:spLocks noChangeArrowheads="1"/>
          </p:cNvSpPr>
          <p:nvPr/>
        </p:nvSpPr>
        <p:spPr bwMode="auto">
          <a:xfrm>
            <a:off x="631845" y="44486"/>
            <a:ext cx="576263" cy="576263"/>
          </a:xfrm>
          <a:prstGeom prst="rect">
            <a:avLst/>
          </a:prstGeom>
          <a:noFill/>
          <a:ln>
            <a:noFill/>
          </a:ln>
          <a:effectLst/>
          <a:extLst/>
        </p:spPr>
        <p:txBody>
          <a:bodyPr/>
          <a:lstStyle>
            <a:lvl1pPr eaLnBrk="0" hangingPunct="0">
              <a:defRPr sz="4400" b="1">
                <a:solidFill>
                  <a:schemeClr val="tx2"/>
                </a:solidFill>
                <a:latin typeface="Arial" charset="0"/>
                <a:ea typeface="ＭＳ Ｐゴシック" pitchFamily="34" charset="-128"/>
              </a:defRPr>
            </a:lvl1pPr>
            <a:lvl2pPr marL="742950" indent="-285750" eaLnBrk="0" hangingPunct="0">
              <a:defRPr sz="4400" b="1">
                <a:solidFill>
                  <a:schemeClr val="tx2"/>
                </a:solidFill>
                <a:latin typeface="Arial" charset="0"/>
                <a:ea typeface="ＭＳ Ｐゴシック" pitchFamily="34" charset="-128"/>
              </a:defRPr>
            </a:lvl2pPr>
            <a:lvl3pPr marL="1143000" indent="-228600" eaLnBrk="0" hangingPunct="0">
              <a:defRPr sz="4400" b="1">
                <a:solidFill>
                  <a:schemeClr val="tx2"/>
                </a:solidFill>
                <a:latin typeface="Arial" charset="0"/>
                <a:ea typeface="ＭＳ Ｐゴシック" pitchFamily="34" charset="-128"/>
              </a:defRPr>
            </a:lvl3pPr>
            <a:lvl4pPr marL="1600200" indent="-228600" eaLnBrk="0" hangingPunct="0">
              <a:defRPr sz="4400" b="1">
                <a:solidFill>
                  <a:schemeClr val="tx2"/>
                </a:solidFill>
                <a:latin typeface="Arial" charset="0"/>
                <a:ea typeface="ＭＳ Ｐゴシック" pitchFamily="34" charset="-128"/>
              </a:defRPr>
            </a:lvl4pPr>
            <a:lvl5pPr marL="2057400" indent="-228600" eaLnBrk="0" hangingPunct="0">
              <a:defRPr sz="4400" b="1">
                <a:solidFill>
                  <a:schemeClr val="tx2"/>
                </a:solidFill>
                <a:latin typeface="Arial" charset="0"/>
                <a:ea typeface="ＭＳ Ｐゴシック" pitchFamily="34" charset="-128"/>
              </a:defRPr>
            </a:lvl5pPr>
            <a:lvl6pPr marL="2514600" indent="-228600" eaLnBrk="0" fontAlgn="base" hangingPunct="0">
              <a:spcBef>
                <a:spcPct val="0"/>
              </a:spcBef>
              <a:spcAft>
                <a:spcPct val="0"/>
              </a:spcAft>
              <a:defRPr sz="4400" b="1">
                <a:solidFill>
                  <a:schemeClr val="tx2"/>
                </a:solidFill>
                <a:latin typeface="Arial" charset="0"/>
                <a:ea typeface="ＭＳ Ｐゴシック" pitchFamily="34" charset="-128"/>
              </a:defRPr>
            </a:lvl6pPr>
            <a:lvl7pPr marL="2971800" indent="-228600" eaLnBrk="0" fontAlgn="base" hangingPunct="0">
              <a:spcBef>
                <a:spcPct val="0"/>
              </a:spcBef>
              <a:spcAft>
                <a:spcPct val="0"/>
              </a:spcAft>
              <a:defRPr sz="4400" b="1">
                <a:solidFill>
                  <a:schemeClr val="tx2"/>
                </a:solidFill>
                <a:latin typeface="Arial" charset="0"/>
                <a:ea typeface="ＭＳ Ｐゴシック" pitchFamily="34" charset="-128"/>
              </a:defRPr>
            </a:lvl7pPr>
            <a:lvl8pPr marL="3429000" indent="-228600" eaLnBrk="0" fontAlgn="base" hangingPunct="0">
              <a:spcBef>
                <a:spcPct val="0"/>
              </a:spcBef>
              <a:spcAft>
                <a:spcPct val="0"/>
              </a:spcAft>
              <a:defRPr sz="4400" b="1">
                <a:solidFill>
                  <a:schemeClr val="tx2"/>
                </a:solidFill>
                <a:latin typeface="Arial" charset="0"/>
                <a:ea typeface="ＭＳ Ｐゴシック" pitchFamily="34" charset="-128"/>
              </a:defRPr>
            </a:lvl8pPr>
            <a:lvl9pPr marL="3886200" indent="-228600" eaLnBrk="0" fontAlgn="base" hangingPunct="0">
              <a:spcBef>
                <a:spcPct val="0"/>
              </a:spcBef>
              <a:spcAft>
                <a:spcPct val="0"/>
              </a:spcAft>
              <a:defRPr sz="4400" b="1">
                <a:solidFill>
                  <a:schemeClr val="tx2"/>
                </a:solidFill>
                <a:latin typeface="Arial" charset="0"/>
                <a:ea typeface="ＭＳ Ｐゴシック" pitchFamily="34" charset="-128"/>
              </a:defRPr>
            </a:lvl9pPr>
          </a:lstStyle>
          <a:p>
            <a:pPr eaLnBrk="1" hangingPunct="1">
              <a:spcBef>
                <a:spcPct val="50000"/>
              </a:spcBef>
              <a:defRPr/>
            </a:pPr>
            <a:endParaRPr lang="en-US" altLang="en-US" smtClean="0">
              <a:solidFill>
                <a:srgbClr val="000000"/>
              </a:solidFill>
            </a:endParaRPr>
          </a:p>
        </p:txBody>
      </p:sp>
      <p:pic>
        <p:nvPicPr>
          <p:cNvPr id="6" name="Picture 12" descr="PAS logo green TIF"/>
          <p:cNvPicPr>
            <a:picLocks noChangeAspect="1" noChangeArrowheads="1"/>
          </p:cNvPicPr>
          <p:nvPr/>
        </p:nvPicPr>
        <p:blipFill>
          <a:blip r:embed="rId3" cstate="print"/>
          <a:srcRect/>
          <a:stretch>
            <a:fillRect/>
          </a:stretch>
        </p:blipFill>
        <p:spPr bwMode="auto">
          <a:xfrm>
            <a:off x="344488" y="333375"/>
            <a:ext cx="1944687" cy="1352550"/>
          </a:xfrm>
          <a:prstGeom prst="rect">
            <a:avLst/>
          </a:prstGeom>
          <a:noFill/>
          <a:ln w="9525">
            <a:noFill/>
            <a:miter lim="800000"/>
            <a:headEnd/>
            <a:tailEnd/>
          </a:ln>
        </p:spPr>
      </p:pic>
      <p:pic>
        <p:nvPicPr>
          <p:cNvPr id="7" name="Picture 2" descr="V:\LGA\Planning Advisory Service\Team\Website\Web images\logos\LGA logo.png"/>
          <p:cNvPicPr>
            <a:picLocks noChangeAspect="1" noChangeArrowheads="1"/>
          </p:cNvPicPr>
          <p:nvPr userDrawn="1"/>
        </p:nvPicPr>
        <p:blipFill>
          <a:blip r:embed="rId4" cstate="print"/>
          <a:srcRect/>
          <a:stretch>
            <a:fillRect/>
          </a:stretch>
        </p:blipFill>
        <p:spPr bwMode="auto">
          <a:xfrm>
            <a:off x="6608763" y="166688"/>
            <a:ext cx="2708275" cy="1600200"/>
          </a:xfrm>
          <a:prstGeom prst="rect">
            <a:avLst/>
          </a:prstGeom>
          <a:noFill/>
          <a:ln w="9525">
            <a:noFill/>
            <a:miter lim="800000"/>
            <a:headEnd/>
            <a:tailEnd/>
          </a:ln>
        </p:spPr>
      </p:pic>
      <p:sp>
        <p:nvSpPr>
          <p:cNvPr id="5123" name="Rectangle 3"/>
          <p:cNvSpPr>
            <a:spLocks noGrp="1" noChangeArrowheads="1"/>
          </p:cNvSpPr>
          <p:nvPr>
            <p:ph type="ctrTitle"/>
          </p:nvPr>
        </p:nvSpPr>
        <p:spPr>
          <a:xfrm>
            <a:off x="631825" y="2420992"/>
            <a:ext cx="8420100" cy="1125537"/>
          </a:xfrm>
        </p:spPr>
        <p:txBody>
          <a:bodyPr/>
          <a:lstStyle>
            <a:lvl1pPr>
              <a:defRPr>
                <a:solidFill>
                  <a:schemeClr val="bg1"/>
                </a:solidFill>
              </a:defRPr>
            </a:lvl1pPr>
          </a:lstStyle>
          <a:p>
            <a:pPr lvl="0"/>
            <a:r>
              <a:rPr lang="en-GB" noProof="0" dirty="0" smtClean="0"/>
              <a:t>Click to edit Master title style</a:t>
            </a:r>
          </a:p>
        </p:txBody>
      </p:sp>
      <p:sp>
        <p:nvSpPr>
          <p:cNvPr id="5124" name="Rectangle 4"/>
          <p:cNvSpPr>
            <a:spLocks noGrp="1" noChangeArrowheads="1"/>
          </p:cNvSpPr>
          <p:nvPr>
            <p:ph type="subTitle" idx="1"/>
          </p:nvPr>
        </p:nvSpPr>
        <p:spPr>
          <a:xfrm>
            <a:off x="682625" y="3573463"/>
            <a:ext cx="6934200" cy="1752600"/>
          </a:xfrm>
        </p:spPr>
        <p:txBody>
          <a:bodyPr/>
          <a:lstStyle>
            <a:lvl1pPr marL="0" indent="0">
              <a:buFontTx/>
              <a:buNone/>
              <a:defRPr>
                <a:solidFill>
                  <a:schemeClr val="bg1"/>
                </a:solidFill>
              </a:defRPr>
            </a:lvl1pPr>
          </a:lstStyle>
          <a:p>
            <a:pPr lvl="0"/>
            <a:r>
              <a:rPr lang="en-GB" noProof="0" smtClean="0"/>
              <a:t>Click to edit Master subtitle style</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54"/>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81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81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40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40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8"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10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1" y="274692"/>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2" y="274692"/>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92187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hangingPunct="1">
              <a:spcBef>
                <a:spcPct val="50000"/>
              </a:spcBef>
              <a:defRPr/>
            </a:pPr>
            <a:endParaRPr lang="en-US" dirty="0" smtClean="0">
              <a:solidFill>
                <a:srgbClr val="000000"/>
              </a:solidFill>
              <a:ea typeface="+mn-ea"/>
            </a:endParaRPr>
          </a:p>
        </p:txBody>
      </p:sp>
      <p:pic>
        <p:nvPicPr>
          <p:cNvPr id="6" name="Picture 12" descr="PAS logo green 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333375"/>
            <a:ext cx="1944687"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32725" y="476250"/>
            <a:ext cx="1562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631825" y="2420966"/>
            <a:ext cx="8420100" cy="1125537"/>
          </a:xfrm>
        </p:spPr>
        <p:txBody>
          <a:bodyPr/>
          <a:lstStyle>
            <a:lvl1pPr>
              <a:defRPr>
                <a:solidFill>
                  <a:schemeClr val="bg1"/>
                </a:solidFill>
              </a:defRPr>
            </a:lvl1pPr>
          </a:lstStyle>
          <a:p>
            <a:pPr lvl="0"/>
            <a:r>
              <a:rPr lang="en-GB" noProof="0" smtClean="0"/>
              <a:t>Click to edit Master title style</a:t>
            </a:r>
          </a:p>
        </p:txBody>
      </p:sp>
      <p:sp>
        <p:nvSpPr>
          <p:cNvPr id="5124" name="Rectangle 4"/>
          <p:cNvSpPr>
            <a:spLocks noGrp="1" noChangeArrowheads="1"/>
          </p:cNvSpPr>
          <p:nvPr>
            <p:ph type="subTitle" idx="1"/>
          </p:nvPr>
        </p:nvSpPr>
        <p:spPr>
          <a:xfrm>
            <a:off x="682625" y="3573463"/>
            <a:ext cx="6934200" cy="1752600"/>
          </a:xfrm>
        </p:spPr>
        <p:txBody>
          <a:bodyPr/>
          <a:lstStyle>
            <a:lvl1pPr marL="0" indent="0">
              <a:buFontTx/>
              <a:buNone/>
              <a:defRPr>
                <a:solidFill>
                  <a:schemeClr val="bg1"/>
                </a:solidFill>
              </a:defRPr>
            </a:lvl1pPr>
          </a:lstStyle>
          <a:p>
            <a:pPr lvl="0"/>
            <a:r>
              <a:rPr lang="en-GB" noProof="0" smtClean="0"/>
              <a:t>Click to edit Master subtitle style</a:t>
            </a:r>
          </a:p>
        </p:txBody>
      </p:sp>
    </p:spTree>
    <p:extLst>
      <p:ext uri="{BB962C8B-B14F-4D97-AF65-F5344CB8AC3E}">
        <p14:creationId xmlns:p14="http://schemas.microsoft.com/office/powerpoint/2010/main" val="25311783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08483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28"/>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0790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9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9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8103"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827537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9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9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440371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891329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46382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8"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7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45429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32480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980566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1" y="274663"/>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2" y="274663"/>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9445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8"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8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4201"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584201"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Line 4"/>
          <p:cNvSpPr>
            <a:spLocks noChangeShapeType="1"/>
          </p:cNvSpPr>
          <p:nvPr/>
        </p:nvSpPr>
        <p:spPr bwMode="auto">
          <a:xfrm>
            <a:off x="584204" y="6453188"/>
            <a:ext cx="8893175" cy="0"/>
          </a:xfrm>
          <a:prstGeom prst="line">
            <a:avLst/>
          </a:prstGeom>
          <a:noFill/>
          <a:ln w="9525">
            <a:solidFill>
              <a:schemeClr val="folHlink"/>
            </a:solidFill>
            <a:round/>
            <a:headEnd/>
            <a:tailEnd/>
          </a:ln>
          <a:effectLst/>
          <a:extLst/>
        </p:spPr>
        <p:txBody>
          <a:bodyPr anchor="ctr"/>
          <a:lstStyle/>
          <a:p>
            <a:pPr>
              <a:defRPr/>
            </a:pPr>
            <a:endParaRPr lang="en-US">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5971" r:id="rId1"/>
    <p:sldLayoutId id="2147485929" r:id="rId2"/>
    <p:sldLayoutId id="2147485930" r:id="rId3"/>
    <p:sldLayoutId id="2147485931" r:id="rId4"/>
    <p:sldLayoutId id="2147485932" r:id="rId5"/>
    <p:sldLayoutId id="2147485933" r:id="rId6"/>
    <p:sldLayoutId id="2147485934" r:id="rId7"/>
    <p:sldLayoutId id="2147485935" r:id="rId8"/>
    <p:sldLayoutId id="2147485936" r:id="rId9"/>
    <p:sldLayoutId id="2147485937" r:id="rId10"/>
    <p:sldLayoutId id="2147485938" r:id="rId11"/>
    <p:sldLayoutId id="2147485939" r:id="rId12"/>
  </p:sldLayoutIdLst>
  <p:txStyles>
    <p:titleStyle>
      <a:lvl1pPr algn="l" rtl="0" eaLnBrk="0" fontAlgn="base" hangingPunct="0">
        <a:spcBef>
          <a:spcPct val="0"/>
        </a:spcBef>
        <a:spcAft>
          <a:spcPct val="0"/>
        </a:spcAft>
        <a:defRPr sz="4000" b="1">
          <a:solidFill>
            <a:srgbClr val="669900"/>
          </a:solidFill>
          <a:latin typeface="+mj-lt"/>
          <a:ea typeface="ＭＳ Ｐゴシック" charset="0"/>
          <a:cs typeface="ＭＳ Ｐゴシック" charset="0"/>
        </a:defRPr>
      </a:lvl1pPr>
      <a:lvl2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84201"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584201"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2" name="Line 4"/>
          <p:cNvSpPr>
            <a:spLocks noChangeShapeType="1"/>
          </p:cNvSpPr>
          <p:nvPr/>
        </p:nvSpPr>
        <p:spPr bwMode="auto">
          <a:xfrm>
            <a:off x="584204" y="6453188"/>
            <a:ext cx="8893175" cy="0"/>
          </a:xfrm>
          <a:prstGeom prst="line">
            <a:avLst/>
          </a:prstGeom>
          <a:noFill/>
          <a:ln w="9525">
            <a:solidFill>
              <a:schemeClr val="folHlink"/>
            </a:solidFill>
            <a:round/>
            <a:headEnd/>
            <a:tailEnd/>
          </a:ln>
          <a:effectLst/>
        </p:spPr>
        <p:txBody>
          <a:bodyPr anchor="ctr"/>
          <a:lstStyle/>
          <a:p>
            <a:pPr>
              <a:defRPr/>
            </a:pPr>
            <a:endParaRPr lang="en-GB">
              <a:latin typeface="Arial" charset="0"/>
            </a:endParaRPr>
          </a:p>
        </p:txBody>
      </p:sp>
    </p:spTree>
  </p:cSld>
  <p:clrMap bg1="lt1" tx1="dk1" bg2="lt2" tx2="dk2" accent1="accent1" accent2="accent2" accent3="accent3" accent4="accent4" accent5="accent5" accent6="accent6" hlink="hlink" folHlink="folHlink"/>
  <p:sldLayoutIdLst>
    <p:sldLayoutId id="2147485972" r:id="rId1"/>
    <p:sldLayoutId id="2147485940" r:id="rId2"/>
    <p:sldLayoutId id="2147485941" r:id="rId3"/>
    <p:sldLayoutId id="2147485942" r:id="rId4"/>
    <p:sldLayoutId id="2147485943" r:id="rId5"/>
    <p:sldLayoutId id="2147485944" r:id="rId6"/>
    <p:sldLayoutId id="2147485945" r:id="rId7"/>
    <p:sldLayoutId id="2147485946" r:id="rId8"/>
    <p:sldLayoutId id="2147485947" r:id="rId9"/>
    <p:sldLayoutId id="2147485948" r:id="rId10"/>
    <p:sldLayoutId id="2147485949"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84201"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584201"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Line 4"/>
          <p:cNvSpPr>
            <a:spLocks noChangeShapeType="1"/>
          </p:cNvSpPr>
          <p:nvPr/>
        </p:nvSpPr>
        <p:spPr bwMode="auto">
          <a:xfrm>
            <a:off x="584204" y="6453188"/>
            <a:ext cx="8893175" cy="0"/>
          </a:xfrm>
          <a:prstGeom prst="line">
            <a:avLst/>
          </a:prstGeom>
          <a:noFill/>
          <a:ln w="9525">
            <a:solidFill>
              <a:schemeClr val="folHlink"/>
            </a:solidFill>
            <a:round/>
            <a:headEnd/>
            <a:tailEnd/>
          </a:ln>
          <a:effectLst/>
          <a:extLst/>
        </p:spPr>
        <p:txBody>
          <a:bodyPr anchor="ctr"/>
          <a:lstStyle/>
          <a:p>
            <a:pPr>
              <a:defRPr/>
            </a:pPr>
            <a:endParaRPr lang="en-US" dirty="0">
              <a:solidFill>
                <a:srgbClr val="000000"/>
              </a:solidFill>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5973" r:id="rId1"/>
    <p:sldLayoutId id="2147485950" r:id="rId2"/>
    <p:sldLayoutId id="2147485951" r:id="rId3"/>
    <p:sldLayoutId id="2147485952" r:id="rId4"/>
    <p:sldLayoutId id="2147485953" r:id="rId5"/>
    <p:sldLayoutId id="2147485954" r:id="rId6"/>
    <p:sldLayoutId id="2147485955" r:id="rId7"/>
    <p:sldLayoutId id="2147485956" r:id="rId8"/>
    <p:sldLayoutId id="2147485957" r:id="rId9"/>
    <p:sldLayoutId id="2147485958" r:id="rId10"/>
    <p:sldLayoutId id="2147485959" r:id="rId11"/>
    <p:sldLayoutId id="2147485960" r:id="rId12"/>
  </p:sldLayoutIdLst>
  <p:txStyles>
    <p:titleStyle>
      <a:lvl1pPr algn="l" rtl="0" eaLnBrk="0" fontAlgn="base" hangingPunct="0">
        <a:spcBef>
          <a:spcPct val="0"/>
        </a:spcBef>
        <a:spcAft>
          <a:spcPct val="0"/>
        </a:spcAft>
        <a:defRPr sz="4000" b="1">
          <a:solidFill>
            <a:srgbClr val="669900"/>
          </a:solidFill>
          <a:latin typeface="+mj-lt"/>
          <a:ea typeface="ＭＳ Ｐゴシック" charset="0"/>
          <a:cs typeface="ＭＳ Ｐゴシック" charset="0"/>
        </a:defRPr>
      </a:lvl1pPr>
      <a:lvl2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rgbClr val="669900"/>
          </a:solidFill>
          <a:latin typeface="Arial" charset="0"/>
          <a:ea typeface="ＭＳ Ｐゴシック" charset="0"/>
          <a:cs typeface="ＭＳ Ｐゴシック"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1"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584201"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5124" name="Line 4"/>
          <p:cNvSpPr>
            <a:spLocks noChangeShapeType="1"/>
          </p:cNvSpPr>
          <p:nvPr/>
        </p:nvSpPr>
        <p:spPr bwMode="auto">
          <a:xfrm>
            <a:off x="584204" y="6453188"/>
            <a:ext cx="8893175" cy="0"/>
          </a:xfrm>
          <a:prstGeom prst="line">
            <a:avLst/>
          </a:prstGeom>
          <a:noFill/>
          <a:ln w="9525">
            <a:solidFill>
              <a:schemeClr val="folHlink"/>
            </a:solidFill>
            <a:round/>
            <a:headEnd/>
            <a:tailEnd/>
          </a:ln>
          <a:effectLst/>
        </p:spPr>
        <p:txBody>
          <a:bodyPr anchor="ctr"/>
          <a:lstStyle/>
          <a:p>
            <a:pPr>
              <a:defRPr/>
            </a:pPr>
            <a:endParaRPr lang="en-GB">
              <a:latin typeface="Arial" charset="0"/>
            </a:endParaRPr>
          </a:p>
        </p:txBody>
      </p:sp>
    </p:spTree>
  </p:cSld>
  <p:clrMap bg1="lt1" tx1="dk1" bg2="lt2" tx2="dk2" accent1="accent1" accent2="accent2" accent3="accent3" accent4="accent4" accent5="accent5" accent6="accent6" hlink="hlink" folHlink="folHlink"/>
  <p:sldLayoutIdLst>
    <p:sldLayoutId id="2147485974" r:id="rId1"/>
    <p:sldLayoutId id="2147485961" r:id="rId2"/>
    <p:sldLayoutId id="2147485962" r:id="rId3"/>
    <p:sldLayoutId id="2147485963" r:id="rId4"/>
    <p:sldLayoutId id="2147485964" r:id="rId5"/>
    <p:sldLayoutId id="2147485965" r:id="rId6"/>
    <p:sldLayoutId id="2147485966" r:id="rId7"/>
    <p:sldLayoutId id="2147485967" r:id="rId8"/>
    <p:sldLayoutId id="2147485968" r:id="rId9"/>
    <p:sldLayoutId id="2147485969" r:id="rId10"/>
    <p:sldLayoutId id="2147485970"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pitchFamily="34" charset="0"/>
        </a:defRPr>
      </a:lvl2pPr>
      <a:lvl3pPr algn="l" rtl="0" eaLnBrk="0" fontAlgn="base" hangingPunct="0">
        <a:spcBef>
          <a:spcPct val="0"/>
        </a:spcBef>
        <a:spcAft>
          <a:spcPct val="0"/>
        </a:spcAft>
        <a:defRPr sz="4000" b="1">
          <a:solidFill>
            <a:srgbClr val="669900"/>
          </a:solidFill>
          <a:latin typeface="Arial" pitchFamily="34" charset="0"/>
        </a:defRPr>
      </a:lvl3pPr>
      <a:lvl4pPr algn="l" rtl="0" eaLnBrk="0" fontAlgn="base" hangingPunct="0">
        <a:spcBef>
          <a:spcPct val="0"/>
        </a:spcBef>
        <a:spcAft>
          <a:spcPct val="0"/>
        </a:spcAft>
        <a:defRPr sz="4000" b="1">
          <a:solidFill>
            <a:srgbClr val="669900"/>
          </a:solidFill>
          <a:latin typeface="Arial" pitchFamily="34" charset="0"/>
        </a:defRPr>
      </a:lvl4pPr>
      <a:lvl5pPr algn="l" rtl="0" eaLnBrk="0" fontAlgn="base" hangingPunct="0">
        <a:spcBef>
          <a:spcPct val="0"/>
        </a:spcBef>
        <a:spcAft>
          <a:spcPct val="0"/>
        </a:spcAft>
        <a:defRPr sz="4000" b="1">
          <a:solidFill>
            <a:srgbClr val="669900"/>
          </a:solidFill>
          <a:latin typeface="Arial" pitchFamily="34" charset="0"/>
        </a:defRPr>
      </a:lvl5pPr>
      <a:lvl6pPr marL="457200" algn="l" rtl="0" fontAlgn="base">
        <a:spcBef>
          <a:spcPct val="0"/>
        </a:spcBef>
        <a:spcAft>
          <a:spcPct val="0"/>
        </a:spcAft>
        <a:defRPr sz="4000" b="1">
          <a:solidFill>
            <a:srgbClr val="669900"/>
          </a:solidFill>
          <a:latin typeface="Arial" pitchFamily="34" charset="0"/>
        </a:defRPr>
      </a:lvl6pPr>
      <a:lvl7pPr marL="914400" algn="l" rtl="0" fontAlgn="base">
        <a:spcBef>
          <a:spcPct val="0"/>
        </a:spcBef>
        <a:spcAft>
          <a:spcPct val="0"/>
        </a:spcAft>
        <a:defRPr sz="4000" b="1">
          <a:solidFill>
            <a:srgbClr val="669900"/>
          </a:solidFill>
          <a:latin typeface="Arial" pitchFamily="34" charset="0"/>
        </a:defRPr>
      </a:lvl7pPr>
      <a:lvl8pPr marL="1371600" algn="l" rtl="0" fontAlgn="base">
        <a:spcBef>
          <a:spcPct val="0"/>
        </a:spcBef>
        <a:spcAft>
          <a:spcPct val="0"/>
        </a:spcAft>
        <a:defRPr sz="4000" b="1">
          <a:solidFill>
            <a:srgbClr val="669900"/>
          </a:solidFill>
          <a:latin typeface="Arial" pitchFamily="34" charset="0"/>
        </a:defRPr>
      </a:lvl8pPr>
      <a:lvl9pPr marL="1828800" algn="l" rtl="0" fontAlgn="base">
        <a:spcBef>
          <a:spcPct val="0"/>
        </a:spcBef>
        <a:spcAft>
          <a:spcPct val="0"/>
        </a:spcAft>
        <a:defRPr sz="4000" b="1">
          <a:solidFill>
            <a:srgbClr val="669900"/>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42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842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84200" y="6453188"/>
            <a:ext cx="889317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mtClean="0">
              <a:solidFill>
                <a:srgbClr val="000000"/>
              </a:solidFill>
              <a:latin typeface="Arial" charset="0"/>
              <a:ea typeface="+mn-ea"/>
            </a:endParaRPr>
          </a:p>
        </p:txBody>
      </p:sp>
    </p:spTree>
    <p:extLst>
      <p:ext uri="{BB962C8B-B14F-4D97-AF65-F5344CB8AC3E}">
        <p14:creationId xmlns:p14="http://schemas.microsoft.com/office/powerpoint/2010/main" val="212916621"/>
      </p:ext>
    </p:extLst>
  </p:cSld>
  <p:clrMap bg1="lt1" tx1="dk1" bg2="lt2" tx2="dk2" accent1="accent1" accent2="accent2" accent3="accent3" accent4="accent4" accent5="accent5" accent6="accent6" hlink="hlink" folHlink="folHlink"/>
  <p:sldLayoutIdLst>
    <p:sldLayoutId id="2147485976" r:id="rId1"/>
    <p:sldLayoutId id="2147485977" r:id="rId2"/>
    <p:sldLayoutId id="2147485978" r:id="rId3"/>
    <p:sldLayoutId id="2147485979" r:id="rId4"/>
    <p:sldLayoutId id="2147485980" r:id="rId5"/>
    <p:sldLayoutId id="2147485981" r:id="rId6"/>
    <p:sldLayoutId id="2147485982" r:id="rId7"/>
    <p:sldLayoutId id="2147485983" r:id="rId8"/>
    <p:sldLayoutId id="2147485984" r:id="rId9"/>
    <p:sldLayoutId id="2147485985" r:id="rId10"/>
    <p:sldLayoutId id="2147485986"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2189" y="2492375"/>
            <a:ext cx="7848601" cy="1125538"/>
          </a:xfrm>
          <a:extLst>
            <a:ext uri="{FAA26D3D-D897-4be2-8F04-BA451C77F1D7}"/>
          </a:extLst>
        </p:spPr>
        <p:txBody>
          <a:bodyPr/>
          <a:lstStyle/>
          <a:p>
            <a:pPr algn="ctr" eaLnBrk="1" hangingPunct="1">
              <a:defRPr/>
            </a:pPr>
            <a:r>
              <a:rPr lang="en-GB" dirty="0" smtClean="0">
                <a:solidFill>
                  <a:schemeClr val="tx1"/>
                </a:solidFill>
              </a:rPr>
              <a:t>Councillor briefing:</a:t>
            </a:r>
            <a:br>
              <a:rPr lang="en-GB" dirty="0" smtClean="0">
                <a:solidFill>
                  <a:schemeClr val="tx1"/>
                </a:solidFill>
              </a:rPr>
            </a:br>
            <a:r>
              <a:rPr lang="en-GB" dirty="0" smtClean="0">
                <a:solidFill>
                  <a:schemeClr val="tx1"/>
                </a:solidFill>
              </a:rPr>
              <a:t>Recent changes in planning</a:t>
            </a:r>
            <a:endParaRPr lang="en-US" dirty="0">
              <a:solidFill>
                <a:schemeClr val="tx1"/>
              </a:solidFill>
              <a:cs typeface="+mj-cs"/>
            </a:endParaRPr>
          </a:p>
        </p:txBody>
      </p:sp>
      <p:sp>
        <p:nvSpPr>
          <p:cNvPr id="9219" name="Rectangle 3"/>
          <p:cNvSpPr>
            <a:spLocks noGrp="1" noChangeArrowheads="1"/>
          </p:cNvSpPr>
          <p:nvPr>
            <p:ph type="subTitle" idx="1"/>
          </p:nvPr>
        </p:nvSpPr>
        <p:spPr>
          <a:xfrm>
            <a:off x="1208091" y="4149725"/>
            <a:ext cx="7991475" cy="1752600"/>
          </a:xfrm>
        </p:spPr>
        <p:txBody>
          <a:bodyPr/>
          <a:lstStyle/>
          <a:p>
            <a:pPr algn="ctr" eaLnBrk="1" hangingPunct="1"/>
            <a:endParaRPr lang="en-US" dirty="0" smtClean="0">
              <a:solidFill>
                <a:schemeClr val="tx1"/>
              </a:solidFill>
              <a:ea typeface="ＭＳ Ｐゴシック" pitchFamily="34" charset="-128"/>
            </a:endParaRPr>
          </a:p>
        </p:txBody>
      </p:sp>
      <p:sp>
        <p:nvSpPr>
          <p:cNvPr id="9220" name="Text Box 5"/>
          <p:cNvSpPr txBox="1">
            <a:spLocks noChangeArrowheads="1"/>
          </p:cNvSpPr>
          <p:nvPr/>
        </p:nvSpPr>
        <p:spPr bwMode="auto">
          <a:xfrm>
            <a:off x="6321445" y="6021388"/>
            <a:ext cx="3167063" cy="457200"/>
          </a:xfrm>
          <a:prstGeom prst="rect">
            <a:avLst/>
          </a:prstGeom>
          <a:noFill/>
          <a:ln w="9525">
            <a:noFill/>
            <a:miter lim="800000"/>
            <a:headEnd/>
            <a:tailEnd/>
          </a:ln>
        </p:spPr>
        <p:txBody>
          <a:bodyPr>
            <a:spAutoFit/>
          </a:bodyPr>
          <a:lstStyle/>
          <a:p>
            <a:pPr algn="r">
              <a:spcBef>
                <a:spcPct val="50000"/>
              </a:spcBef>
            </a:pPr>
            <a:r>
              <a:rPr lang="en-GB" sz="2400">
                <a:solidFill>
                  <a:schemeClr val="bg1"/>
                </a:solidFill>
              </a:rPr>
              <a:t>www.pas.gov.uk</a:t>
            </a:r>
          </a:p>
        </p:txBody>
      </p:sp>
      <p:pic>
        <p:nvPicPr>
          <p:cNvPr id="5" name="Picture 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41232" y="332656"/>
            <a:ext cx="1994389"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 main changes </a:t>
            </a:r>
          </a:p>
        </p:txBody>
      </p:sp>
      <p:sp>
        <p:nvSpPr>
          <p:cNvPr id="19459" name="Content Placeholder 2"/>
          <p:cNvSpPr>
            <a:spLocks noGrp="1"/>
          </p:cNvSpPr>
          <p:nvPr>
            <p:ph idx="1"/>
          </p:nvPr>
        </p:nvSpPr>
        <p:spPr>
          <a:xfrm>
            <a:off x="584201" y="1412782"/>
            <a:ext cx="8915400" cy="5329337"/>
          </a:xfrm>
        </p:spPr>
        <p:txBody>
          <a:bodyPr/>
          <a:lstStyle/>
          <a:p>
            <a:pPr marL="0" indent="0">
              <a:buFontTx/>
              <a:buNone/>
              <a:defRPr/>
            </a:pPr>
            <a:r>
              <a:rPr lang="en-GB" sz="2800" dirty="0" smtClean="0"/>
              <a:t>Changes to </a:t>
            </a:r>
            <a:r>
              <a:rPr lang="en-GB" sz="2800" dirty="0" smtClean="0"/>
              <a:t>PD </a:t>
            </a:r>
            <a:r>
              <a:rPr lang="en-GB" sz="2800" dirty="0" smtClean="0"/>
              <a:t>rights were made in 2013 and 2014: </a:t>
            </a:r>
          </a:p>
          <a:p>
            <a:pPr marL="342900" lvl="1" indent="-342900">
              <a:buFontTx/>
              <a:buChar char="•"/>
              <a:defRPr/>
            </a:pPr>
            <a:r>
              <a:rPr lang="en-GB" sz="2400" dirty="0" smtClean="0"/>
              <a:t>significant changes – larger house extensions, commercial to residential use, encouraging new </a:t>
            </a:r>
            <a:r>
              <a:rPr lang="en-GB" sz="2400" dirty="0" smtClean="0"/>
              <a:t>free schools</a:t>
            </a:r>
            <a:r>
              <a:rPr lang="en-GB" sz="2400" dirty="0" smtClean="0"/>
              <a:t>, re-use of farm buildings</a:t>
            </a:r>
          </a:p>
          <a:p>
            <a:pPr marL="342900" lvl="1" indent="-342900">
              <a:buFontTx/>
              <a:buChar char="•"/>
              <a:defRPr/>
            </a:pPr>
            <a:r>
              <a:rPr lang="en-GB" sz="2400" dirty="0" smtClean="0"/>
              <a:t>changes faced opposition and have been controversial</a:t>
            </a:r>
          </a:p>
          <a:p>
            <a:pPr marL="342900" lvl="1" indent="-342900">
              <a:buFontTx/>
              <a:buChar char="•"/>
              <a:defRPr/>
            </a:pPr>
            <a:r>
              <a:rPr lang="en-GB" sz="2400" dirty="0" smtClean="0"/>
              <a:t>move to a three tier system</a:t>
            </a:r>
          </a:p>
          <a:p>
            <a:pPr marL="742950" lvl="2" indent="-342900">
              <a:buFont typeface="Arial" pitchFamily="34" charset="0"/>
              <a:buChar char="—"/>
              <a:defRPr/>
            </a:pPr>
            <a:r>
              <a:rPr lang="en-GB" kern="1200" dirty="0" smtClean="0">
                <a:latin typeface="Arial" charset="0"/>
                <a:ea typeface="ＭＳ Ｐゴシック" charset="0"/>
                <a:cs typeface="ＭＳ Ｐゴシック" charset="0"/>
              </a:rPr>
              <a:t>PD </a:t>
            </a:r>
            <a:r>
              <a:rPr lang="en-GB" kern="1200" dirty="0" smtClean="0">
                <a:latin typeface="Arial" charset="0"/>
                <a:ea typeface="ＭＳ Ｐゴシック" charset="0"/>
                <a:cs typeface="ＭＳ Ｐゴシック" charset="0"/>
              </a:rPr>
              <a:t>rights for small-scale changes</a:t>
            </a:r>
          </a:p>
          <a:p>
            <a:pPr marL="742950" lvl="2" indent="-342900">
              <a:buFont typeface="Arial" pitchFamily="34" charset="0"/>
              <a:buChar char="—"/>
              <a:defRPr/>
            </a:pPr>
            <a:r>
              <a:rPr lang="en-GB" kern="1200" dirty="0" smtClean="0">
                <a:latin typeface="Arial" charset="0"/>
                <a:ea typeface="ＭＳ Ｐゴシック" charset="0"/>
                <a:cs typeface="ＭＳ Ｐゴシック" charset="0"/>
              </a:rPr>
              <a:t>prior approval rights for development requiring consideration of specific issues</a:t>
            </a:r>
          </a:p>
          <a:p>
            <a:pPr marL="742950" lvl="2" indent="-342900">
              <a:buFont typeface="Arial" pitchFamily="34" charset="0"/>
              <a:buChar char="—"/>
              <a:defRPr/>
            </a:pPr>
            <a:r>
              <a:rPr lang="en-GB" kern="1200" dirty="0" smtClean="0">
                <a:latin typeface="Arial" charset="0"/>
                <a:ea typeface="ＭＳ Ｐゴシック" charset="0"/>
                <a:cs typeface="ＭＳ Ｐゴシック" charset="0"/>
              </a:rPr>
              <a:t>planning permission for the largest scale development  </a:t>
            </a:r>
          </a:p>
          <a:p>
            <a:pPr marL="342900" lvl="1" indent="-342900">
              <a:buFont typeface="Arial" pitchFamily="34" charset="0"/>
              <a:buChar char="•"/>
              <a:defRPr/>
            </a:pPr>
            <a:r>
              <a:rPr lang="en-GB" sz="2400" kern="1200" dirty="0" smtClean="0">
                <a:latin typeface="Arial" charset="0"/>
                <a:ea typeface="ＭＳ Ｐゴシック" charset="0"/>
              </a:rPr>
              <a:t>prior approval process – now used much </a:t>
            </a:r>
            <a:r>
              <a:rPr lang="en-GB" sz="2400" kern="1200" dirty="0" smtClean="0">
                <a:latin typeface="Arial" charset="0"/>
                <a:ea typeface="ＭＳ Ｐゴシック" charset="0"/>
              </a:rPr>
              <a:t>more. Resource implications for LPAs</a:t>
            </a:r>
            <a:endParaRPr lang="en-GB"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tabLst>
                <a:tab pos="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Impact of Permitted Development changes</a:t>
            </a:r>
          </a:p>
        </p:txBody>
      </p:sp>
      <p:sp>
        <p:nvSpPr>
          <p:cNvPr id="19459" name="Content Placeholder 2"/>
          <p:cNvSpPr>
            <a:spLocks noGrp="1"/>
          </p:cNvSpPr>
          <p:nvPr>
            <p:ph idx="1"/>
          </p:nvPr>
        </p:nvSpPr>
        <p:spPr/>
        <p:txBody>
          <a:bodyPr/>
          <a:lstStyle/>
          <a:p>
            <a:pPr>
              <a:defRPr/>
            </a:pPr>
            <a:r>
              <a:rPr lang="en-GB" sz="2400" kern="1200" dirty="0" smtClean="0">
                <a:ea typeface="ＭＳ Ｐゴシック" charset="0"/>
                <a:cs typeface="ＭＳ Ｐゴシック" charset="0"/>
              </a:rPr>
              <a:t>Large increase in the number of prior approval applications</a:t>
            </a:r>
          </a:p>
          <a:p>
            <a:pPr>
              <a:defRPr/>
            </a:pPr>
            <a:r>
              <a:rPr lang="en-GB" sz="2400" kern="1200" dirty="0" smtClean="0">
                <a:ea typeface="ＭＳ Ｐゴシック" charset="0"/>
                <a:cs typeface="ＭＳ Ｐゴシック" charset="0"/>
              </a:rPr>
              <a:t>Low </a:t>
            </a:r>
            <a:r>
              <a:rPr lang="en-GB" sz="2400" dirty="0" smtClean="0">
                <a:latin typeface="Arial" pitchFamily="34" charset="0"/>
                <a:ea typeface="ＭＳ Ｐゴシック" pitchFamily="34" charset="-128"/>
              </a:rPr>
              <a:t>acceptance rate </a:t>
            </a:r>
            <a:r>
              <a:rPr lang="en-GB" sz="2400" dirty="0" smtClean="0"/>
              <a:t>for agricultural to residential changes</a:t>
            </a:r>
            <a:endParaRPr lang="en-GB" sz="2400" kern="1200" dirty="0" smtClean="0">
              <a:ea typeface="ＭＳ Ｐゴシック" charset="0"/>
              <a:cs typeface="ＭＳ Ｐゴシック" charset="0"/>
            </a:endParaRPr>
          </a:p>
          <a:p>
            <a:pPr>
              <a:buNone/>
              <a:defRPr/>
            </a:pPr>
            <a:endParaRPr lang="en-GB" sz="2400" kern="1200" dirty="0" smtClean="0">
              <a:ea typeface="ＭＳ Ｐゴシック" charset="0"/>
              <a:cs typeface="ＭＳ Ｐゴシック" charset="0"/>
            </a:endParaRPr>
          </a:p>
          <a:p>
            <a:pPr>
              <a:buNone/>
              <a:defRPr/>
            </a:pPr>
            <a:r>
              <a:rPr lang="en-GB" sz="2400" kern="1200" dirty="0" smtClean="0">
                <a:ea typeface="ＭＳ Ｐゴシック" charset="0"/>
                <a:cs typeface="ＭＳ Ｐゴシック" charset="0"/>
              </a:rPr>
              <a:t>LGA Survey – looked </a:t>
            </a:r>
            <a:r>
              <a:rPr lang="en-GB" sz="2400" kern="1200" dirty="0" smtClean="0">
                <a:ea typeface="ＭＳ Ｐゴシック" charset="0"/>
                <a:cs typeface="ＭＳ Ｐゴシック" charset="0"/>
              </a:rPr>
              <a:t>at </a:t>
            </a:r>
            <a:r>
              <a:rPr lang="en-GB" sz="2400" kern="1200" dirty="0" smtClean="0">
                <a:ea typeface="ＭＳ Ｐゴシック" charset="0"/>
                <a:cs typeface="ＭＳ Ｐゴシック" charset="0"/>
              </a:rPr>
              <a:t>change of use from office to residential &amp; house extensions</a:t>
            </a:r>
          </a:p>
          <a:p>
            <a:pPr>
              <a:buNone/>
              <a:defRPr/>
            </a:pPr>
            <a:r>
              <a:rPr lang="en-GB" sz="2400" kern="1200" dirty="0" smtClean="0">
                <a:ea typeface="ＭＳ Ｐゴシック" charset="0"/>
                <a:cs typeface="ＭＳ Ｐゴシック" charset="0"/>
              </a:rPr>
              <a:t>Key findings:</a:t>
            </a:r>
          </a:p>
          <a:p>
            <a:r>
              <a:rPr lang="en-GB" sz="2400" dirty="0"/>
              <a:t>v</a:t>
            </a:r>
            <a:r>
              <a:rPr lang="en-GB" sz="2400" dirty="0" smtClean="0"/>
              <a:t>aried impact, </a:t>
            </a:r>
            <a:r>
              <a:rPr lang="en-GB" sz="2400" dirty="0" smtClean="0"/>
              <a:t>particularly for number of prior approvals received</a:t>
            </a:r>
          </a:p>
          <a:p>
            <a:r>
              <a:rPr lang="en-GB" sz="2400" dirty="0" smtClean="0"/>
              <a:t>loss of affordable units has been pronounced in Greater London, the South West and the East of England. </a:t>
            </a:r>
          </a:p>
          <a:p>
            <a:pPr lvl="1"/>
            <a:endParaRPr lang="en-GB"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tabLst>
                <a:tab pos="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Impact of Permitted Development changes</a:t>
            </a:r>
          </a:p>
        </p:txBody>
      </p:sp>
      <p:sp>
        <p:nvSpPr>
          <p:cNvPr id="19459" name="Content Placeholder 2"/>
          <p:cNvSpPr>
            <a:spLocks noGrp="1"/>
          </p:cNvSpPr>
          <p:nvPr>
            <p:ph idx="1"/>
          </p:nvPr>
        </p:nvSpPr>
        <p:spPr/>
        <p:txBody>
          <a:bodyPr/>
          <a:lstStyle/>
          <a:p>
            <a:pPr>
              <a:buNone/>
            </a:pPr>
            <a:r>
              <a:rPr lang="en-GB" sz="2400" dirty="0" smtClean="0"/>
              <a:t>Key findings cont’d:-</a:t>
            </a:r>
          </a:p>
          <a:p>
            <a:r>
              <a:rPr lang="en-GB" sz="2400" dirty="0"/>
              <a:t>d</a:t>
            </a:r>
            <a:r>
              <a:rPr lang="en-GB" sz="2400" dirty="0" smtClean="0"/>
              <a:t>ifferent opinions on whether office-</a:t>
            </a:r>
            <a:r>
              <a:rPr lang="en-GB" sz="2400" dirty="0" err="1" smtClean="0"/>
              <a:t>resi</a:t>
            </a:r>
            <a:r>
              <a:rPr lang="en-GB" sz="2400" dirty="0" smtClean="0"/>
              <a:t> PD </a:t>
            </a:r>
            <a:r>
              <a:rPr lang="en-GB" sz="2400" dirty="0" smtClean="0"/>
              <a:t>was </a:t>
            </a:r>
            <a:r>
              <a:rPr lang="en-GB" sz="2400" dirty="0" smtClean="0"/>
              <a:t>helping </a:t>
            </a:r>
            <a:r>
              <a:rPr lang="en-GB" sz="2400" dirty="0" smtClean="0"/>
              <a:t>to bring empty and underused premises back into use</a:t>
            </a:r>
          </a:p>
          <a:p>
            <a:r>
              <a:rPr lang="en-GB" sz="2400" dirty="0" smtClean="0"/>
              <a:t>cost of administering prior approval </a:t>
            </a:r>
            <a:r>
              <a:rPr lang="en-GB" sz="2400" dirty="0" smtClean="0"/>
              <a:t>applications </a:t>
            </a:r>
            <a:r>
              <a:rPr lang="en-GB" sz="2400" dirty="0" smtClean="0"/>
              <a:t>was considerably higher than the set </a:t>
            </a:r>
            <a:r>
              <a:rPr lang="en-GB" sz="2400" dirty="0" smtClean="0"/>
              <a:t>fee </a:t>
            </a:r>
            <a:endParaRPr lang="en-GB" sz="2400" dirty="0" smtClean="0"/>
          </a:p>
          <a:p>
            <a:r>
              <a:rPr lang="en-GB" sz="2400" dirty="0" smtClean="0"/>
              <a:t>majority of respondents said that the impacts of the prior approval system for change of use had been negative.</a:t>
            </a:r>
          </a:p>
          <a:p>
            <a:r>
              <a:rPr lang="en-GB" sz="2400" dirty="0" smtClean="0"/>
              <a:t>respondents raised concerns about:</a:t>
            </a:r>
          </a:p>
          <a:p>
            <a:pPr lvl="1"/>
            <a:r>
              <a:rPr lang="en-GB" sz="2400" dirty="0" smtClean="0"/>
              <a:t>fewer refusals for larger household extensions</a:t>
            </a:r>
          </a:p>
          <a:p>
            <a:pPr lvl="1"/>
            <a:r>
              <a:rPr lang="en-GB" sz="2400" dirty="0" smtClean="0"/>
              <a:t>additional workload </a:t>
            </a:r>
          </a:p>
          <a:p>
            <a:pPr lvl="1"/>
            <a:r>
              <a:rPr lang="en-GB" sz="2400" dirty="0" smtClean="0"/>
              <a:t>loss of income - impact on their ability to deliver services</a:t>
            </a:r>
          </a:p>
          <a:p>
            <a:pPr lvl="1">
              <a:defRPr/>
            </a:pPr>
            <a:endParaRPr lang="en-GB" sz="2400" kern="1200" dirty="0" smtClean="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84201" y="274638"/>
            <a:ext cx="8915400" cy="706090"/>
          </a:xfrm>
        </p:spPr>
        <p:txBody>
          <a:bodyPr/>
          <a:lstStyle/>
          <a:p>
            <a:r>
              <a:rPr lang="en-GB" altLang="en-US" dirty="0" smtClean="0"/>
              <a:t>Policy and guidance</a:t>
            </a:r>
          </a:p>
        </p:txBody>
      </p:sp>
      <p:sp>
        <p:nvSpPr>
          <p:cNvPr id="14339" name="Content Placeholder 2"/>
          <p:cNvSpPr>
            <a:spLocks noGrp="1"/>
          </p:cNvSpPr>
          <p:nvPr>
            <p:ph idx="1"/>
          </p:nvPr>
        </p:nvSpPr>
        <p:spPr>
          <a:xfrm>
            <a:off x="632520" y="1124744"/>
            <a:ext cx="8915400" cy="5544616"/>
          </a:xfrm>
        </p:spPr>
        <p:txBody>
          <a:bodyPr/>
          <a:lstStyle/>
          <a:p>
            <a:pPr>
              <a:defRPr/>
            </a:pPr>
            <a:r>
              <a:rPr lang="en-GB" dirty="0" smtClean="0"/>
              <a:t>written ministerial statement on travellers, green belt and diversity and equality in planning </a:t>
            </a:r>
          </a:p>
          <a:p>
            <a:pPr>
              <a:defRPr/>
            </a:pPr>
            <a:r>
              <a:rPr lang="en-GB" altLang="en-US" dirty="0" smtClean="0"/>
              <a:t>planning practice </a:t>
            </a:r>
            <a:r>
              <a:rPr lang="en-GB" altLang="en-US" dirty="0" smtClean="0"/>
              <a:t>guidance (PPG)</a:t>
            </a:r>
            <a:endParaRPr lang="en-GB" altLang="en-US" dirty="0" smtClean="0"/>
          </a:p>
          <a:p>
            <a:pPr lvl="1">
              <a:defRPr/>
            </a:pPr>
            <a:r>
              <a:rPr lang="en-GB" altLang="en-US" dirty="0" smtClean="0"/>
              <a:t>important clarification of national policy</a:t>
            </a:r>
          </a:p>
          <a:p>
            <a:pPr lvl="2">
              <a:defRPr/>
            </a:pPr>
            <a:r>
              <a:rPr lang="en-GB" altLang="en-US" dirty="0" smtClean="0"/>
              <a:t>residential institutions can contribute to housing land supply</a:t>
            </a:r>
          </a:p>
          <a:p>
            <a:pPr lvl="2">
              <a:defRPr/>
            </a:pPr>
            <a:r>
              <a:rPr lang="en-GB" dirty="0" smtClean="0">
                <a:latin typeface="Arial" charset="0"/>
                <a:ea typeface="ＭＳ Ｐゴシック" charset="0"/>
                <a:cs typeface="ＭＳ Ｐゴシック" charset="0"/>
              </a:rPr>
              <a:t>new section 106 thresholds for small scale developers</a:t>
            </a:r>
          </a:p>
          <a:p>
            <a:pPr lvl="1">
              <a:defRPr/>
            </a:pPr>
            <a:r>
              <a:rPr lang="en-GB" dirty="0" smtClean="0">
                <a:latin typeface="Arial" charset="0"/>
                <a:ea typeface="ＭＳ Ｐゴシック" charset="0"/>
                <a:cs typeface="ＭＳ Ｐゴシック" charset="0"/>
              </a:rPr>
              <a:t>updated on a rolling basis</a:t>
            </a:r>
          </a:p>
          <a:p>
            <a:pPr>
              <a:defRPr/>
            </a:pPr>
            <a:r>
              <a:rPr lang="en-GB" kern="1200" dirty="0" smtClean="0">
                <a:ea typeface="ＭＳ Ｐゴシック" charset="0"/>
                <a:cs typeface="ＭＳ Ｐゴシック" charset="0"/>
              </a:rPr>
              <a:t>National Planning Policy for Waste </a:t>
            </a:r>
          </a:p>
          <a:p>
            <a:pPr lvl="1">
              <a:defRPr/>
            </a:pPr>
            <a:r>
              <a:rPr lang="en-GB" kern="1200" dirty="0" smtClean="0">
                <a:ea typeface="ＭＳ Ｐゴシック" charset="0"/>
              </a:rPr>
              <a:t>implication for Green Belt</a:t>
            </a:r>
            <a:endParaRPr lang="en-GB" dirty="0" smtClean="0"/>
          </a:p>
          <a:p>
            <a:pPr>
              <a:defRPr/>
            </a:pPr>
            <a:endParaRPr lang="en-GB" altLang="en-US" dirty="0" smtClean="0"/>
          </a:p>
          <a:p>
            <a:pPr lvl="1" eaLnBrk="1" hangingPunct="1"/>
            <a:endParaRPr lang="en-GB" altLang="en-US" dirty="0" smtClean="0"/>
          </a:p>
          <a:p>
            <a:endParaRPr lang="en-GB" dirty="0" smtClean="0"/>
          </a:p>
          <a:p>
            <a:pPr>
              <a:defRPr/>
            </a:pPr>
            <a:endParaRPr lang="en-GB" dirty="0" smtClean="0"/>
          </a:p>
          <a:p>
            <a:pPr>
              <a:defRPr/>
            </a:pPr>
            <a:endParaRPr lang="en-GB" dirty="0" smtClean="0"/>
          </a:p>
          <a:p>
            <a:endParaRPr lang="en-GB"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84201" y="274638"/>
            <a:ext cx="8915400" cy="706090"/>
          </a:xfrm>
        </p:spPr>
        <p:txBody>
          <a:bodyPr/>
          <a:lstStyle/>
          <a:p>
            <a:r>
              <a:rPr lang="en-GB" altLang="en-US" dirty="0" smtClean="0"/>
              <a:t>Policy and guidance</a:t>
            </a:r>
          </a:p>
        </p:txBody>
      </p:sp>
      <p:sp>
        <p:nvSpPr>
          <p:cNvPr id="14339" name="Content Placeholder 2"/>
          <p:cNvSpPr>
            <a:spLocks noGrp="1"/>
          </p:cNvSpPr>
          <p:nvPr>
            <p:ph idx="1"/>
          </p:nvPr>
        </p:nvSpPr>
        <p:spPr>
          <a:xfrm>
            <a:off x="632520" y="1124749"/>
            <a:ext cx="8915400" cy="4813995"/>
          </a:xfrm>
        </p:spPr>
        <p:txBody>
          <a:bodyPr/>
          <a:lstStyle/>
          <a:p>
            <a:pPr>
              <a:defRPr/>
            </a:pPr>
            <a:r>
              <a:rPr lang="en-GB" dirty="0" smtClean="0"/>
              <a:t>‘Town Centre First’ policy – re-emphasised</a:t>
            </a:r>
          </a:p>
          <a:p>
            <a:r>
              <a:rPr lang="en-GB" dirty="0" smtClean="0"/>
              <a:t>sustainable urban drainage</a:t>
            </a:r>
          </a:p>
          <a:p>
            <a:pPr lvl="1" eaLnBrk="1" hangingPunct="1"/>
            <a:r>
              <a:rPr lang="en-GB" altLang="en-US" dirty="0" smtClean="0"/>
              <a:t>change in national policy effective April 2015</a:t>
            </a:r>
          </a:p>
          <a:p>
            <a:pPr lvl="1" eaLnBrk="1" hangingPunct="1"/>
            <a:r>
              <a:rPr lang="en-GB" altLang="en-US" dirty="0" smtClean="0"/>
              <a:t>applies to major development only</a:t>
            </a:r>
          </a:p>
          <a:p>
            <a:pPr lvl="1" eaLnBrk="1" hangingPunct="1"/>
            <a:r>
              <a:rPr lang="en-GB" altLang="en-US" dirty="0" smtClean="0"/>
              <a:t>will be material consideration for planning decisions</a:t>
            </a:r>
          </a:p>
          <a:p>
            <a:pPr lvl="1" eaLnBrk="1" hangingPunct="1"/>
            <a:r>
              <a:rPr lang="en-GB" altLang="en-US" dirty="0" smtClean="0"/>
              <a:t>NPPF and PPG will be revised</a:t>
            </a:r>
          </a:p>
          <a:p>
            <a:pPr lvl="1" eaLnBrk="1" hangingPunct="1"/>
            <a:r>
              <a:rPr lang="en-GB" altLang="en-US" dirty="0" smtClean="0"/>
              <a:t>implications for councils</a:t>
            </a:r>
          </a:p>
          <a:p>
            <a:pPr lvl="2" eaLnBrk="1" hangingPunct="1"/>
            <a:r>
              <a:rPr lang="en-GB" altLang="en-US" dirty="0" smtClean="0"/>
              <a:t>need policies (and SPDs?) and systems in place</a:t>
            </a:r>
          </a:p>
          <a:p>
            <a:pPr lvl="2" eaLnBrk="1" hangingPunct="1"/>
            <a:r>
              <a:rPr lang="en-GB" altLang="en-US" dirty="0" smtClean="0"/>
              <a:t>potential resource implications </a:t>
            </a:r>
          </a:p>
          <a:p>
            <a:pPr lvl="1" eaLnBrk="1" hangingPunct="1"/>
            <a:endParaRPr lang="en-GB" altLang="en-US" dirty="0" smtClean="0"/>
          </a:p>
          <a:p>
            <a:endParaRPr lang="en-GB" dirty="0" smtClean="0"/>
          </a:p>
          <a:p>
            <a:pPr>
              <a:defRPr/>
            </a:pPr>
            <a:endParaRPr lang="en-GB" dirty="0" smtClean="0"/>
          </a:p>
          <a:p>
            <a:pPr>
              <a:defRPr/>
            </a:pPr>
            <a:endParaRPr lang="en-GB" dirty="0" smtClean="0"/>
          </a:p>
          <a:p>
            <a:endParaRPr lang="en-GB"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dirty="0" smtClean="0"/>
              <a:t>Boosting housing delivery</a:t>
            </a:r>
          </a:p>
        </p:txBody>
      </p:sp>
      <p:sp>
        <p:nvSpPr>
          <p:cNvPr id="19459" name="Content Placeholder 2"/>
          <p:cNvSpPr>
            <a:spLocks noGrp="1"/>
          </p:cNvSpPr>
          <p:nvPr>
            <p:ph idx="1"/>
          </p:nvPr>
        </p:nvSpPr>
        <p:spPr/>
        <p:txBody>
          <a:bodyPr/>
          <a:lstStyle/>
          <a:p>
            <a:pPr marL="0" indent="0">
              <a:buNone/>
            </a:pPr>
            <a:r>
              <a:rPr lang="en-GB" dirty="0" smtClean="0"/>
              <a:t>Increasing the supply of housing and re-using brownfield land by providing increased certainty through LDOs</a:t>
            </a:r>
          </a:p>
          <a:p>
            <a:r>
              <a:rPr lang="en-GB" dirty="0" smtClean="0"/>
              <a:t>Housing Zones: </a:t>
            </a:r>
            <a:r>
              <a:rPr lang="en-GB" dirty="0" smtClean="0"/>
              <a:t>20 outside London, 20 inside</a:t>
            </a:r>
            <a:endParaRPr lang="en-GB" dirty="0" smtClean="0"/>
          </a:p>
          <a:p>
            <a:r>
              <a:rPr lang="en-GB" dirty="0" smtClean="0"/>
              <a:t>Brownfield housing land consultation</a:t>
            </a:r>
          </a:p>
          <a:p>
            <a:r>
              <a:rPr lang="en-GB" dirty="0" smtClean="0"/>
              <a:t>Government grants to incentivise LDO preparation</a:t>
            </a:r>
          </a:p>
          <a:p>
            <a:pPr>
              <a:buFontTx/>
              <a:buNone/>
            </a:pPr>
            <a:endParaRPr lang="en-GB" altLang="en-US" sz="2400" dirty="0" smtClean="0"/>
          </a:p>
          <a:p>
            <a:pPr lvl="1">
              <a:buFontTx/>
              <a:buNone/>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dirty="0" smtClean="0"/>
              <a:t>Boosting housing delivery</a:t>
            </a:r>
          </a:p>
        </p:txBody>
      </p:sp>
      <p:sp>
        <p:nvSpPr>
          <p:cNvPr id="19459" name="Content Placeholder 2"/>
          <p:cNvSpPr>
            <a:spLocks noGrp="1"/>
          </p:cNvSpPr>
          <p:nvPr>
            <p:ph idx="1"/>
          </p:nvPr>
        </p:nvSpPr>
        <p:spPr>
          <a:xfrm>
            <a:off x="704528" y="1340768"/>
            <a:ext cx="8915400" cy="4525963"/>
          </a:xfrm>
        </p:spPr>
        <p:txBody>
          <a:bodyPr/>
          <a:lstStyle/>
          <a:p>
            <a:pPr>
              <a:buNone/>
            </a:pPr>
            <a:r>
              <a:rPr lang="en-GB" kern="1200" dirty="0" smtClean="0">
                <a:latin typeface="Arial" charset="0"/>
                <a:ea typeface="ＭＳ Ｐゴシック" charset="0"/>
              </a:rPr>
              <a:t>Starter Homes</a:t>
            </a:r>
          </a:p>
          <a:p>
            <a:r>
              <a:rPr lang="en-GB" kern="1200" dirty="0" smtClean="0">
                <a:latin typeface="Arial" charset="0"/>
                <a:ea typeface="ＭＳ Ｐゴシック" charset="0"/>
              </a:rPr>
              <a:t>change in national policy</a:t>
            </a:r>
          </a:p>
          <a:p>
            <a:r>
              <a:rPr lang="en-GB" kern="1200" dirty="0" smtClean="0">
                <a:latin typeface="Arial" charset="0"/>
                <a:ea typeface="ＭＳ Ｐゴシック" charset="0"/>
              </a:rPr>
              <a:t>implications for dealing with planning applications</a:t>
            </a:r>
          </a:p>
          <a:p>
            <a:pPr>
              <a:buNone/>
            </a:pPr>
            <a:r>
              <a:rPr lang="en-GB" kern="1200" dirty="0" smtClean="0">
                <a:latin typeface="Arial" charset="0"/>
                <a:ea typeface="ＭＳ Ｐゴシック" charset="0"/>
              </a:rPr>
              <a:t>Custom and self build</a:t>
            </a:r>
          </a:p>
          <a:p>
            <a:r>
              <a:rPr lang="en-GB" kern="1200" dirty="0" smtClean="0">
                <a:latin typeface="Arial" charset="0"/>
                <a:ea typeface="ＭＳ Ｐゴシック" charset="0"/>
              </a:rPr>
              <a:t>Councils will need to keep register and reflect this in local plans</a:t>
            </a:r>
          </a:p>
          <a:p>
            <a:r>
              <a:rPr lang="en-GB" kern="1200" dirty="0" smtClean="0">
                <a:latin typeface="Arial" charset="0"/>
                <a:ea typeface="ＭＳ Ｐゴシック" charset="0"/>
              </a:rPr>
              <a:t>Zero carbon homes – exemption for small sites</a:t>
            </a:r>
          </a:p>
          <a:p>
            <a:pPr lvl="1">
              <a:buNone/>
            </a:pPr>
            <a:endParaRPr lang="en-GB" dirty="0" smtClean="0"/>
          </a:p>
          <a:p>
            <a:endParaRPr lang="en-GB" dirty="0" smtClean="0"/>
          </a:p>
          <a:p>
            <a:pPr lvl="1"/>
            <a:endParaRPr lang="en-GB" dirty="0" smtClean="0"/>
          </a:p>
          <a:p>
            <a:pPr lvl="1"/>
            <a:endParaRPr lang="en-GB" dirty="0" smtClean="0"/>
          </a:p>
          <a:p>
            <a:pPr>
              <a:buFontTx/>
              <a:buNone/>
            </a:pPr>
            <a:endParaRPr lang="en-GB" altLang="en-US" sz="2400" dirty="0" smtClean="0"/>
          </a:p>
          <a:p>
            <a:pPr lvl="1">
              <a:buFontTx/>
              <a:buNone/>
            </a:pP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488528" y="332703"/>
            <a:ext cx="7656513" cy="100806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669900"/>
                </a:solidFill>
                <a:latin typeface="Arial"/>
                <a:ea typeface="Microsoft YaHei" pitchFamily="34" charset="-122"/>
              </a:rPr>
              <a:t>Section 106 and CIL </a:t>
            </a:r>
            <a:endParaRPr lang="en-US" altLang="en-US" dirty="0">
              <a:solidFill>
                <a:srgbClr val="669900"/>
              </a:solidFill>
              <a:latin typeface="Trebuchet MS" pitchFamily="34" charset="0"/>
              <a:ea typeface="Microsoft YaHei" pitchFamily="34" charset="-122"/>
            </a:endParaRPr>
          </a:p>
        </p:txBody>
      </p:sp>
      <p:sp>
        <p:nvSpPr>
          <p:cNvPr id="24579" name="Text Box 2"/>
          <p:cNvSpPr txBox="1">
            <a:spLocks noChangeArrowheads="1"/>
          </p:cNvSpPr>
          <p:nvPr/>
        </p:nvSpPr>
        <p:spPr bwMode="auto">
          <a:xfrm>
            <a:off x="488528" y="1340768"/>
            <a:ext cx="9047163" cy="5040560"/>
          </a:xfrm>
          <a:prstGeom prst="rect">
            <a:avLst/>
          </a:prstGeom>
          <a:noFill/>
          <a:ln w="9525">
            <a:noFill/>
            <a:miter lim="800000"/>
            <a:headEnd/>
            <a:tailEnd/>
          </a:ln>
        </p:spPr>
        <p:txBody>
          <a:bodyPr/>
          <a:lstStyle/>
          <a:p>
            <a:pPr marL="531813" lvl="1" indent="-265113" eaLnBrk="0" hangingPunct="0">
              <a:spcBef>
                <a:spcPct val="2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b="0" dirty="0">
                <a:solidFill>
                  <a:srgbClr val="000000"/>
                </a:solidFill>
                <a:latin typeface="Arial"/>
                <a:ea typeface="ＭＳ Ｐゴシック" charset="0"/>
                <a:cs typeface="ＭＳ Ｐゴシック" charset="0"/>
              </a:rPr>
              <a:t>From April 2015 you will only be able to pool S106 on a very limited basis</a:t>
            </a:r>
          </a:p>
          <a:p>
            <a:pPr marL="531813" lvl="1" indent="-265113" eaLnBrk="0" hangingPunct="0">
              <a:spcBef>
                <a:spcPct val="2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200" b="0" dirty="0" smtClean="0">
                <a:solidFill>
                  <a:srgbClr val="000000"/>
                </a:solidFill>
                <a:latin typeface="Arial"/>
                <a:ea typeface="ＭＳ Ｐゴシック" charset="0"/>
                <a:cs typeface="ＭＳ Ｐゴシック" charset="0"/>
              </a:rPr>
              <a:t>Community </a:t>
            </a:r>
            <a:r>
              <a:rPr lang="en-GB" sz="3200" b="0" dirty="0">
                <a:solidFill>
                  <a:srgbClr val="000000"/>
                </a:solidFill>
                <a:latin typeface="Arial"/>
                <a:ea typeface="ＭＳ Ｐゴシック" charset="0"/>
                <a:cs typeface="ＭＳ Ｐゴシック" charset="0"/>
              </a:rPr>
              <a:t>Infrastructure Levy (CIL) </a:t>
            </a:r>
            <a:r>
              <a:rPr lang="en-GB" sz="3200" b="0" dirty="0" err="1" smtClean="0">
                <a:solidFill>
                  <a:srgbClr val="000000"/>
                </a:solidFill>
                <a:latin typeface="Arial"/>
                <a:ea typeface="ＭＳ Ｐゴシック" charset="0"/>
                <a:cs typeface="ＭＳ Ｐゴシック" charset="0"/>
              </a:rPr>
              <a:t>Regs</a:t>
            </a:r>
            <a:r>
              <a:rPr lang="en-GB" sz="3200" b="0" dirty="0" smtClean="0">
                <a:solidFill>
                  <a:srgbClr val="000000"/>
                </a:solidFill>
                <a:latin typeface="Arial"/>
                <a:ea typeface="ＭＳ Ｐゴシック" charset="0"/>
                <a:cs typeface="ＭＳ Ｐゴシック" charset="0"/>
              </a:rPr>
              <a:t> amended </a:t>
            </a:r>
            <a:r>
              <a:rPr lang="en-GB" sz="3200" b="0" dirty="0" smtClean="0">
                <a:solidFill>
                  <a:srgbClr val="000000"/>
                </a:solidFill>
                <a:latin typeface="Arial"/>
                <a:ea typeface="ＭＳ Ｐゴシック" charset="0"/>
                <a:cs typeface="ＭＳ Ｐゴシック" charset="0"/>
              </a:rPr>
              <a:t>in 2013, 2014 and 2015 </a:t>
            </a:r>
          </a:p>
          <a:p>
            <a:pPr marL="531813" lvl="1" indent="-265113" eaLnBrk="0" hangingPunct="0">
              <a:spcBef>
                <a:spcPct val="2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n-US" sz="3200" b="0" dirty="0">
                <a:solidFill>
                  <a:srgbClr val="000000"/>
                </a:solidFill>
                <a:latin typeface="Arial"/>
              </a:rPr>
              <a:t>Renegotiation of </a:t>
            </a:r>
            <a:r>
              <a:rPr lang="en-GB" altLang="en-US" sz="3200" b="0" dirty="0" smtClean="0">
                <a:solidFill>
                  <a:srgbClr val="000000"/>
                </a:solidFill>
                <a:latin typeface="Arial"/>
              </a:rPr>
              <a:t>affordable housing </a:t>
            </a:r>
          </a:p>
          <a:p>
            <a:pPr marL="531813" lvl="1" indent="-265113" eaLnBrk="0" hangingPunct="0">
              <a:spcBef>
                <a:spcPct val="2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200" b="0" dirty="0" smtClean="0">
                <a:solidFill>
                  <a:srgbClr val="000000"/>
                </a:solidFill>
                <a:latin typeface="Arial"/>
                <a:ea typeface="ＭＳ Ｐゴシック" charset="0"/>
                <a:cs typeface="ＭＳ Ｐゴシック" charset="0"/>
              </a:rPr>
              <a:t>Revised </a:t>
            </a:r>
            <a:r>
              <a:rPr lang="en-GB" sz="3200" b="0" dirty="0">
                <a:solidFill>
                  <a:srgbClr val="000000"/>
                </a:solidFill>
                <a:latin typeface="Arial"/>
                <a:ea typeface="ＭＳ Ｐゴシック" charset="0"/>
                <a:cs typeface="ＭＳ Ｐゴシック" charset="0"/>
              </a:rPr>
              <a:t>S.106/CIL requirements for smaller scale housing development</a:t>
            </a:r>
          </a:p>
          <a:p>
            <a:pPr marL="531813" lvl="1" indent="-265113" eaLnBrk="0" hangingPunct="0">
              <a:spcBef>
                <a:spcPct val="2000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3200" b="0" dirty="0">
                <a:solidFill>
                  <a:srgbClr val="000000"/>
                </a:solidFill>
                <a:latin typeface="Arial"/>
                <a:ea typeface="ＭＳ Ｐゴシック" charset="0"/>
                <a:cs typeface="ＭＳ Ｐゴシック" charset="0"/>
              </a:rPr>
              <a:t>Vacant Building Credit</a:t>
            </a:r>
          </a:p>
          <a:p>
            <a:pPr marL="341313" indent="-341313">
              <a:spcBef>
                <a:spcPts val="70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en-US" sz="2800" b="0" dirty="0">
              <a:solidFill>
                <a:srgbClr val="800080"/>
              </a:solidFill>
              <a:latin typeface="Arial"/>
              <a:ea typeface="Microsoft YaHei" pitchFamily="34" charset="-122"/>
              <a:cs typeface="Arial" charset="0"/>
            </a:endParaRPr>
          </a:p>
        </p:txBody>
      </p:sp>
    </p:spTree>
    <p:extLst>
      <p:ext uri="{BB962C8B-B14F-4D97-AF65-F5344CB8AC3E}">
        <p14:creationId xmlns:p14="http://schemas.microsoft.com/office/powerpoint/2010/main" val="153580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84201" y="188640"/>
            <a:ext cx="8915400" cy="504056"/>
          </a:xfrm>
        </p:spPr>
        <p:txBody>
          <a:bodyPr/>
          <a:lstStyle/>
          <a:p>
            <a:r>
              <a:rPr lang="en-GB" altLang="en-US" dirty="0" smtClean="0"/>
              <a:t>Housing Standards</a:t>
            </a:r>
          </a:p>
        </p:txBody>
      </p:sp>
      <p:sp>
        <p:nvSpPr>
          <p:cNvPr id="17411" name="Content Placeholder 2"/>
          <p:cNvSpPr>
            <a:spLocks noGrp="1"/>
          </p:cNvSpPr>
          <p:nvPr>
            <p:ph idx="1"/>
          </p:nvPr>
        </p:nvSpPr>
        <p:spPr>
          <a:xfrm>
            <a:off x="560512" y="764712"/>
            <a:ext cx="8915400" cy="5390059"/>
          </a:xfrm>
        </p:spPr>
        <p:txBody>
          <a:bodyPr/>
          <a:lstStyle/>
          <a:p>
            <a:r>
              <a:rPr lang="en-GB" dirty="0" smtClean="0"/>
              <a:t>New national policy</a:t>
            </a:r>
          </a:p>
          <a:p>
            <a:r>
              <a:rPr lang="en-GB" altLang="en-US" dirty="0" smtClean="0"/>
              <a:t>Code for Sustainable Homes withdrawn</a:t>
            </a:r>
          </a:p>
          <a:p>
            <a:r>
              <a:rPr lang="en-GB" altLang="en-US" dirty="0" smtClean="0"/>
              <a:t>Restriction on new and emerging local plans should not require standards exceeding the building regulations</a:t>
            </a:r>
          </a:p>
          <a:p>
            <a:r>
              <a:rPr lang="en-GB" kern="1200" dirty="0" smtClean="0">
                <a:latin typeface="Arial" charset="0"/>
                <a:ea typeface="ＭＳ Ｐゴシック" charset="0"/>
                <a:cs typeface="ＭＳ Ｐゴシック" charset="0"/>
              </a:rPr>
              <a:t>optional new national technical standards should only be required through new Local Plan policies if they address a clearly evidenced need</a:t>
            </a:r>
          </a:p>
          <a:p>
            <a:r>
              <a:rPr lang="en-GB" altLang="en-US" kern="1200" dirty="0" smtClean="0">
                <a:latin typeface="Arial" charset="0"/>
                <a:ea typeface="ＭＳ Ｐゴシック" charset="0"/>
              </a:rPr>
              <a:t>Interim measures – applying existing standards</a:t>
            </a:r>
            <a:endParaRPr lang="en-GB"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84201" y="274638"/>
            <a:ext cx="8915400" cy="778098"/>
          </a:xfrm>
        </p:spPr>
        <p:txBody>
          <a:bodyPr/>
          <a:lstStyle/>
          <a:p>
            <a:r>
              <a:rPr lang="en-GB" altLang="en-US" dirty="0" smtClean="0"/>
              <a:t>Major Infrastructure</a:t>
            </a:r>
          </a:p>
        </p:txBody>
      </p:sp>
      <p:sp>
        <p:nvSpPr>
          <p:cNvPr id="17411" name="Content Placeholder 2"/>
          <p:cNvSpPr>
            <a:spLocks noGrp="1"/>
          </p:cNvSpPr>
          <p:nvPr>
            <p:ph idx="1"/>
          </p:nvPr>
        </p:nvSpPr>
        <p:spPr>
          <a:xfrm>
            <a:off x="560512" y="1196752"/>
            <a:ext cx="8915400" cy="4958011"/>
          </a:xfrm>
        </p:spPr>
        <p:txBody>
          <a:bodyPr/>
          <a:lstStyle/>
          <a:p>
            <a:r>
              <a:rPr lang="en-GB" dirty="0" smtClean="0"/>
              <a:t>nationally significant infrastructure planning regime</a:t>
            </a:r>
          </a:p>
          <a:p>
            <a:r>
              <a:rPr lang="en-GB" dirty="0" smtClean="0"/>
              <a:t>National Networks National Policy Statement</a:t>
            </a:r>
          </a:p>
          <a:p>
            <a:r>
              <a:rPr lang="en-GB" dirty="0" smtClean="0"/>
              <a:t>Hazardous Waste National Policy Statement</a:t>
            </a:r>
            <a:endParaRPr lang="en-GB"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smtClean="0"/>
              <a:t>What is PAS ?</a:t>
            </a:r>
          </a:p>
        </p:txBody>
      </p:sp>
      <p:sp>
        <p:nvSpPr>
          <p:cNvPr id="5123" name="Rectangle 3"/>
          <p:cNvSpPr>
            <a:spLocks noGrp="1" noChangeArrowheads="1"/>
          </p:cNvSpPr>
          <p:nvPr>
            <p:ph type="body" idx="1"/>
          </p:nvPr>
        </p:nvSpPr>
        <p:spPr>
          <a:xfrm>
            <a:off x="584200" y="1268413"/>
            <a:ext cx="8915400" cy="5184775"/>
          </a:xfrm>
        </p:spPr>
        <p:txBody>
          <a:bodyPr/>
          <a:lstStyle/>
          <a:p>
            <a:pPr eaLnBrk="1" hangingPunct="1">
              <a:defRPr/>
            </a:pPr>
            <a:r>
              <a:rPr lang="en-GB" dirty="0" smtClean="0">
                <a:solidFill>
                  <a:srgbClr val="000000"/>
                </a:solidFill>
              </a:rPr>
              <a:t>PAS is a DCLG grant-funded programme but part of the Local Government Association</a:t>
            </a:r>
          </a:p>
          <a:p>
            <a:pPr eaLnBrk="1" hangingPunct="1">
              <a:defRPr/>
            </a:pPr>
            <a:r>
              <a:rPr lang="en-GB" dirty="0" smtClean="0">
                <a:solidFill>
                  <a:srgbClr val="000000"/>
                </a:solidFill>
              </a:rPr>
              <a:t>Governed by a </a:t>
            </a:r>
            <a:r>
              <a:rPr lang="ja-JP" altLang="en-GB" dirty="0" smtClean="0">
                <a:solidFill>
                  <a:srgbClr val="000000"/>
                </a:solidFill>
              </a:rPr>
              <a:t>‘</a:t>
            </a:r>
            <a:r>
              <a:rPr lang="en-GB" altLang="ja-JP" dirty="0" smtClean="0">
                <a:solidFill>
                  <a:srgbClr val="000000"/>
                </a:solidFill>
              </a:rPr>
              <a:t>sector led</a:t>
            </a:r>
            <a:r>
              <a:rPr lang="ja-JP" altLang="en-GB" dirty="0" smtClean="0">
                <a:solidFill>
                  <a:srgbClr val="000000"/>
                </a:solidFill>
              </a:rPr>
              <a:t>’</a:t>
            </a:r>
            <a:r>
              <a:rPr lang="en-GB" altLang="ja-JP" dirty="0" smtClean="0">
                <a:solidFill>
                  <a:srgbClr val="000000"/>
                </a:solidFill>
              </a:rPr>
              <a:t> board </a:t>
            </a:r>
          </a:p>
          <a:p>
            <a:pPr eaLnBrk="1" hangingPunct="1">
              <a:defRPr/>
            </a:pPr>
            <a:r>
              <a:rPr lang="en-GB" dirty="0" smtClean="0">
                <a:solidFill>
                  <a:srgbClr val="000000"/>
                </a:solidFill>
              </a:rPr>
              <a:t>10 staff – commissioners, generalists, support</a:t>
            </a:r>
          </a:p>
          <a:p>
            <a:pPr marL="0" indent="0" algn="ctr" eaLnBrk="1" hangingPunct="1">
              <a:buFontTx/>
              <a:buNone/>
              <a:defRPr/>
            </a:pPr>
            <a:endParaRPr lang="en-GB" sz="2800" dirty="0" smtClean="0">
              <a:solidFill>
                <a:srgbClr val="000000"/>
              </a:solidFill>
            </a:endParaRPr>
          </a:p>
          <a:p>
            <a:pPr marL="400050" lvl="1" indent="0" eaLnBrk="1" hangingPunct="1">
              <a:buFontTx/>
              <a:buNone/>
              <a:defRPr/>
            </a:pPr>
            <a:r>
              <a:rPr lang="en-GB" i="1" dirty="0" smtClean="0">
                <a:solidFill>
                  <a:srgbClr val="000000"/>
                </a:solidFill>
              </a:rPr>
              <a:t>“</a:t>
            </a:r>
            <a:r>
              <a:rPr lang="en-GB" dirty="0" smtClean="0">
                <a:solidFill>
                  <a:srgbClr val="000000"/>
                </a:solidFill>
              </a:rPr>
              <a:t>PAS exists to provide support to local planning authorities to provide efficient and effective planning services, to drive improvement in those services and to respond to and deliver changes in the planning system”</a:t>
            </a:r>
          </a:p>
          <a:p>
            <a:pPr eaLnBrk="1" hangingPunct="1">
              <a:defRPr/>
            </a:pPr>
            <a:endParaRPr lang="en-GB" dirty="0" smtClean="0"/>
          </a:p>
        </p:txBody>
      </p:sp>
    </p:spTree>
    <p:extLst>
      <p:ext uri="{BB962C8B-B14F-4D97-AF65-F5344CB8AC3E}">
        <p14:creationId xmlns:p14="http://schemas.microsoft.com/office/powerpoint/2010/main" val="467647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84201" y="274638"/>
            <a:ext cx="8915400" cy="778098"/>
          </a:xfrm>
        </p:spPr>
        <p:txBody>
          <a:bodyPr/>
          <a:lstStyle/>
          <a:p>
            <a:r>
              <a:rPr lang="en-GB" dirty="0" smtClean="0"/>
              <a:t>Other changes</a:t>
            </a:r>
            <a:endParaRPr lang="en-GB" altLang="en-US" dirty="0" smtClean="0"/>
          </a:p>
        </p:txBody>
      </p:sp>
      <p:sp>
        <p:nvSpPr>
          <p:cNvPr id="18435" name="Content Placeholder 2"/>
          <p:cNvSpPr>
            <a:spLocks noGrp="1"/>
          </p:cNvSpPr>
          <p:nvPr>
            <p:ph idx="1"/>
          </p:nvPr>
        </p:nvSpPr>
        <p:spPr>
          <a:xfrm>
            <a:off x="584201" y="1196754"/>
            <a:ext cx="8915400" cy="4929411"/>
          </a:xfrm>
        </p:spPr>
        <p:txBody>
          <a:bodyPr/>
          <a:lstStyle/>
          <a:p>
            <a:pPr>
              <a:defRPr/>
            </a:pPr>
            <a:r>
              <a:rPr lang="en-GB" altLang="en-US" sz="2800" dirty="0" smtClean="0"/>
              <a:t>involving people in planning</a:t>
            </a:r>
          </a:p>
          <a:p>
            <a:pPr lvl="1">
              <a:defRPr/>
            </a:pPr>
            <a:r>
              <a:rPr lang="en-GB" altLang="en-US" dirty="0" smtClean="0"/>
              <a:t>compulsory pre-application for onshore wind</a:t>
            </a:r>
          </a:p>
          <a:p>
            <a:r>
              <a:rPr lang="en-GB" sz="2800" dirty="0" smtClean="0"/>
              <a:t>legal &amp; enforcement changes</a:t>
            </a:r>
          </a:p>
          <a:p>
            <a:pPr lvl="1"/>
            <a:r>
              <a:rPr lang="en-GB" dirty="0" smtClean="0"/>
              <a:t>Enforcement Fund</a:t>
            </a:r>
          </a:p>
          <a:p>
            <a:pPr lvl="1"/>
            <a:r>
              <a:rPr lang="en-GB" dirty="0" smtClean="0"/>
              <a:t>Judicial Review</a:t>
            </a:r>
          </a:p>
          <a:p>
            <a:r>
              <a:rPr lang="en-GB" sz="2800" dirty="0" smtClean="0"/>
              <a:t>Marine planning</a:t>
            </a:r>
          </a:p>
          <a:p>
            <a:r>
              <a:rPr lang="en-GB" sz="2800" dirty="0" smtClean="0"/>
              <a:t>solar energy</a:t>
            </a:r>
          </a:p>
          <a:p>
            <a:endParaRPr lang="en-GB" sz="2800" dirty="0" smtClean="0"/>
          </a:p>
          <a:p>
            <a:pPr>
              <a:buNone/>
              <a:defRPr/>
            </a:pPr>
            <a:endParaRPr lang="en-GB" altLang="en-US" dirty="0" smtClean="0"/>
          </a:p>
          <a:p>
            <a:pPr>
              <a:defRPr/>
            </a:pPr>
            <a:endParaRPr lang="en-GB" dirty="0" smtClean="0"/>
          </a:p>
          <a:p>
            <a:pPr lvl="1">
              <a:defRPr/>
            </a:pPr>
            <a:endParaRPr lang="en-GB" dirty="0" smtClean="0"/>
          </a:p>
          <a:p>
            <a:pPr lvl="1">
              <a:defRPr/>
            </a:pPr>
            <a:endParaRPr lang="en-GB" dirty="0" smtClean="0"/>
          </a:p>
          <a:p>
            <a:pPr>
              <a:buFontTx/>
              <a:buNone/>
              <a:defRPr/>
            </a:pPr>
            <a:endParaRPr lang="en-GB" altLang="en-US" sz="2400" dirty="0" smtClean="0"/>
          </a:p>
          <a:p>
            <a:pPr lvl="1">
              <a:buFontTx/>
              <a:buNone/>
              <a:defRPr/>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n-US" altLang="en-US" smtClean="0"/>
          </a:p>
        </p:txBody>
      </p:sp>
      <p:sp>
        <p:nvSpPr>
          <p:cNvPr id="47107" name="Rectangle 3"/>
          <p:cNvSpPr>
            <a:spLocks noGrp="1" noChangeArrowheads="1"/>
          </p:cNvSpPr>
          <p:nvPr>
            <p:ph type="body" idx="1"/>
          </p:nvPr>
        </p:nvSpPr>
        <p:spPr/>
        <p:txBody>
          <a:bodyPr/>
          <a:lstStyle/>
          <a:p>
            <a:pPr eaLnBrk="1" hangingPunct="1"/>
            <a:endParaRPr lang="en-US" altLang="en-US" smtClean="0"/>
          </a:p>
        </p:txBody>
      </p:sp>
      <p:pic>
        <p:nvPicPr>
          <p:cNvPr id="47108" name="Picture 6" descr="pas_contact_background"/>
          <p:cNvPicPr>
            <a:picLocks noChangeAspect="1" noChangeArrowheads="1"/>
          </p:cNvPicPr>
          <p:nvPr/>
        </p:nvPicPr>
        <p:blipFill>
          <a:blip r:embed="rId3" cstate="print"/>
          <a:srcRect/>
          <a:stretch>
            <a:fillRect/>
          </a:stretch>
        </p:blipFill>
        <p:spPr bwMode="auto">
          <a:xfrm>
            <a:off x="0" y="-26988"/>
            <a:ext cx="9906000" cy="6843713"/>
          </a:xfrm>
          <a:prstGeom prst="rect">
            <a:avLst/>
          </a:prstGeom>
          <a:noFill/>
          <a:ln w="9525">
            <a:noFill/>
            <a:miter lim="800000"/>
            <a:headEnd/>
            <a:tailEnd/>
          </a:ln>
        </p:spPr>
      </p:pic>
      <p:sp>
        <p:nvSpPr>
          <p:cNvPr id="47109" name="Text Box 5"/>
          <p:cNvSpPr txBox="1">
            <a:spLocks noChangeArrowheads="1"/>
          </p:cNvSpPr>
          <p:nvPr/>
        </p:nvSpPr>
        <p:spPr bwMode="auto">
          <a:xfrm>
            <a:off x="1116032" y="2492375"/>
            <a:ext cx="7508875" cy="3200400"/>
          </a:xfrm>
          <a:prstGeom prst="rect">
            <a:avLst/>
          </a:prstGeom>
          <a:noFill/>
          <a:ln w="9525">
            <a:noFill/>
            <a:miter lim="800000"/>
            <a:headEnd/>
            <a:tailEnd/>
          </a:ln>
        </p:spPr>
        <p:txBody>
          <a:bodyPr>
            <a:spAutoFit/>
          </a:bodyPr>
          <a:lstStyle/>
          <a:p>
            <a:r>
              <a:rPr lang="en-GB" sz="4000">
                <a:solidFill>
                  <a:srgbClr val="000000"/>
                </a:solidFill>
              </a:rPr>
              <a:t>Contact PAS</a:t>
            </a:r>
            <a:br>
              <a:rPr lang="en-GB" sz="4000">
                <a:solidFill>
                  <a:srgbClr val="000000"/>
                </a:solidFill>
              </a:rPr>
            </a:br>
            <a:r>
              <a:rPr lang="en-GB">
                <a:solidFill>
                  <a:srgbClr val="000000"/>
                </a:solidFill>
              </a:rPr>
              <a:t/>
            </a:r>
            <a:br>
              <a:rPr lang="en-GB">
                <a:solidFill>
                  <a:srgbClr val="000000"/>
                </a:solidFill>
              </a:rPr>
            </a:br>
            <a:r>
              <a:rPr lang="en-GB" sz="4000" b="0">
                <a:solidFill>
                  <a:srgbClr val="000000"/>
                </a:solidFill>
              </a:rPr>
              <a:t>email   </a:t>
            </a:r>
            <a:r>
              <a:rPr lang="en-GB" sz="4000">
                <a:solidFill>
                  <a:srgbClr val="669900"/>
                </a:solidFill>
              </a:rPr>
              <a:t>pas@local.gov.uk</a:t>
            </a:r>
          </a:p>
          <a:p>
            <a:r>
              <a:rPr lang="en-GB" sz="4000" b="0">
                <a:solidFill>
                  <a:srgbClr val="000000"/>
                </a:solidFill>
              </a:rPr>
              <a:t>web     </a:t>
            </a:r>
            <a:r>
              <a:rPr lang="en-GB" sz="4000">
                <a:solidFill>
                  <a:srgbClr val="669900"/>
                </a:solidFill>
              </a:rPr>
              <a:t>www.pas.gov.uk</a:t>
            </a:r>
          </a:p>
          <a:p>
            <a:r>
              <a:rPr lang="en-GB" sz="4000" b="0">
                <a:solidFill>
                  <a:srgbClr val="000000"/>
                </a:solidFill>
              </a:rPr>
              <a:t>phone  </a:t>
            </a:r>
            <a:r>
              <a:rPr lang="en-GB" sz="4000">
                <a:solidFill>
                  <a:srgbClr val="000000"/>
                </a:solidFill>
              </a:rPr>
              <a:t>020 7664 3000</a:t>
            </a:r>
            <a:endParaRPr lang="en-US" sz="400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Appendix </a:t>
            </a:r>
            <a:endParaRPr lang="en-GB" dirty="0"/>
          </a:p>
        </p:txBody>
      </p:sp>
      <p:sp>
        <p:nvSpPr>
          <p:cNvPr id="3" name="Content Placeholder 2"/>
          <p:cNvSpPr>
            <a:spLocks noGrp="1"/>
          </p:cNvSpPr>
          <p:nvPr>
            <p:ph idx="1"/>
          </p:nvPr>
        </p:nvSpPr>
        <p:spPr>
          <a:xfrm>
            <a:off x="560512" y="2996952"/>
            <a:ext cx="8915400" cy="1972810"/>
          </a:xfrm>
        </p:spPr>
        <p:txBody>
          <a:bodyPr/>
          <a:lstStyle/>
          <a:p>
            <a:pPr marL="0" indent="0" algn="ctr">
              <a:buNone/>
            </a:pPr>
            <a:r>
              <a:rPr lang="en-GB" dirty="0" smtClean="0"/>
              <a:t>Changes to Permitted development : detail </a:t>
            </a:r>
          </a:p>
          <a:p>
            <a:pPr marL="0" indent="0">
              <a:buNone/>
            </a:pPr>
            <a:endParaRPr lang="en-GB" dirty="0"/>
          </a:p>
        </p:txBody>
      </p:sp>
    </p:spTree>
    <p:extLst>
      <p:ext uri="{BB962C8B-B14F-4D97-AF65-F5344CB8AC3E}">
        <p14:creationId xmlns:p14="http://schemas.microsoft.com/office/powerpoint/2010/main" val="247927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 main changes </a:t>
            </a:r>
          </a:p>
        </p:txBody>
      </p:sp>
      <p:sp>
        <p:nvSpPr>
          <p:cNvPr id="19459" name="Content Placeholder 2"/>
          <p:cNvSpPr>
            <a:spLocks noGrp="1"/>
          </p:cNvSpPr>
          <p:nvPr>
            <p:ph idx="1"/>
          </p:nvPr>
        </p:nvSpPr>
        <p:spPr>
          <a:xfrm>
            <a:off x="584201" y="1557343"/>
            <a:ext cx="8915400" cy="5184775"/>
          </a:xfrm>
        </p:spPr>
        <p:txBody>
          <a:bodyPr/>
          <a:lstStyle/>
          <a:p>
            <a:pPr marL="342900" lvl="1" indent="-342900">
              <a:buNone/>
              <a:defRPr/>
            </a:pPr>
            <a:r>
              <a:rPr lang="en-GB" dirty="0" smtClean="0"/>
              <a:t>Consolidated General Permitted development Order 2015</a:t>
            </a:r>
          </a:p>
          <a:p>
            <a:pPr marL="342900" lvl="1" indent="-342900">
              <a:buNone/>
              <a:defRPr/>
            </a:pPr>
            <a:endParaRPr lang="en-GB" dirty="0" smtClean="0"/>
          </a:p>
          <a:p>
            <a:pPr marL="342900" lvl="1" indent="-342900">
              <a:buNone/>
              <a:defRPr/>
            </a:pPr>
            <a:r>
              <a:rPr lang="en-GB" dirty="0" smtClean="0"/>
              <a:t>House extensions: </a:t>
            </a:r>
          </a:p>
          <a:p>
            <a:pPr marL="742950" lvl="2" indent="-342900">
              <a:defRPr/>
            </a:pPr>
            <a:r>
              <a:rPr lang="en-GB" sz="2800" kern="1200" dirty="0" smtClean="0">
                <a:latin typeface="Arial" charset="0"/>
                <a:ea typeface="ＭＳ Ｐゴシック" charset="0"/>
                <a:cs typeface="ＭＳ Ｐゴシック" charset="0"/>
              </a:rPr>
              <a:t>increasing the size limits for the depth of single-storey domestic extensions from 4m to 8m (for detached houses) and from 3m to 6m (for all other houses), in non-protected areas. Single storey only. </a:t>
            </a:r>
          </a:p>
          <a:p>
            <a:pPr marL="742950" lvl="2" indent="-342900">
              <a:defRPr/>
            </a:pPr>
            <a:r>
              <a:rPr lang="en-GB" sz="2800" kern="1200" dirty="0" smtClean="0">
                <a:latin typeface="Arial" charset="0"/>
                <a:ea typeface="ＭＳ Ｐゴシック" charset="0"/>
                <a:cs typeface="ＭＳ Ｐゴシック" charset="0"/>
              </a:rPr>
              <a:t>requires consultation with neighbours</a:t>
            </a:r>
          </a:p>
          <a:p>
            <a:pPr>
              <a:defRPr/>
            </a:pPr>
            <a:endParaRPr lang="en-GB" dirty="0" smtClean="0"/>
          </a:p>
        </p:txBody>
      </p:sp>
    </p:spTree>
    <p:extLst>
      <p:ext uri="{BB962C8B-B14F-4D97-AF65-F5344CB8AC3E}">
        <p14:creationId xmlns:p14="http://schemas.microsoft.com/office/powerpoint/2010/main" val="2063136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84201" y="274638"/>
            <a:ext cx="8915400" cy="77809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main changes</a:t>
            </a:r>
          </a:p>
        </p:txBody>
      </p:sp>
      <p:sp>
        <p:nvSpPr>
          <p:cNvPr id="22531" name="Content Placeholder 2"/>
          <p:cNvSpPr>
            <a:spLocks noGrp="1"/>
          </p:cNvSpPr>
          <p:nvPr>
            <p:ph idx="1"/>
          </p:nvPr>
        </p:nvSpPr>
        <p:spPr>
          <a:xfrm>
            <a:off x="584201" y="1340767"/>
            <a:ext cx="8915400" cy="4785395"/>
          </a:xfrm>
        </p:spPr>
        <p:txBody>
          <a:bodyPr/>
          <a:lstStyle/>
          <a:p>
            <a:pPr>
              <a:buNone/>
              <a:defRPr/>
            </a:pPr>
            <a:r>
              <a:rPr lang="en-GB" sz="2800" dirty="0" smtClean="0"/>
              <a:t>Change of use from offices to residential: </a:t>
            </a:r>
          </a:p>
          <a:p>
            <a:pPr marL="800100" lvl="3" indent="-342900">
              <a:buFont typeface="Arial" pitchFamily="34" charset="0"/>
              <a:buChar char="•"/>
              <a:defRPr/>
            </a:pPr>
            <a:r>
              <a:rPr lang="en-GB" sz="2800" kern="1200" dirty="0" smtClean="0">
                <a:latin typeface="Arial" charset="0"/>
                <a:ea typeface="ＭＳ Ｐゴシック" charset="0"/>
                <a:cs typeface="ＭＳ Ｐゴシック" charset="0"/>
              </a:rPr>
              <a:t>initially for a period of three years. Will this be extended?</a:t>
            </a:r>
          </a:p>
          <a:p>
            <a:pPr>
              <a:buNone/>
            </a:pPr>
            <a:endParaRPr lang="en-GB" sz="2800" dirty="0" smtClean="0"/>
          </a:p>
          <a:p>
            <a:pPr>
              <a:buNone/>
            </a:pPr>
            <a:r>
              <a:rPr lang="en-GB" sz="2800" dirty="0" smtClean="0"/>
              <a:t>C</a:t>
            </a:r>
            <a:r>
              <a:rPr lang="en-GB" dirty="0" smtClean="0"/>
              <a:t>hange of use to state-funded schools </a:t>
            </a:r>
          </a:p>
          <a:p>
            <a:pPr lvl="1">
              <a:buFont typeface="Arial" pitchFamily="34" charset="0"/>
              <a:buChar char="•"/>
            </a:pPr>
            <a:r>
              <a:rPr lang="en-GB" dirty="0" smtClean="0"/>
              <a:t>for one academic year, buildings in any use class will be able to be used as a state-funded school while permanent planning permissions secured</a:t>
            </a:r>
          </a:p>
          <a:p>
            <a:pPr lvl="1">
              <a:buFont typeface="Arial" pitchFamily="34" charset="0"/>
              <a:buChar char="•"/>
            </a:pPr>
            <a:r>
              <a:rPr lang="en-GB" dirty="0" smtClean="0"/>
              <a:t>restriction on height of fencing at school accesses</a:t>
            </a:r>
          </a:p>
        </p:txBody>
      </p:sp>
    </p:spTree>
    <p:extLst>
      <p:ext uri="{BB962C8B-B14F-4D97-AF65-F5344CB8AC3E}">
        <p14:creationId xmlns:p14="http://schemas.microsoft.com/office/powerpoint/2010/main" val="588936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84201" y="188640"/>
            <a:ext cx="8915400" cy="792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changes</a:t>
            </a:r>
          </a:p>
        </p:txBody>
      </p:sp>
      <p:sp>
        <p:nvSpPr>
          <p:cNvPr id="19459" name="Content Placeholder 2"/>
          <p:cNvSpPr>
            <a:spLocks noGrp="1"/>
          </p:cNvSpPr>
          <p:nvPr>
            <p:ph idx="1"/>
          </p:nvPr>
        </p:nvSpPr>
        <p:spPr>
          <a:xfrm>
            <a:off x="584201" y="980735"/>
            <a:ext cx="8915400" cy="5145435"/>
          </a:xfrm>
        </p:spPr>
        <p:txBody>
          <a:bodyPr/>
          <a:lstStyle/>
          <a:p>
            <a:pPr>
              <a:defRPr/>
            </a:pPr>
            <a:r>
              <a:rPr lang="en-GB" sz="2800" kern="1200" dirty="0" smtClean="0">
                <a:ea typeface="ＭＳ Ｐゴシック" charset="0"/>
                <a:cs typeface="ＭＳ Ｐゴシック" charset="0"/>
              </a:rPr>
              <a:t>change of use of agricultural buildings</a:t>
            </a:r>
          </a:p>
          <a:p>
            <a:pPr lvl="1">
              <a:defRPr/>
            </a:pPr>
            <a:r>
              <a:rPr lang="en-GB" kern="1200" dirty="0" smtClean="0">
                <a:ea typeface="ＭＳ Ｐゴシック" charset="0"/>
                <a:cs typeface="ＭＳ Ｐゴシック" charset="0"/>
              </a:rPr>
              <a:t>new Class Q (formerly MB) - Change of use from buildings used for agricultural purposes to residential use  (C3)</a:t>
            </a:r>
          </a:p>
          <a:p>
            <a:pPr lvl="1">
              <a:defRPr/>
            </a:pPr>
            <a:r>
              <a:rPr lang="en-GB" kern="1200" dirty="0" smtClean="0">
                <a:ea typeface="ＭＳ Ｐゴシック" charset="0"/>
                <a:cs typeface="ＭＳ Ｐゴシック" charset="0"/>
              </a:rPr>
              <a:t>new Class S (formerly MA) - Change of use from buildings used for agricultural purposes to a state funded school or nursery providing childcare </a:t>
            </a:r>
          </a:p>
          <a:p>
            <a:pPr lvl="1">
              <a:defRPr/>
            </a:pPr>
            <a:r>
              <a:rPr lang="en-GB" kern="1200" dirty="0" smtClean="0">
                <a:ea typeface="ＭＳ Ｐゴシック" charset="0"/>
                <a:cs typeface="ＭＳ Ｐゴシック" charset="0"/>
              </a:rPr>
              <a:t>new Class R (formerly M) - </a:t>
            </a:r>
            <a:r>
              <a:rPr lang="en-GB" kern="1200" dirty="0" smtClean="0">
                <a:latin typeface="Arial" charset="0"/>
                <a:ea typeface="ＭＳ Ｐゴシック" charset="0"/>
                <a:cs typeface="ＭＳ Ｐゴシック" charset="0"/>
              </a:rPr>
              <a:t>change of use of a building used for agricultural purposes and any land within its curtilage  to a flexible use </a:t>
            </a:r>
            <a:endParaRPr lang="en-GB" kern="1200" dirty="0" smtClean="0">
              <a:ea typeface="ＭＳ Ｐゴシック" charset="0"/>
              <a:cs typeface="ＭＳ Ｐゴシック" charset="0"/>
            </a:endParaRPr>
          </a:p>
          <a:p>
            <a:pPr lvl="1">
              <a:defRPr/>
            </a:pPr>
            <a:r>
              <a:rPr lang="en-GB" kern="1200" dirty="0" smtClean="0">
                <a:ea typeface="ＭＳ Ｐゴシック" charset="0"/>
                <a:cs typeface="ＭＳ Ｐゴシック" charset="0"/>
              </a:rPr>
              <a:t>changes to PPG - not restricted to sustainable locations</a:t>
            </a:r>
          </a:p>
          <a:p>
            <a:pPr>
              <a:defRPr/>
            </a:pPr>
            <a:endParaRPr lang="en-GB" sz="2400" kern="1200" dirty="0" smtClean="0">
              <a:ea typeface="ＭＳ Ｐゴシック" charset="0"/>
              <a:cs typeface="ＭＳ Ｐゴシック" charset="0"/>
            </a:endParaRPr>
          </a:p>
          <a:p>
            <a:pPr>
              <a:defRPr/>
            </a:pPr>
            <a:endParaRPr lang="en-GB" sz="2400" kern="1200" dirty="0" smtClean="0">
              <a:ea typeface="ＭＳ Ｐゴシック" charset="0"/>
              <a:cs typeface="ＭＳ Ｐゴシック" charset="0"/>
            </a:endParaRPr>
          </a:p>
        </p:txBody>
      </p:sp>
    </p:spTree>
    <p:extLst>
      <p:ext uri="{BB962C8B-B14F-4D97-AF65-F5344CB8AC3E}">
        <p14:creationId xmlns:p14="http://schemas.microsoft.com/office/powerpoint/2010/main" val="115041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84201" y="274638"/>
            <a:ext cx="8915400" cy="850106"/>
          </a:xfrm>
        </p:spPr>
        <p:txBody>
          <a:bodyPr/>
          <a:lstStyle/>
          <a:p>
            <a:pPr>
              <a:tabLst>
                <a:tab pos="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 other changes</a:t>
            </a:r>
          </a:p>
        </p:txBody>
      </p:sp>
      <p:sp>
        <p:nvSpPr>
          <p:cNvPr id="19459" name="Content Placeholder 2"/>
          <p:cNvSpPr>
            <a:spLocks noGrp="1"/>
          </p:cNvSpPr>
          <p:nvPr>
            <p:ph idx="1"/>
          </p:nvPr>
        </p:nvSpPr>
        <p:spPr>
          <a:xfrm>
            <a:off x="584201" y="1412783"/>
            <a:ext cx="8915400" cy="4713387"/>
          </a:xfrm>
        </p:spPr>
        <p:txBody>
          <a:bodyPr/>
          <a:lstStyle/>
          <a:p>
            <a:pPr>
              <a:defRPr/>
            </a:pPr>
            <a:r>
              <a:rPr lang="en-GB" kern="1200" dirty="0" smtClean="0">
                <a:ea typeface="ＭＳ Ｐゴシック" charset="0"/>
                <a:cs typeface="ＭＳ Ｐゴシック" charset="0"/>
              </a:rPr>
              <a:t>larger extensions to offices and shops</a:t>
            </a:r>
          </a:p>
          <a:p>
            <a:pPr>
              <a:defRPr/>
            </a:pPr>
            <a:r>
              <a:rPr lang="en-GB" dirty="0" smtClean="0"/>
              <a:t>change of use from existing agricultural buildings to a range of new business uses </a:t>
            </a:r>
          </a:p>
          <a:p>
            <a:pPr>
              <a:defRPr/>
            </a:pPr>
            <a:r>
              <a:rPr lang="en-GB" dirty="0" smtClean="0"/>
              <a:t>temporary retail and office uses</a:t>
            </a:r>
          </a:p>
          <a:p>
            <a:pPr>
              <a:defRPr/>
            </a:pPr>
            <a:r>
              <a:rPr lang="en-GB" dirty="0" smtClean="0"/>
              <a:t>thresholds increased from 235m2 to 500m2 for change between business uses</a:t>
            </a:r>
          </a:p>
          <a:p>
            <a:r>
              <a:rPr lang="en-GB" dirty="0" smtClean="0"/>
              <a:t>telecommunications – relaxations to support 4G</a:t>
            </a:r>
          </a:p>
          <a:p>
            <a:endParaRPr lang="en-GB" dirty="0" smtClean="0"/>
          </a:p>
          <a:p>
            <a:pPr>
              <a:defRPr/>
            </a:pPr>
            <a:endParaRPr lang="en-GB" dirty="0" smtClean="0"/>
          </a:p>
          <a:p>
            <a:pPr marL="342900" lvl="1" indent="-342900">
              <a:buFontTx/>
              <a:buChar char="•"/>
              <a:defRPr/>
            </a:pPr>
            <a:endParaRPr lang="en-GB" sz="2400" dirty="0" smtClean="0"/>
          </a:p>
          <a:p>
            <a:pPr>
              <a:defRPr/>
            </a:pPr>
            <a:endParaRPr lang="en-GB" sz="2400" kern="1200" dirty="0" smtClean="0">
              <a:ea typeface="ＭＳ Ｐゴシック" charset="0"/>
              <a:cs typeface="ＭＳ Ｐゴシック" charset="0"/>
            </a:endParaRPr>
          </a:p>
        </p:txBody>
      </p:sp>
    </p:spTree>
    <p:extLst>
      <p:ext uri="{BB962C8B-B14F-4D97-AF65-F5344CB8AC3E}">
        <p14:creationId xmlns:p14="http://schemas.microsoft.com/office/powerpoint/2010/main" val="1653256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tabLst>
                <a:tab pos="0" algn="l"/>
                <a:tab pos="2743200" algn="l"/>
                <a:tab pos="3657600" algn="l"/>
                <a:tab pos="4572000" algn="l"/>
                <a:tab pos="5486400" algn="l"/>
                <a:tab pos="6400800" algn="l"/>
                <a:tab pos="7315200" algn="l"/>
                <a:tab pos="8229600" algn="l"/>
                <a:tab pos="9144000" algn="l"/>
                <a:tab pos="10058400" algn="l"/>
              </a:tabLst>
            </a:pPr>
            <a:r>
              <a:rPr lang="en-US" altLang="en-US" dirty="0" smtClean="0">
                <a:ea typeface="Microsoft YaHei" pitchFamily="34" charset="-122"/>
              </a:rPr>
              <a:t>Permitted Development – other changes</a:t>
            </a:r>
          </a:p>
        </p:txBody>
      </p:sp>
      <p:sp>
        <p:nvSpPr>
          <p:cNvPr id="19459" name="Content Placeholder 2"/>
          <p:cNvSpPr>
            <a:spLocks noGrp="1"/>
          </p:cNvSpPr>
          <p:nvPr>
            <p:ph idx="1"/>
          </p:nvPr>
        </p:nvSpPr>
        <p:spPr/>
        <p:txBody>
          <a:bodyPr/>
          <a:lstStyle/>
          <a:p>
            <a:pPr>
              <a:defRPr/>
            </a:pPr>
            <a:r>
              <a:rPr lang="en-GB" sz="2800" kern="1200" dirty="0" smtClean="0">
                <a:ea typeface="ＭＳ Ｐゴシック" charset="0"/>
                <a:cs typeface="ＭＳ Ｐゴシック" charset="0"/>
              </a:rPr>
              <a:t>change of use of small retail premises to residential use </a:t>
            </a:r>
          </a:p>
          <a:p>
            <a:pPr>
              <a:defRPr/>
            </a:pPr>
            <a:r>
              <a:rPr lang="en-GB" sz="2800" kern="1200" dirty="0" smtClean="0">
                <a:ea typeface="ＭＳ Ｐゴシック" charset="0"/>
                <a:cs typeface="ＭＳ Ｐゴシック" charset="0"/>
              </a:rPr>
              <a:t>change of use from a shop (A1) to a bank or a building society</a:t>
            </a:r>
          </a:p>
          <a:p>
            <a:pPr>
              <a:defRPr/>
            </a:pPr>
            <a:r>
              <a:rPr lang="en-GB" sz="2800" kern="1200" dirty="0" smtClean="0">
                <a:ea typeface="ＭＳ Ｐゴシック" charset="0"/>
                <a:cs typeface="ＭＳ Ｐゴシック" charset="0"/>
              </a:rPr>
              <a:t>change of use from offices, hotels, residential, non-residential institutions, and leisure and assembly to nurseries providing childcare - subject to prior approval</a:t>
            </a:r>
          </a:p>
          <a:p>
            <a:pPr>
              <a:defRPr/>
            </a:pPr>
            <a:endParaRPr lang="en-GB" sz="2800" kern="1200" dirty="0" smtClean="0">
              <a:ea typeface="ＭＳ Ｐゴシック" charset="0"/>
              <a:cs typeface="ＭＳ Ｐゴシック" charset="0"/>
            </a:endParaRPr>
          </a:p>
          <a:p>
            <a:pPr>
              <a:defRPr/>
            </a:pPr>
            <a:endParaRPr lang="en-GB" kern="1200" dirty="0" smtClean="0">
              <a:ea typeface="ＭＳ Ｐゴシック" charset="0"/>
              <a:cs typeface="ＭＳ Ｐゴシック" charset="0"/>
            </a:endParaRPr>
          </a:p>
          <a:p>
            <a:endParaRPr lang="en-GB" sz="2800" dirty="0" smtClean="0"/>
          </a:p>
          <a:p>
            <a:pPr>
              <a:defRPr/>
            </a:pPr>
            <a:endParaRPr lang="en-GB" sz="2800" dirty="0" smtClean="0"/>
          </a:p>
          <a:p>
            <a:pPr marL="342900" lvl="1" indent="-342900">
              <a:buFontTx/>
              <a:buChar char="•"/>
              <a:defRPr/>
            </a:pPr>
            <a:endParaRPr lang="en-GB" dirty="0" smtClean="0"/>
          </a:p>
          <a:p>
            <a:pPr>
              <a:defRPr/>
            </a:pPr>
            <a:endParaRPr lang="en-GB" sz="2800" kern="1200" dirty="0" smtClean="0">
              <a:ea typeface="ＭＳ Ｐゴシック" charset="0"/>
              <a:cs typeface="ＭＳ Ｐゴシック" charset="0"/>
            </a:endParaRPr>
          </a:p>
        </p:txBody>
      </p:sp>
    </p:spTree>
    <p:extLst>
      <p:ext uri="{BB962C8B-B14F-4D97-AF65-F5344CB8AC3E}">
        <p14:creationId xmlns:p14="http://schemas.microsoft.com/office/powerpoint/2010/main" val="2493285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tabLst>
                <a:tab pos="0" algn="l"/>
                <a:tab pos="2743200" algn="l"/>
                <a:tab pos="3657600" algn="l"/>
                <a:tab pos="4572000" algn="l"/>
                <a:tab pos="5486400" algn="l"/>
                <a:tab pos="6400800" algn="l"/>
                <a:tab pos="7315200" algn="l"/>
                <a:tab pos="8229600" algn="l"/>
                <a:tab pos="9144000" algn="l"/>
                <a:tab pos="10058400" algn="l"/>
              </a:tabLst>
            </a:pPr>
            <a:r>
              <a:rPr lang="en-US" altLang="en-US" sz="3600" dirty="0" smtClean="0">
                <a:ea typeface="Microsoft YaHei" pitchFamily="34" charset="-122"/>
              </a:rPr>
              <a:t>Main changes in consolidated GPDO 2015 and changes to use classes</a:t>
            </a:r>
          </a:p>
        </p:txBody>
      </p:sp>
      <p:sp>
        <p:nvSpPr>
          <p:cNvPr id="19459" name="Content Placeholder 2"/>
          <p:cNvSpPr>
            <a:spLocks noGrp="1"/>
          </p:cNvSpPr>
          <p:nvPr>
            <p:ph idx="1"/>
          </p:nvPr>
        </p:nvSpPr>
        <p:spPr/>
        <p:txBody>
          <a:bodyPr/>
          <a:lstStyle/>
          <a:p>
            <a:r>
              <a:rPr lang="en-GB" sz="2800" kern="1200" dirty="0" smtClean="0">
                <a:latin typeface="Arial" charset="0"/>
                <a:ea typeface="ＭＳ Ｐゴシック" charset="0"/>
                <a:cs typeface="ＭＳ Ｐゴシック" charset="0"/>
              </a:rPr>
              <a:t>storage and distribution to residential</a:t>
            </a:r>
          </a:p>
          <a:p>
            <a:r>
              <a:rPr lang="en-GB" sz="2800" dirty="0" smtClean="0"/>
              <a:t>amusement arcades and casinos to residential </a:t>
            </a:r>
          </a:p>
          <a:p>
            <a:r>
              <a:rPr lang="en-GB" sz="2800" kern="1200" dirty="0" smtClean="0">
                <a:latin typeface="Arial" charset="0"/>
                <a:ea typeface="ＭＳ Ｐゴシック" charset="0"/>
                <a:cs typeface="ＭＳ Ｐゴシック" charset="0"/>
              </a:rPr>
              <a:t>Betting offices and pay day loan shops are removed from A2 </a:t>
            </a:r>
            <a:endParaRPr lang="en-GB" sz="2800" dirty="0" smtClean="0"/>
          </a:p>
          <a:p>
            <a:r>
              <a:rPr lang="en-GB" sz="2800" dirty="0" smtClean="0"/>
              <a:t>more change of use between shops and financial and professional services, allowing the change of use to restaurants or leisure use</a:t>
            </a:r>
          </a:p>
          <a:p>
            <a:r>
              <a:rPr lang="en-GB" sz="2800" dirty="0" smtClean="0"/>
              <a:t> rights for the installation of solar panels on non-domestic buildings.</a:t>
            </a:r>
          </a:p>
          <a:p>
            <a:endParaRPr lang="en-GB" sz="2800" kern="1200" dirty="0" smtClean="0">
              <a:ea typeface="ＭＳ Ｐゴシック" charset="0"/>
              <a:cs typeface="ＭＳ Ｐゴシック" charset="0"/>
            </a:endParaRPr>
          </a:p>
          <a:p>
            <a:pPr>
              <a:defRPr/>
            </a:pPr>
            <a:endParaRPr lang="en-GB" kern="1200" dirty="0" smtClean="0">
              <a:ea typeface="ＭＳ Ｐゴシック" charset="0"/>
              <a:cs typeface="ＭＳ Ｐゴシック" charset="0"/>
            </a:endParaRPr>
          </a:p>
          <a:p>
            <a:endParaRPr lang="en-GB" sz="2800" dirty="0" smtClean="0"/>
          </a:p>
          <a:p>
            <a:pPr>
              <a:defRPr/>
            </a:pPr>
            <a:endParaRPr lang="en-GB" sz="2800" dirty="0" smtClean="0"/>
          </a:p>
          <a:p>
            <a:pPr marL="342900" lvl="1" indent="-342900">
              <a:buFontTx/>
              <a:buChar char="•"/>
              <a:defRPr/>
            </a:pPr>
            <a:endParaRPr lang="en-GB" dirty="0" smtClean="0"/>
          </a:p>
          <a:p>
            <a:pPr>
              <a:defRPr/>
            </a:pPr>
            <a:endParaRPr lang="en-GB" sz="2800" kern="1200" dirty="0" smtClean="0">
              <a:ea typeface="ＭＳ Ｐゴシック" charset="0"/>
              <a:cs typeface="ＭＳ Ｐゴシック" charset="0"/>
            </a:endParaRPr>
          </a:p>
        </p:txBody>
      </p:sp>
    </p:spTree>
    <p:extLst>
      <p:ext uri="{BB962C8B-B14F-4D97-AF65-F5344CB8AC3E}">
        <p14:creationId xmlns:p14="http://schemas.microsoft.com/office/powerpoint/2010/main" val="252950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4201" y="274638"/>
            <a:ext cx="8915400" cy="778098"/>
          </a:xfrm>
        </p:spPr>
        <p:txBody>
          <a:bodyPr/>
          <a:lstStyle/>
          <a:p>
            <a:r>
              <a:rPr lang="en-GB" dirty="0" smtClean="0">
                <a:ea typeface="ＭＳ Ｐゴシック" pitchFamily="34" charset="-128"/>
              </a:rPr>
              <a:t>Scope of this presentation</a:t>
            </a:r>
          </a:p>
        </p:txBody>
      </p:sp>
      <p:sp>
        <p:nvSpPr>
          <p:cNvPr id="13315" name="Content Placeholder 2"/>
          <p:cNvSpPr>
            <a:spLocks noGrp="1"/>
          </p:cNvSpPr>
          <p:nvPr>
            <p:ph idx="1"/>
          </p:nvPr>
        </p:nvSpPr>
        <p:spPr>
          <a:xfrm>
            <a:off x="584201" y="1196754"/>
            <a:ext cx="8915400" cy="4929411"/>
          </a:xfrm>
        </p:spPr>
        <p:txBody>
          <a:bodyPr/>
          <a:lstStyle/>
          <a:p>
            <a:pPr>
              <a:defRPr/>
            </a:pPr>
            <a:r>
              <a:rPr lang="en-GB" sz="2800" dirty="0" smtClean="0"/>
              <a:t>An overview of the main changes to the planning system from January 2013</a:t>
            </a:r>
          </a:p>
          <a:p>
            <a:pPr>
              <a:defRPr/>
            </a:pPr>
            <a:r>
              <a:rPr lang="en-GB" sz="2800" dirty="0" smtClean="0"/>
              <a:t>It looks in more detail at some of the significant changes e.g. Permitted Development.</a:t>
            </a:r>
          </a:p>
          <a:p>
            <a:pPr>
              <a:defRPr/>
            </a:pPr>
            <a:r>
              <a:rPr lang="en-GB" sz="2800" dirty="0" smtClean="0"/>
              <a:t>It looks at the impact of some of these changes.</a:t>
            </a:r>
          </a:p>
          <a:p>
            <a:pPr>
              <a:defRPr/>
            </a:pPr>
            <a:r>
              <a:rPr lang="en-GB" sz="2800" dirty="0" smtClean="0"/>
              <a:t>It looks at proposed changes (including those subject to consultation).</a:t>
            </a:r>
          </a:p>
          <a:p>
            <a:pPr>
              <a:defRPr/>
            </a:pPr>
            <a:r>
              <a:rPr lang="en-GB" sz="2800" dirty="0" smtClean="0"/>
              <a:t>Our aim is to help </a:t>
            </a:r>
            <a:r>
              <a:rPr lang="en-GB" sz="2800" kern="1200" dirty="0" smtClean="0"/>
              <a:t>keep councillors abreast of the changes.</a:t>
            </a: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84201" y="274638"/>
            <a:ext cx="8915400" cy="778098"/>
          </a:xfrm>
        </p:spPr>
        <p:txBody>
          <a:bodyPr/>
          <a:lstStyle/>
          <a:p>
            <a:r>
              <a:rPr lang="en-GB" dirty="0" smtClean="0"/>
              <a:t>Overview of recent changes</a:t>
            </a:r>
            <a:endParaRPr lang="en-GB" altLang="en-US" dirty="0" smtClean="0"/>
          </a:p>
        </p:txBody>
      </p:sp>
      <p:sp>
        <p:nvSpPr>
          <p:cNvPr id="13315" name="Content Placeholder 2"/>
          <p:cNvSpPr>
            <a:spLocks noGrp="1"/>
          </p:cNvSpPr>
          <p:nvPr>
            <p:ph idx="1"/>
          </p:nvPr>
        </p:nvSpPr>
        <p:spPr>
          <a:xfrm>
            <a:off x="584201" y="1124747"/>
            <a:ext cx="8915400" cy="5001419"/>
          </a:xfrm>
        </p:spPr>
        <p:txBody>
          <a:bodyPr/>
          <a:lstStyle/>
          <a:p>
            <a:r>
              <a:rPr lang="en-GB" sz="2800" dirty="0" smtClean="0"/>
              <a:t>The Government </a:t>
            </a:r>
            <a:r>
              <a:rPr lang="en-GB" sz="2800" dirty="0" smtClean="0"/>
              <a:t>wants </a:t>
            </a:r>
            <a:r>
              <a:rPr lang="en-GB" sz="2800" dirty="0" smtClean="0"/>
              <a:t>LPAs to perform more effectively, more openly and more efficiently to deliver sustainable development and deliver their growth agenda.</a:t>
            </a:r>
          </a:p>
          <a:p>
            <a:r>
              <a:rPr lang="en-GB" sz="2800" dirty="0" smtClean="0"/>
              <a:t>Under the Coalition Government, major reforms to the planning system have taken place with:</a:t>
            </a:r>
          </a:p>
          <a:p>
            <a:pPr lvl="1"/>
            <a:r>
              <a:rPr lang="en-GB" sz="2400" dirty="0" smtClean="0"/>
              <a:t>Localism Act 2011</a:t>
            </a:r>
          </a:p>
          <a:p>
            <a:pPr lvl="1"/>
            <a:r>
              <a:rPr lang="en-GB" sz="2400" dirty="0" smtClean="0"/>
              <a:t>National Planning Policy Framework &amp; Planning Practice Guidance</a:t>
            </a:r>
          </a:p>
          <a:p>
            <a:pPr lvl="1"/>
            <a:r>
              <a:rPr lang="en-GB" sz="2400" dirty="0" smtClean="0"/>
              <a:t>Growth and Infrastructure Act 2013 – emphasis on speeding up the planning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84201" y="274638"/>
            <a:ext cx="8915400" cy="778098"/>
          </a:xfrm>
        </p:spPr>
        <p:txBody>
          <a:bodyPr/>
          <a:lstStyle/>
          <a:p>
            <a:pPr eaLnBrk="1" hangingPunct="1"/>
            <a:r>
              <a:rPr lang="en-GB" dirty="0" smtClean="0"/>
              <a:t>Overview of recent changes (cont)</a:t>
            </a:r>
            <a:endParaRPr lang="en-GB" dirty="0" smtClean="0">
              <a:ea typeface="ＭＳ Ｐゴシック" pitchFamily="34" charset="-128"/>
            </a:endParaRPr>
          </a:p>
        </p:txBody>
      </p:sp>
      <p:sp>
        <p:nvSpPr>
          <p:cNvPr id="31747" name="Rectangle 3"/>
          <p:cNvSpPr>
            <a:spLocks noGrp="1" noChangeArrowheads="1"/>
          </p:cNvSpPr>
          <p:nvPr>
            <p:ph type="body" idx="1"/>
          </p:nvPr>
        </p:nvSpPr>
        <p:spPr>
          <a:xfrm>
            <a:off x="584201" y="1124747"/>
            <a:ext cx="8915400" cy="5001419"/>
          </a:xfrm>
        </p:spPr>
        <p:txBody>
          <a:bodyPr/>
          <a:lstStyle/>
          <a:p>
            <a:pPr marL="1171575" lvl="3" indent="-342900"/>
            <a:r>
              <a:rPr lang="en-GB" sz="2400" dirty="0" smtClean="0"/>
              <a:t>Enterprise And Regulatory Reform Act 2013. </a:t>
            </a:r>
          </a:p>
          <a:p>
            <a:pPr marL="1171575" lvl="3" indent="-342900"/>
            <a:r>
              <a:rPr lang="en-GB" sz="2400" dirty="0" smtClean="0">
                <a:ea typeface="ＭＳ Ｐゴシック" pitchFamily="34" charset="-128"/>
              </a:rPr>
              <a:t>The Infrastructure Act 2015 </a:t>
            </a:r>
          </a:p>
          <a:p>
            <a:r>
              <a:rPr lang="en-GB" sz="2800" dirty="0" smtClean="0">
                <a:ea typeface="ＭＳ Ｐゴシック" pitchFamily="34" charset="-128"/>
              </a:rPr>
              <a:t>Announcements on planning reform have also been made in: </a:t>
            </a:r>
          </a:p>
          <a:p>
            <a:pPr lvl="1"/>
            <a:r>
              <a:rPr lang="en-GB" sz="2400" dirty="0" smtClean="0">
                <a:ea typeface="ＭＳ Ｐゴシック" pitchFamily="34" charset="-128"/>
              </a:rPr>
              <a:t>Budget 2014 </a:t>
            </a:r>
          </a:p>
          <a:p>
            <a:pPr lvl="1"/>
            <a:r>
              <a:rPr lang="en-GB" sz="2400" dirty="0" smtClean="0">
                <a:ea typeface="ＭＳ Ｐゴシック" pitchFamily="34" charset="-128"/>
              </a:rPr>
              <a:t>Technical Consultation on Planning July 2014</a:t>
            </a:r>
          </a:p>
          <a:p>
            <a:pPr lvl="1"/>
            <a:r>
              <a:rPr lang="en-GB" sz="2400" dirty="0" smtClean="0">
                <a:ea typeface="ＭＳ Ｐゴシック" pitchFamily="34" charset="-128"/>
              </a:rPr>
              <a:t>Consultation: planning and travellers September 2014</a:t>
            </a:r>
          </a:p>
          <a:p>
            <a:pPr lvl="1"/>
            <a:r>
              <a:rPr lang="en-GB" sz="2400" dirty="0" smtClean="0">
                <a:ea typeface="ＭＳ Ｐゴシック" pitchFamily="34" charset="-128"/>
              </a:rPr>
              <a:t>National Infrastructure Plan 2014</a:t>
            </a:r>
          </a:p>
          <a:p>
            <a:pPr lvl="1"/>
            <a:r>
              <a:rPr lang="en-GB" sz="2400" dirty="0" smtClean="0">
                <a:ea typeface="ＭＳ Ｐゴシック" pitchFamily="34" charset="-128"/>
              </a:rPr>
              <a:t>Autumn Statement 2014</a:t>
            </a:r>
          </a:p>
          <a:p>
            <a:pPr lvl="1"/>
            <a:r>
              <a:rPr lang="en-GB" sz="2400" dirty="0" smtClean="0">
                <a:ea typeface="ＭＳ Ｐゴシック" pitchFamily="34" charset="-128"/>
              </a:rPr>
              <a:t>Further changes in March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stretch>
            <a:fillRect/>
          </a:stretch>
        </p:blipFill>
        <p:spPr>
          <a:xfrm>
            <a:off x="344488" y="260648"/>
            <a:ext cx="9217024" cy="59046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84201" y="274638"/>
            <a:ext cx="8915400" cy="778098"/>
          </a:xfrm>
        </p:spPr>
        <p:txBody>
          <a:bodyPr/>
          <a:lstStyle/>
          <a:p>
            <a:r>
              <a:rPr lang="en-GB" dirty="0" smtClean="0"/>
              <a:t>Overview of recent changes</a:t>
            </a:r>
            <a:endParaRPr lang="en-GB" altLang="en-US" dirty="0" smtClean="0"/>
          </a:p>
        </p:txBody>
      </p:sp>
      <p:sp>
        <p:nvSpPr>
          <p:cNvPr id="14339" name="Content Placeholder 2"/>
          <p:cNvSpPr>
            <a:spLocks noGrp="1"/>
          </p:cNvSpPr>
          <p:nvPr>
            <p:ph idx="1"/>
          </p:nvPr>
        </p:nvSpPr>
        <p:spPr>
          <a:xfrm>
            <a:off x="632520" y="1124749"/>
            <a:ext cx="8915400" cy="4813995"/>
          </a:xfrm>
        </p:spPr>
        <p:txBody>
          <a:bodyPr/>
          <a:lstStyle/>
          <a:p>
            <a:pPr>
              <a:buFontTx/>
              <a:buNone/>
            </a:pPr>
            <a:r>
              <a:rPr lang="en-GB" altLang="en-US" sz="2800" dirty="0" smtClean="0"/>
              <a:t>There are a few major areas of change:</a:t>
            </a:r>
          </a:p>
          <a:p>
            <a:pPr>
              <a:buFontTx/>
              <a:buNone/>
            </a:pPr>
            <a:endParaRPr lang="en-GB" altLang="en-US" sz="2800" dirty="0" smtClean="0"/>
          </a:p>
          <a:p>
            <a:r>
              <a:rPr lang="en-GB" sz="2800" dirty="0" smtClean="0"/>
              <a:t>improving performance  (Effective)</a:t>
            </a:r>
            <a:endParaRPr lang="en-GB" altLang="en-US" sz="2800" dirty="0" smtClean="0"/>
          </a:p>
          <a:p>
            <a:r>
              <a:rPr lang="en-GB" altLang="en-US" sz="2800" dirty="0" smtClean="0"/>
              <a:t>streamlining processes (Proportionate and Effective)</a:t>
            </a:r>
          </a:p>
          <a:p>
            <a:pPr lvl="0"/>
            <a:r>
              <a:rPr lang="en-GB" sz="2800" dirty="0" smtClean="0"/>
              <a:t>Permitted development (Proportionate)</a:t>
            </a:r>
          </a:p>
          <a:p>
            <a:pPr lvl="0"/>
            <a:r>
              <a:rPr lang="en-GB" sz="2800" dirty="0" smtClean="0"/>
              <a:t>policy and guidance (Sustainable and Simple)</a:t>
            </a:r>
          </a:p>
          <a:p>
            <a:pPr lvl="0"/>
            <a:r>
              <a:rPr lang="en-GB" sz="2800" dirty="0" smtClean="0"/>
              <a:t>boosting housing delivery (Effective)</a:t>
            </a:r>
          </a:p>
          <a:p>
            <a:pPr lvl="0"/>
            <a:r>
              <a:rPr lang="en-GB" sz="2800" dirty="0" smtClean="0"/>
              <a:t>CIL and S.106 (Proportionate)</a:t>
            </a:r>
          </a:p>
          <a:p>
            <a:pPr lvl="0"/>
            <a:r>
              <a:rPr lang="en-GB" sz="2800" dirty="0" smtClean="0"/>
              <a:t>major infrastructure (Effective)</a:t>
            </a:r>
          </a:p>
          <a:p>
            <a:pPr lvl="0">
              <a:buNone/>
            </a:pPr>
            <a:endParaRPr lang="en-GB" sz="2800" dirty="0" smtClean="0"/>
          </a:p>
          <a:p>
            <a:pPr lvl="1"/>
            <a:endParaRPr lang="en-GB" altLang="en-US" dirty="0" smtClean="0"/>
          </a:p>
          <a:p>
            <a:endParaRPr lang="en-GB"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84201" y="274638"/>
            <a:ext cx="8915400" cy="850106"/>
          </a:xfrm>
        </p:spPr>
        <p:txBody>
          <a:bodyPr/>
          <a:lstStyle/>
          <a:p>
            <a:r>
              <a:rPr lang="en-GB" altLang="en-US" dirty="0" smtClean="0"/>
              <a:t>Improving performance</a:t>
            </a:r>
            <a:br>
              <a:rPr lang="en-GB" altLang="en-US" dirty="0" smtClean="0"/>
            </a:br>
            <a:endParaRPr lang="en-GB" altLang="en-US" dirty="0" smtClean="0"/>
          </a:p>
        </p:txBody>
      </p:sp>
      <p:sp>
        <p:nvSpPr>
          <p:cNvPr id="14339" name="Content Placeholder 2"/>
          <p:cNvSpPr>
            <a:spLocks noGrp="1"/>
          </p:cNvSpPr>
          <p:nvPr>
            <p:ph idx="1"/>
          </p:nvPr>
        </p:nvSpPr>
        <p:spPr>
          <a:xfrm>
            <a:off x="632520" y="908720"/>
            <a:ext cx="8915400" cy="5616624"/>
          </a:xfrm>
        </p:spPr>
        <p:txBody>
          <a:bodyPr/>
          <a:lstStyle/>
          <a:p>
            <a:pPr>
              <a:buNone/>
            </a:pPr>
            <a:r>
              <a:rPr lang="en-GB" b="1" dirty="0" smtClean="0"/>
              <a:t>Designation</a:t>
            </a:r>
          </a:p>
          <a:p>
            <a:r>
              <a:rPr lang="en-GB" sz="2800" dirty="0" smtClean="0"/>
              <a:t>‘Named and shamed’, action plan, performance above threshold, applicants can choose the Planning Inspectorate to determine </a:t>
            </a:r>
            <a:r>
              <a:rPr lang="en-GB" sz="2800" dirty="0" smtClean="0"/>
              <a:t>majors</a:t>
            </a:r>
            <a:endParaRPr lang="en-GB" sz="2800" dirty="0" smtClean="0"/>
          </a:p>
          <a:p>
            <a:r>
              <a:rPr lang="en-GB" sz="2800" dirty="0" smtClean="0"/>
              <a:t>Based on: </a:t>
            </a:r>
            <a:r>
              <a:rPr lang="en-GB" sz="2800" dirty="0" smtClean="0"/>
              <a:t>speed </a:t>
            </a:r>
            <a:r>
              <a:rPr lang="en-GB" sz="2800" dirty="0" smtClean="0"/>
              <a:t>(40% of majors in timescales) and </a:t>
            </a:r>
            <a:r>
              <a:rPr lang="en-GB" sz="2800" dirty="0" smtClean="0"/>
              <a:t>quality of </a:t>
            </a:r>
            <a:r>
              <a:rPr lang="en-GB" sz="2800" dirty="0" smtClean="0"/>
              <a:t>decisions (allowed major appeals)</a:t>
            </a:r>
            <a:endParaRPr lang="en-GB" sz="2800" dirty="0" smtClean="0"/>
          </a:p>
          <a:p>
            <a:r>
              <a:rPr lang="en-GB" sz="2800" dirty="0" smtClean="0"/>
              <a:t>‘district’ and ‘county’ matter applications </a:t>
            </a:r>
          </a:p>
          <a:p>
            <a:pPr>
              <a:buNone/>
            </a:pPr>
            <a:endParaRPr lang="en-GB" altLang="en-US" sz="2800" dirty="0" smtClean="0"/>
          </a:p>
          <a:p>
            <a:pPr>
              <a:buNone/>
            </a:pPr>
            <a:r>
              <a:rPr lang="en-GB" altLang="en-US" b="1" dirty="0" smtClean="0"/>
              <a:t>Revised appeal procedures</a:t>
            </a:r>
          </a:p>
          <a:p>
            <a:r>
              <a:rPr lang="en-GB" sz="2800" dirty="0" smtClean="0"/>
              <a:t>costs may now be awarded both on application and at the initiative of an Inspector</a:t>
            </a:r>
          </a:p>
          <a:p>
            <a:endParaRPr lang="en-GB"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smtClean="0"/>
              <a:t>Streamlining processes</a:t>
            </a:r>
            <a:br>
              <a:rPr lang="en-GB" altLang="en-US" dirty="0" smtClean="0"/>
            </a:br>
            <a:endParaRPr lang="en-GB" altLang="en-US" dirty="0" smtClean="0"/>
          </a:p>
        </p:txBody>
      </p:sp>
      <p:sp>
        <p:nvSpPr>
          <p:cNvPr id="14339" name="Content Placeholder 2"/>
          <p:cNvSpPr>
            <a:spLocks noGrp="1"/>
          </p:cNvSpPr>
          <p:nvPr>
            <p:ph idx="1"/>
          </p:nvPr>
        </p:nvSpPr>
        <p:spPr>
          <a:xfrm>
            <a:off x="632520" y="1412776"/>
            <a:ext cx="8915400" cy="4525963"/>
          </a:xfrm>
        </p:spPr>
        <p:txBody>
          <a:bodyPr/>
          <a:lstStyle/>
          <a:p>
            <a:r>
              <a:rPr lang="en-GB" altLang="en-US" dirty="0" smtClean="0"/>
              <a:t>red tape challenge</a:t>
            </a:r>
          </a:p>
          <a:p>
            <a:r>
              <a:rPr lang="en-GB" dirty="0" smtClean="0"/>
              <a:t>streamlining the application process</a:t>
            </a:r>
          </a:p>
          <a:p>
            <a:r>
              <a:rPr lang="en-GB" dirty="0" smtClean="0"/>
              <a:t>Consolidated Procedures Order</a:t>
            </a:r>
          </a:p>
          <a:p>
            <a:pPr lvl="1"/>
            <a:r>
              <a:rPr lang="en-GB" dirty="0" smtClean="0"/>
              <a:t>improving the process of statutory consultation</a:t>
            </a:r>
          </a:p>
          <a:p>
            <a:pPr lvl="1"/>
            <a:r>
              <a:rPr lang="en-GB" dirty="0" smtClean="0"/>
              <a:t>new ‘deemed discharge’ of conditions</a:t>
            </a:r>
          </a:p>
          <a:p>
            <a:pPr lvl="1"/>
            <a:r>
              <a:rPr lang="en-GB" dirty="0" smtClean="0"/>
              <a:t>Improving the use of conditions</a:t>
            </a:r>
          </a:p>
          <a:p>
            <a:pPr lvl="0"/>
            <a:r>
              <a:rPr lang="en-GB" dirty="0" smtClean="0">
                <a:solidFill>
                  <a:srgbClr val="000000"/>
                </a:solidFill>
              </a:rPr>
              <a:t>simplifying </a:t>
            </a:r>
            <a:r>
              <a:rPr lang="en-GB" dirty="0">
                <a:solidFill>
                  <a:srgbClr val="000000"/>
                </a:solidFill>
              </a:rPr>
              <a:t>the heritage consent regime</a:t>
            </a:r>
          </a:p>
          <a:p>
            <a:pPr lvl="1"/>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LG Group 2</Template>
  <TotalTime>34780</TotalTime>
  <Words>6044</Words>
  <Application>Microsoft Office PowerPoint</Application>
  <PresentationFormat>A4 Paper (210x297 mm)</PresentationFormat>
  <Paragraphs>845</Paragraphs>
  <Slides>28</Slides>
  <Notes>27</Notes>
  <HiddenSlides>0</HiddenSlides>
  <MMClips>0</MMClips>
  <ScaleCrop>false</ScaleCrop>
  <HeadingPairs>
    <vt:vector size="4" baseType="variant">
      <vt:variant>
        <vt:lpstr>Theme</vt:lpstr>
      </vt:variant>
      <vt:variant>
        <vt:i4>5</vt:i4>
      </vt:variant>
      <vt:variant>
        <vt:lpstr>Slide Titles</vt:lpstr>
      </vt:variant>
      <vt:variant>
        <vt:i4>28</vt:i4>
      </vt:variant>
    </vt:vector>
  </HeadingPairs>
  <TitlesOfParts>
    <vt:vector size="33" baseType="lpstr">
      <vt:lpstr>LG Group 2</vt:lpstr>
      <vt:lpstr>1_LG Group 2</vt:lpstr>
      <vt:lpstr>2_LG Group 2</vt:lpstr>
      <vt:lpstr>3_LG Group 2</vt:lpstr>
      <vt:lpstr>4_LG Group 2</vt:lpstr>
      <vt:lpstr>Councillor briefing: Recent changes in planning</vt:lpstr>
      <vt:lpstr>What is PAS ?</vt:lpstr>
      <vt:lpstr>Scope of this presentation</vt:lpstr>
      <vt:lpstr>Overview of recent changes</vt:lpstr>
      <vt:lpstr>Overview of recent changes (cont)</vt:lpstr>
      <vt:lpstr>PowerPoint Presentation</vt:lpstr>
      <vt:lpstr>Overview of recent changes</vt:lpstr>
      <vt:lpstr>Improving performance </vt:lpstr>
      <vt:lpstr>Streamlining processes </vt:lpstr>
      <vt:lpstr>Permitted Development – main changes </vt:lpstr>
      <vt:lpstr>Impact of Permitted Development changes</vt:lpstr>
      <vt:lpstr>Impact of Permitted Development changes</vt:lpstr>
      <vt:lpstr>Policy and guidance</vt:lpstr>
      <vt:lpstr>Policy and guidance</vt:lpstr>
      <vt:lpstr>Boosting housing delivery</vt:lpstr>
      <vt:lpstr>Boosting housing delivery</vt:lpstr>
      <vt:lpstr>PowerPoint Presentation</vt:lpstr>
      <vt:lpstr>Housing Standards</vt:lpstr>
      <vt:lpstr>Major Infrastructure</vt:lpstr>
      <vt:lpstr>Other changes</vt:lpstr>
      <vt:lpstr>PowerPoint Presentation</vt:lpstr>
      <vt:lpstr>Appendix </vt:lpstr>
      <vt:lpstr>Permitted Development – main changes </vt:lpstr>
      <vt:lpstr>Permitted Development main changes</vt:lpstr>
      <vt:lpstr>Permitted Development changes</vt:lpstr>
      <vt:lpstr>Permitted Development – other changes</vt:lpstr>
      <vt:lpstr>Permitted Development – other changes</vt:lpstr>
      <vt:lpstr>Main changes in consolidated GPDO 2015 and changes to use classes</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main title here</dc:title>
  <dc:creator>KH</dc:creator>
  <cp:lastModifiedBy>Alice Lester</cp:lastModifiedBy>
  <cp:revision>952</cp:revision>
  <dcterms:created xsi:type="dcterms:W3CDTF">2010-06-21T13:45:43Z</dcterms:created>
  <dcterms:modified xsi:type="dcterms:W3CDTF">2015-04-24T08:34:07Z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2010-06-22T00:00:00Z</vt:lpwstr>
  </property>
  <property fmtid="{D5CDD505-2E9C-101B-9397-08002B2CF9AE}" pid="4" name="Work area">
    <vt:lpwstr>29</vt:lpwstr>
  </property>
  <property fmtid="{D5CDD505-2E9C-101B-9397-08002B2CF9AE}" pid="5" name="Move to Archive">
    <vt:lpwstr>Current</vt:lpwstr>
  </property>
  <property fmtid="{D5CDD505-2E9C-101B-9397-08002B2CF9AE}" pid="6" name="DC.Description">
    <vt:lpwstr>LG Improvement and development powerpoint template</vt:lpwstr>
  </property>
  <property fmtid="{D5CDD505-2E9C-101B-9397-08002B2CF9AE}" pid="7" name="Status">
    <vt:lpwstr>Final</vt:lpwstr>
  </property>
  <property fmtid="{D5CDD505-2E9C-101B-9397-08002B2CF9AE}" pid="8" name="DC.Type">
    <vt:lpwstr>233</vt:lpwstr>
  </property>
  <property fmtid="{D5CDD505-2E9C-101B-9397-08002B2CF9AE}" pid="9" name="DC.Author">
    <vt:lpwstr>julia white</vt:lpwstr>
  </property>
  <property fmtid="{D5CDD505-2E9C-101B-9397-08002B2CF9AE}" pid="10" name="DC.creator">
    <vt:lpwstr>Communications and Marketing</vt:lpwstr>
  </property>
  <property fmtid="{D5CDD505-2E9C-101B-9397-08002B2CF9AE}" pid="11" name="e-GMS.subject.keyword">
    <vt:lpwstr>LG Improvement and development powerpoint template</vt:lpwstr>
  </property>
  <property fmtid="{D5CDD505-2E9C-101B-9397-08002B2CF9AE}" pid="12" name="Date">
    <vt:lpwstr>2010-06-22T00:00:00Z</vt:lpwstr>
  </property>
  <property fmtid="{D5CDD505-2E9C-101B-9397-08002B2CF9AE}" pid="13" name="DC.Language">
    <vt:lpwstr>eng</vt:lpwstr>
  </property>
</Properties>
</file>