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emplate landscape shadow_5_Page_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04" y="-17275"/>
            <a:ext cx="9195607" cy="689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0405" y="2057112"/>
            <a:ext cx="7772331" cy="914112"/>
          </a:xfrm>
        </p:spPr>
        <p:txBody>
          <a:bodyPr anchor="t"/>
          <a:lstStyle>
            <a:lvl1pPr>
              <a:defRPr sz="4400">
                <a:solidFill>
                  <a:srgbClr val="70147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34" y="2971224"/>
            <a:ext cx="7761467" cy="1751929"/>
          </a:xfrm>
        </p:spPr>
        <p:txBody>
          <a:bodyPr/>
          <a:lstStyle>
            <a:lvl1pPr marL="0" indent="0" eaLnBrk="0" hangingPunct="0">
              <a:buFontTx/>
              <a:buNone/>
              <a:defRPr sz="2200" b="1" i="1">
                <a:solidFill>
                  <a:srgbClr val="701471"/>
                </a:solidFill>
                <a:ea typeface="ＭＳ Ｐゴシック" pitchFamily="-84" charset="-128"/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3918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66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181" y="274960"/>
            <a:ext cx="2056144" cy="53738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76" y="274960"/>
            <a:ext cx="6042129" cy="53738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043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76" y="274954"/>
            <a:ext cx="8228649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676" y="1600776"/>
            <a:ext cx="8228649" cy="4048005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3099414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427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503" y="4406459"/>
            <a:ext cx="7772332" cy="1361811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503" y="2906445"/>
            <a:ext cx="7772332" cy="1500008"/>
          </a:xfrm>
        </p:spPr>
        <p:txBody>
          <a:bodyPr anchor="b"/>
          <a:lstStyle>
            <a:lvl1pPr marL="0" indent="0">
              <a:buNone/>
              <a:defRPr sz="1800"/>
            </a:lvl1pPr>
            <a:lvl2pPr marL="400827" indent="0">
              <a:buNone/>
              <a:defRPr sz="1600"/>
            </a:lvl2pPr>
            <a:lvl3pPr marL="801654" indent="0">
              <a:buNone/>
              <a:defRPr sz="1400"/>
            </a:lvl3pPr>
            <a:lvl4pPr marL="1202482" indent="0">
              <a:buNone/>
              <a:defRPr sz="1200"/>
            </a:lvl4pPr>
            <a:lvl5pPr marL="1603309" indent="0">
              <a:buNone/>
              <a:defRPr sz="1200"/>
            </a:lvl5pPr>
            <a:lvl6pPr marL="2004136" indent="0">
              <a:buNone/>
              <a:defRPr sz="1200"/>
            </a:lvl6pPr>
            <a:lvl7pPr marL="2404963" indent="0">
              <a:buNone/>
              <a:defRPr sz="1200"/>
            </a:lvl7pPr>
            <a:lvl8pPr marL="2805791" indent="0">
              <a:buNone/>
              <a:defRPr sz="1200"/>
            </a:lvl8pPr>
            <a:lvl9pPr marL="320661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95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76" y="1600776"/>
            <a:ext cx="4048457" cy="4048005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510" y="1600776"/>
            <a:ext cx="4049815" cy="4048005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396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76" y="1534561"/>
            <a:ext cx="4040308" cy="640599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827" indent="0">
              <a:buNone/>
              <a:defRPr sz="1800" b="1"/>
            </a:lvl2pPr>
            <a:lvl3pPr marL="801654" indent="0">
              <a:buNone/>
              <a:defRPr sz="1600" b="1"/>
            </a:lvl3pPr>
            <a:lvl4pPr marL="1202482" indent="0">
              <a:buNone/>
              <a:defRPr sz="1400" b="1"/>
            </a:lvl4pPr>
            <a:lvl5pPr marL="1603309" indent="0">
              <a:buNone/>
              <a:defRPr sz="1400" b="1"/>
            </a:lvl5pPr>
            <a:lvl6pPr marL="2004136" indent="0">
              <a:buNone/>
              <a:defRPr sz="1400" b="1"/>
            </a:lvl6pPr>
            <a:lvl7pPr marL="2404963" indent="0">
              <a:buNone/>
              <a:defRPr sz="1400" b="1"/>
            </a:lvl7pPr>
            <a:lvl8pPr marL="2805791" indent="0">
              <a:buNone/>
              <a:defRPr sz="1400" b="1"/>
            </a:lvl8pPr>
            <a:lvl9pPr marL="3206618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76" y="2175162"/>
            <a:ext cx="4040308" cy="395155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660" y="1534561"/>
            <a:ext cx="4041667" cy="640599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827" indent="0">
              <a:buNone/>
              <a:defRPr sz="1800" b="1"/>
            </a:lvl2pPr>
            <a:lvl3pPr marL="801654" indent="0">
              <a:buNone/>
              <a:defRPr sz="1600" b="1"/>
            </a:lvl3pPr>
            <a:lvl4pPr marL="1202482" indent="0">
              <a:buNone/>
              <a:defRPr sz="1400" b="1"/>
            </a:lvl4pPr>
            <a:lvl5pPr marL="1603309" indent="0">
              <a:buNone/>
              <a:defRPr sz="1400" b="1"/>
            </a:lvl5pPr>
            <a:lvl6pPr marL="2004136" indent="0">
              <a:buNone/>
              <a:defRPr sz="1400" b="1"/>
            </a:lvl6pPr>
            <a:lvl7pPr marL="2404963" indent="0">
              <a:buNone/>
              <a:defRPr sz="1400" b="1"/>
            </a:lvl7pPr>
            <a:lvl8pPr marL="2805791" indent="0">
              <a:buNone/>
              <a:defRPr sz="1400" b="1"/>
            </a:lvl8pPr>
            <a:lvl9pPr marL="3206618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660" y="2175162"/>
            <a:ext cx="4041667" cy="395155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854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644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4547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76" y="273520"/>
            <a:ext cx="3008162" cy="1161715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485" y="273515"/>
            <a:ext cx="5111839" cy="5853196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76" y="1435228"/>
            <a:ext cx="3008162" cy="4691482"/>
          </a:xfrm>
        </p:spPr>
        <p:txBody>
          <a:bodyPr/>
          <a:lstStyle>
            <a:lvl1pPr marL="0" indent="0">
              <a:buNone/>
              <a:defRPr sz="1200"/>
            </a:lvl1pPr>
            <a:lvl2pPr marL="400827" indent="0">
              <a:buNone/>
              <a:defRPr sz="1100"/>
            </a:lvl2pPr>
            <a:lvl3pPr marL="801654" indent="0">
              <a:buNone/>
              <a:defRPr sz="900"/>
            </a:lvl3pPr>
            <a:lvl4pPr marL="1202482" indent="0">
              <a:buNone/>
              <a:defRPr sz="800"/>
            </a:lvl4pPr>
            <a:lvl5pPr marL="1603309" indent="0">
              <a:buNone/>
              <a:defRPr sz="800"/>
            </a:lvl5pPr>
            <a:lvl6pPr marL="2004136" indent="0">
              <a:buNone/>
              <a:defRPr sz="800"/>
            </a:lvl6pPr>
            <a:lvl7pPr marL="2404963" indent="0">
              <a:buNone/>
              <a:defRPr sz="800"/>
            </a:lvl7pPr>
            <a:lvl8pPr marL="2805791" indent="0">
              <a:buNone/>
              <a:defRPr sz="800"/>
            </a:lvl8pPr>
            <a:lvl9pPr marL="3206618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5549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77" y="4800895"/>
            <a:ext cx="5486671" cy="56574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77" y="613247"/>
            <a:ext cx="5486671" cy="4114224"/>
          </a:xfrm>
        </p:spPr>
        <p:txBody>
          <a:bodyPr/>
          <a:lstStyle>
            <a:lvl1pPr marL="0" indent="0">
              <a:buNone/>
              <a:defRPr sz="2800"/>
            </a:lvl1pPr>
            <a:lvl2pPr marL="400827" indent="0">
              <a:buNone/>
              <a:defRPr sz="2500"/>
            </a:lvl2pPr>
            <a:lvl3pPr marL="801654" indent="0">
              <a:buNone/>
              <a:defRPr sz="2100"/>
            </a:lvl3pPr>
            <a:lvl4pPr marL="1202482" indent="0">
              <a:buNone/>
              <a:defRPr sz="1800"/>
            </a:lvl4pPr>
            <a:lvl5pPr marL="1603309" indent="0">
              <a:buNone/>
              <a:defRPr sz="1800"/>
            </a:lvl5pPr>
            <a:lvl6pPr marL="2004136" indent="0">
              <a:buNone/>
              <a:defRPr sz="1800"/>
            </a:lvl6pPr>
            <a:lvl7pPr marL="2404963" indent="0">
              <a:buNone/>
              <a:defRPr sz="1800"/>
            </a:lvl7pPr>
            <a:lvl8pPr marL="2805791" indent="0">
              <a:buNone/>
              <a:defRPr sz="1800"/>
            </a:lvl8pPr>
            <a:lvl9pPr marL="3206618" indent="0">
              <a:buNone/>
              <a:defRPr sz="18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77" y="5366630"/>
            <a:ext cx="5486671" cy="806146"/>
          </a:xfrm>
        </p:spPr>
        <p:txBody>
          <a:bodyPr/>
          <a:lstStyle>
            <a:lvl1pPr marL="0" indent="0">
              <a:buNone/>
              <a:defRPr sz="1200"/>
            </a:lvl1pPr>
            <a:lvl2pPr marL="400827" indent="0">
              <a:buNone/>
              <a:defRPr sz="1100"/>
            </a:lvl2pPr>
            <a:lvl3pPr marL="801654" indent="0">
              <a:buNone/>
              <a:defRPr sz="900"/>
            </a:lvl3pPr>
            <a:lvl4pPr marL="1202482" indent="0">
              <a:buNone/>
              <a:defRPr sz="800"/>
            </a:lvl4pPr>
            <a:lvl5pPr marL="1603309" indent="0">
              <a:buNone/>
              <a:defRPr sz="800"/>
            </a:lvl5pPr>
            <a:lvl6pPr marL="2004136" indent="0">
              <a:buNone/>
              <a:defRPr sz="800"/>
            </a:lvl6pPr>
            <a:lvl7pPr marL="2404963" indent="0">
              <a:buNone/>
              <a:defRPr sz="800"/>
            </a:lvl7pPr>
            <a:lvl8pPr marL="2805791" indent="0">
              <a:buNone/>
              <a:defRPr sz="800"/>
            </a:lvl8pPr>
            <a:lvl9pPr marL="3206618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9253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Template landscape shadow_5_Page_5.jp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27" y="-14395"/>
            <a:ext cx="9191533" cy="6889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676" y="274954"/>
            <a:ext cx="822864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165" tIns="40083" rIns="80165" bIns="400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676" y="1600776"/>
            <a:ext cx="8228649" cy="4048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165" tIns="40083" rIns="80165" bIns="400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2497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4006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4006F"/>
          </a:solidFill>
          <a:latin typeface="Arial" charset="0"/>
          <a:ea typeface="ＭＳ Ｐゴシック" pitchFamily="-8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4006F"/>
          </a:solidFill>
          <a:latin typeface="Arial" charset="0"/>
          <a:ea typeface="ＭＳ Ｐゴシック" pitchFamily="-8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4006F"/>
          </a:solidFill>
          <a:latin typeface="Arial" charset="0"/>
          <a:ea typeface="ＭＳ Ｐゴシック" pitchFamily="-8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4006F"/>
          </a:solidFill>
          <a:latin typeface="Arial" charset="0"/>
          <a:ea typeface="ＭＳ Ｐゴシック" pitchFamily="-84" charset="-128"/>
        </a:defRPr>
      </a:lvl5pPr>
      <a:lvl6pPr marL="400827" algn="l" rtl="0" fontAlgn="base">
        <a:spcBef>
          <a:spcPct val="0"/>
        </a:spcBef>
        <a:spcAft>
          <a:spcPct val="0"/>
        </a:spcAft>
        <a:defRPr sz="3200" b="1">
          <a:solidFill>
            <a:srgbClr val="84006F"/>
          </a:solidFill>
          <a:latin typeface="Arial" charset="0"/>
          <a:ea typeface="ＭＳ Ｐゴシック" pitchFamily="-84" charset="-128"/>
        </a:defRPr>
      </a:lvl6pPr>
      <a:lvl7pPr marL="801654" algn="l" rtl="0" fontAlgn="base">
        <a:spcBef>
          <a:spcPct val="0"/>
        </a:spcBef>
        <a:spcAft>
          <a:spcPct val="0"/>
        </a:spcAft>
        <a:defRPr sz="3200" b="1">
          <a:solidFill>
            <a:srgbClr val="84006F"/>
          </a:solidFill>
          <a:latin typeface="Arial" charset="0"/>
          <a:ea typeface="ＭＳ Ｐゴシック" pitchFamily="-84" charset="-128"/>
        </a:defRPr>
      </a:lvl7pPr>
      <a:lvl8pPr marL="1202482" algn="l" rtl="0" fontAlgn="base">
        <a:spcBef>
          <a:spcPct val="0"/>
        </a:spcBef>
        <a:spcAft>
          <a:spcPct val="0"/>
        </a:spcAft>
        <a:defRPr sz="3200" b="1">
          <a:solidFill>
            <a:srgbClr val="84006F"/>
          </a:solidFill>
          <a:latin typeface="Arial" charset="0"/>
          <a:ea typeface="ＭＳ Ｐゴシック" pitchFamily="-84" charset="-128"/>
        </a:defRPr>
      </a:lvl8pPr>
      <a:lvl9pPr marL="1603309" algn="l" rtl="0" fontAlgn="base">
        <a:spcBef>
          <a:spcPct val="0"/>
        </a:spcBef>
        <a:spcAft>
          <a:spcPct val="0"/>
        </a:spcAft>
        <a:defRPr sz="3200" b="1">
          <a:solidFill>
            <a:srgbClr val="84006F"/>
          </a:solidFill>
          <a:latin typeface="Arial" charset="0"/>
          <a:ea typeface="ＭＳ Ｐゴシック" pitchFamily="-84" charset="-128"/>
        </a:defRPr>
      </a:lvl9pPr>
    </p:titleStyle>
    <p:bodyStyle>
      <a:lvl1pPr marL="300620" indent="-30062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51344" indent="-250517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002068" indent="-200414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3pPr>
      <a:lvl4pPr marL="1402895" indent="-200414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803723" indent="-200414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204550" indent="-200414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605377" indent="-200414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006204" indent="-200414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407032" indent="-200414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01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827" algn="l" defTabSz="801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654" algn="l" defTabSz="801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482" algn="l" defTabSz="801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3309" algn="l" defTabSz="801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4136" algn="l" defTabSz="801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4963" algn="l" defTabSz="801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5791" algn="l" defTabSz="801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6618" algn="l" defTabSz="801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0405" y="2057119"/>
            <a:ext cx="7772331" cy="1698665"/>
          </a:xfrm>
        </p:spPr>
        <p:txBody>
          <a:bodyPr/>
          <a:lstStyle/>
          <a:p>
            <a:r>
              <a:rPr lang="en-GB" altLang="en-US" sz="2800"/>
              <a:t>Our Pre-application offer at Croydon </a:t>
            </a:r>
            <a:br>
              <a:rPr lang="en-GB" altLang="en-US" sz="2800"/>
            </a:br>
            <a:r>
              <a:rPr lang="en-GB" altLang="en-US" sz="2800"/>
              <a:t/>
            </a:r>
            <a:br>
              <a:rPr lang="en-GB" altLang="en-US" sz="2800"/>
            </a:br>
            <a:r>
              <a:rPr lang="en-GB" altLang="en-US" sz="2500"/>
              <a:t>How we manage to provide a comprehensive, proportionate and good value service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1267" y="4147335"/>
            <a:ext cx="7761467" cy="1751928"/>
          </a:xfrm>
        </p:spPr>
        <p:txBody>
          <a:bodyPr/>
          <a:lstStyle/>
          <a:p>
            <a:r>
              <a:rPr lang="en-GB" altLang="en-US" sz="2100" b="0" i="0">
                <a:solidFill>
                  <a:schemeClr val="bg2"/>
                </a:solidFill>
                <a:ea typeface="ＭＳ Ｐゴシック" pitchFamily="34" charset="-128"/>
              </a:rPr>
              <a:t>Nicola Townsend</a:t>
            </a:r>
          </a:p>
          <a:p>
            <a:r>
              <a:rPr lang="en-GB" altLang="en-US" sz="2100" b="0" i="0">
                <a:solidFill>
                  <a:schemeClr val="bg2"/>
                </a:solidFill>
                <a:ea typeface="ＭＳ Ｐゴシック" pitchFamily="34" charset="-128"/>
              </a:rPr>
              <a:t>London Borough of Croydon</a:t>
            </a:r>
          </a:p>
        </p:txBody>
      </p:sp>
    </p:spTree>
    <p:extLst>
      <p:ext uri="{BB962C8B-B14F-4D97-AF65-F5344CB8AC3E}">
        <p14:creationId xmlns:p14="http://schemas.microsoft.com/office/powerpoint/2010/main" val="65055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What is the DTS?</a:t>
            </a:r>
          </a:p>
        </p:txBody>
      </p:sp>
      <p:graphicFrame>
        <p:nvGraphicFramePr>
          <p:cNvPr id="88161" name="Group 97"/>
          <p:cNvGraphicFramePr>
            <a:graphicFrameLocks noGrp="1"/>
          </p:cNvGraphicFramePr>
          <p:nvPr>
            <p:ph idx="4294967295"/>
          </p:nvPr>
        </p:nvGraphicFramePr>
        <p:xfrm>
          <a:off x="1" y="1386285"/>
          <a:ext cx="9191532" cy="6163740"/>
        </p:xfrm>
        <a:graphic>
          <a:graphicData uri="http://schemas.openxmlformats.org/drawingml/2006/table">
            <a:tbl>
              <a:tblPr/>
              <a:tblGrid>
                <a:gridCol w="1060666"/>
                <a:gridCol w="2709383"/>
                <a:gridCol w="2402456"/>
                <a:gridCol w="3019027"/>
              </a:tblGrid>
              <a:tr h="4791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The stages</a:t>
                      </a:r>
                    </a:p>
                  </a:txBody>
                  <a:tcPr marL="78226" marR="78226" marT="41459" marB="414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00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What we expect from the developer</a:t>
                      </a:r>
                    </a:p>
                  </a:txBody>
                  <a:tcPr marL="78226" marR="78226" marT="41459" marB="41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00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What happens</a:t>
                      </a:r>
                    </a:p>
                  </a:txBody>
                  <a:tcPr marL="78226" marR="78226" marT="41459" marB="41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00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What is the expected outcome</a:t>
                      </a:r>
                    </a:p>
                  </a:txBody>
                  <a:tcPr marL="78226" marR="78226" marT="41459" marB="41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006F"/>
                    </a:solidFill>
                  </a:tcPr>
                </a:tc>
              </a:tr>
              <a:tr h="11131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Initiation meeting</a:t>
                      </a:r>
                    </a:p>
                  </a:txBody>
                  <a:tcPr marL="78226" marR="78226" marT="41459" marB="414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OS map and description of development</a:t>
                      </a:r>
                    </a:p>
                  </a:txBody>
                  <a:tcPr marL="78226" marR="78226" marT="41459" marB="41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Meeting with more senior officers to look at strategic issues</a:t>
                      </a: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Consider the process needed</a:t>
                      </a:r>
                    </a:p>
                  </a:txBody>
                  <a:tcPr marL="78226" marR="78226" marT="41459" marB="41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Planning statement covering:</a:t>
                      </a:r>
                    </a:p>
                    <a:p>
                      <a:pPr marL="534988" marR="0" lvl="1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Strategic policy issues</a:t>
                      </a:r>
                    </a:p>
                    <a:p>
                      <a:pPr marL="534988" marR="0" lvl="1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Project plan</a:t>
                      </a:r>
                    </a:p>
                    <a:p>
                      <a:pPr marL="534988" marR="0" lvl="1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Draft Planning Performance Agreement</a:t>
                      </a:r>
                    </a:p>
                  </a:txBody>
                  <a:tcPr marL="78226" marR="78226" marT="41459" marB="41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7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Urban design / Stage 1</a:t>
                      </a:r>
                    </a:p>
                  </a:txBody>
                  <a:tcPr marL="78226" marR="78226" marT="41459" marB="414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Draft Design Statement including an urban design analysis</a:t>
                      </a:r>
                    </a:p>
                  </a:txBody>
                  <a:tcPr marL="78226" marR="78226" marT="41459" marB="41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One or more design workshops to understand the site, it’s surroundings and the nature of the development and how it can be accommodated</a:t>
                      </a:r>
                    </a:p>
                  </a:txBody>
                  <a:tcPr marL="78226" marR="78226" marT="41459" marB="41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Design Statement and concept scheme</a:t>
                      </a: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PRESENTATION TO STRATEGIC PLANNING COMMITTEE</a:t>
                      </a:r>
                    </a:p>
                  </a:txBody>
                  <a:tcPr marL="78226" marR="78226" marT="41459" marB="41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150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Community engagement</a:t>
                      </a:r>
                    </a:p>
                  </a:txBody>
                  <a:tcPr marL="78226" marR="78226" marT="41459" marB="414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Illustrative material of proposed scheme, preferably including options</a:t>
                      </a:r>
                    </a:p>
                  </a:txBody>
                  <a:tcPr marL="78226" marR="78226" marT="41459" marB="41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Meaningful engagement with the community affected</a:t>
                      </a: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An explicit feedback session</a:t>
                      </a:r>
                    </a:p>
                  </a:txBody>
                  <a:tcPr marL="78226" marR="78226" marT="41459" marB="41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Consultation response report and amendments to concept scheme</a:t>
                      </a:r>
                    </a:p>
                  </a:txBody>
                  <a:tcPr marL="78226" marR="78226" marT="41459" marB="41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7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Application preparation</a:t>
                      </a:r>
                    </a:p>
                  </a:txBody>
                  <a:tcPr marL="78226" marR="78226" marT="41459" marB="414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Draft planning application</a:t>
                      </a: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Draft Impact Assessment</a:t>
                      </a: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Draft heads of terms of S106 legal agreement</a:t>
                      </a:r>
                    </a:p>
                  </a:txBody>
                  <a:tcPr marL="78226" marR="78226" marT="41459" marB="41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One or more workshops to understand the details of the development, its impacts on immediate neighbours and the surrounding area generally</a:t>
                      </a:r>
                    </a:p>
                  </a:txBody>
                  <a:tcPr marL="78226" marR="78226" marT="41459" marB="41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Completed planning application</a:t>
                      </a: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Planning Performance Agreement</a:t>
                      </a: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Agreed S106 heads of terms</a:t>
                      </a: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PRESENTATION TO STRATEGIC PLANNING COMMITTEE</a:t>
                      </a:r>
                    </a:p>
                  </a:txBody>
                  <a:tcPr marL="78226" marR="78226" marT="41459" marB="41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131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Closedown phase</a:t>
                      </a:r>
                    </a:p>
                  </a:txBody>
                  <a:tcPr marL="78226" marR="78226" marT="41459" marB="414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Final amendments to planning application</a:t>
                      </a: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Final amendments to heads of terms of S106 legal agreement</a:t>
                      </a:r>
                    </a:p>
                  </a:txBody>
                  <a:tcPr marL="78226" marR="78226" marT="41459" marB="41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Address any final comments from members</a:t>
                      </a: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Finalise the application &amp; S106 legal agreement</a:t>
                      </a:r>
                    </a:p>
                  </a:txBody>
                  <a:tcPr marL="78226" marR="78226" marT="41459" marB="41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A valid planning application ready for submission</a:t>
                      </a: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A well-designed scheme that benefits from a fronted loaded process</a:t>
                      </a:r>
                    </a:p>
                  </a:txBody>
                  <a:tcPr marL="78226" marR="78226" marT="41459" marB="41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485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4100" y="490893"/>
            <a:ext cx="5079889" cy="573381"/>
          </a:xfrm>
          <a:prstGeom prst="rect">
            <a:avLst/>
          </a:prstGeom>
        </p:spPr>
        <p:txBody>
          <a:bodyPr wrap="none" lIns="80155" tIns="40078" rIns="80155" bIns="40078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3200" b="1" dirty="0">
                <a:solidFill>
                  <a:srgbClr val="84006F"/>
                </a:solidFill>
                <a:ea typeface="ＭＳ Ｐゴシック"/>
                <a:cs typeface="+mj-cs"/>
              </a:rPr>
              <a:t>How does the DTS work?</a:t>
            </a:r>
            <a:endParaRPr lang="en-GB" sz="3200" b="1" dirty="0">
              <a:solidFill>
                <a:srgbClr val="84006F"/>
              </a:solidFill>
              <a:ea typeface="ＭＳ Ｐゴシック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4099" y="1403559"/>
            <a:ext cx="7022667" cy="5116163"/>
          </a:xfrm>
          <a:prstGeom prst="rect">
            <a:avLst/>
          </a:prstGeom>
        </p:spPr>
        <p:txBody>
          <a:bodyPr lIns="80155" tIns="40078" rIns="80155" bIns="40078">
            <a:spAutoFit/>
          </a:bodyPr>
          <a:lstStyle/>
          <a:p>
            <a:pPr marL="300583" indent="-300583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100" dirty="0">
                <a:solidFill>
                  <a:srgbClr val="000000"/>
                </a:solidFill>
              </a:rPr>
              <a:t>Start with a red line around a site</a:t>
            </a:r>
          </a:p>
          <a:p>
            <a:pPr marL="300583" indent="-300583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100" dirty="0">
                <a:solidFill>
                  <a:srgbClr val="000000"/>
                </a:solidFill>
              </a:rPr>
              <a:t>The scheme evolves through collaborative working</a:t>
            </a:r>
          </a:p>
          <a:p>
            <a:pPr marL="300583" indent="-300583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100" dirty="0">
                <a:solidFill>
                  <a:srgbClr val="000000"/>
                </a:solidFill>
              </a:rPr>
              <a:t>Requires commitment from both sides</a:t>
            </a:r>
          </a:p>
          <a:p>
            <a:pPr marL="300583" indent="-300583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100" dirty="0">
                <a:solidFill>
                  <a:srgbClr val="000000"/>
                </a:solidFill>
              </a:rPr>
              <a:t>Project focus </a:t>
            </a:r>
          </a:p>
          <a:p>
            <a:pPr marL="300583" indent="-300583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100" dirty="0">
                <a:solidFill>
                  <a:srgbClr val="000000"/>
                </a:solidFill>
              </a:rPr>
              <a:t>Deal with all issues prior to application submission</a:t>
            </a:r>
          </a:p>
          <a:p>
            <a:pPr marL="300583" indent="-300583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100" dirty="0">
                <a:solidFill>
                  <a:srgbClr val="000000"/>
                </a:solidFill>
              </a:rPr>
              <a:t>Planning application stage not place for negotiation</a:t>
            </a:r>
          </a:p>
          <a:p>
            <a:pPr marL="300583" indent="-300583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100" dirty="0">
                <a:solidFill>
                  <a:srgbClr val="000000"/>
                </a:solidFill>
              </a:rPr>
              <a:t>Clean and good application = determine in time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sz="2100" dirty="0">
              <a:solidFill>
                <a:srgbClr val="000000"/>
              </a:solidFill>
              <a:latin typeface="Times" pitchFamily="18" charset="0"/>
              <a:ea typeface="ＭＳ Ｐゴシック" pitchFamily="34" charset="-128"/>
            </a:endParaRP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500" dirty="0">
                <a:solidFill>
                  <a:srgbClr val="000000"/>
                </a:solidFill>
              </a:rPr>
              <a:t>Cost</a:t>
            </a:r>
            <a:r>
              <a:rPr lang="en-GB" sz="2100" dirty="0">
                <a:solidFill>
                  <a:srgbClr val="000000"/>
                </a:solidFill>
              </a:rPr>
              <a:t> 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sz="2100" dirty="0">
              <a:solidFill>
                <a:srgbClr val="000000"/>
              </a:solidFill>
            </a:endParaRP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100" dirty="0">
                <a:solidFill>
                  <a:srgbClr val="000000"/>
                </a:solidFill>
              </a:rPr>
              <a:t>Payable in stages and varies depending on the scale and complexity of the development. Assuming one main meeting at each stage: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sz="2100" dirty="0">
              <a:solidFill>
                <a:srgbClr val="000000"/>
              </a:solidFill>
            </a:endParaRPr>
          </a:p>
          <a:p>
            <a:pPr marL="300583" indent="-300583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</a:rPr>
              <a:t>£1,800 (plus VAT) for minor applications </a:t>
            </a:r>
          </a:p>
          <a:p>
            <a:pPr marL="300583" indent="-300583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</a:rPr>
              <a:t>£3,600 (plus VAT) for major applications</a:t>
            </a:r>
            <a:endParaRPr lang="en-GB" altLang="en-US" dirty="0">
              <a:solidFill>
                <a:srgbClr val="000000"/>
              </a:solidFill>
            </a:endParaRP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2500" dirty="0">
              <a:solidFill>
                <a:srgbClr val="000000"/>
              </a:solidFill>
              <a:latin typeface="Times" pitchFamily="18" charset="0"/>
              <a:ea typeface="ＭＳ Ｐゴシック" pitchFamily="34" charset="-128"/>
            </a:endParaRP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2500" dirty="0">
              <a:solidFill>
                <a:srgbClr val="000000"/>
              </a:solidFill>
              <a:latin typeface="Times" pitchFamily="18" charset="0"/>
              <a:ea typeface="ＭＳ Ｐゴシック" pitchFamily="34" charset="-128"/>
            </a:endParaRP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2500" dirty="0">
              <a:solidFill>
                <a:srgbClr val="000000"/>
              </a:solidFill>
              <a:latin typeface="Times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779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432" y="0"/>
            <a:ext cx="431056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Can it work?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696" y="1536003"/>
            <a:ext cx="8228649" cy="4048005"/>
          </a:xfrm>
        </p:spPr>
        <p:txBody>
          <a:bodyPr/>
          <a:lstStyle/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en-GB" altLang="en-US" sz="1900"/>
              <a:t>Scheme: 100,000 ft</a:t>
            </a:r>
            <a:r>
              <a:rPr lang="en-GB" altLang="en-US" sz="1900" baseline="30000"/>
              <a:t>2</a:t>
            </a:r>
            <a:r>
              <a:rPr lang="en-GB" altLang="en-US" sz="1900"/>
              <a:t> spec offices</a:t>
            </a:r>
          </a:p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en-GB" altLang="en-US" sz="1900"/>
              <a:t>Location: close East Croydon Station</a:t>
            </a:r>
          </a:p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en-GB" altLang="en-US" sz="1900"/>
              <a:t>First Contact with LPA: January 2012</a:t>
            </a:r>
          </a:p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en-GB" altLang="en-US" sz="1900"/>
              <a:t>Application submitted: February 2012</a:t>
            </a:r>
          </a:p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en-GB" altLang="en-US" sz="1900"/>
              <a:t>Planning permission issued: March 2012</a:t>
            </a:r>
          </a:p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en-GB" altLang="en-US" sz="1900"/>
              <a:t>Construction starts on site: July 2012</a:t>
            </a:r>
          </a:p>
          <a:p>
            <a:endParaRPr lang="en-GB" altLang="en-US" sz="1800"/>
          </a:p>
        </p:txBody>
      </p:sp>
    </p:spTree>
    <p:extLst>
      <p:ext uri="{BB962C8B-B14F-4D97-AF65-F5344CB8AC3E}">
        <p14:creationId xmlns:p14="http://schemas.microsoft.com/office/powerpoint/2010/main" val="273185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677" y="164110"/>
            <a:ext cx="8228649" cy="1143000"/>
          </a:xfrm>
        </p:spPr>
        <p:txBody>
          <a:bodyPr/>
          <a:lstStyle/>
          <a:p>
            <a:r>
              <a:rPr lang="en-GB" altLang="en-US" smtClean="0"/>
              <a:t>Other schemes to have been through DTS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44096" y="1274005"/>
            <a:ext cx="8228649" cy="4048005"/>
          </a:xfrm>
        </p:spPr>
        <p:txBody>
          <a:bodyPr/>
          <a:lstStyle/>
          <a:p>
            <a:r>
              <a:rPr lang="en-GB" altLang="en-US" sz="2100"/>
              <a:t>Westfield/Hammerson</a:t>
            </a:r>
          </a:p>
          <a:p>
            <a:r>
              <a:rPr lang="en-GB" altLang="en-US" sz="2100"/>
              <a:t>Cane Hill</a:t>
            </a:r>
          </a:p>
          <a:p>
            <a:r>
              <a:rPr lang="en-GB" altLang="en-US" sz="2100"/>
              <a:t>Lion Green Road</a:t>
            </a:r>
          </a:p>
          <a:p>
            <a:r>
              <a:rPr lang="en-GB" altLang="en-US" sz="2100"/>
              <a:t>Taberner House</a:t>
            </a:r>
          </a:p>
          <a:p>
            <a:r>
              <a:rPr lang="en-GB" altLang="en-US" sz="2100"/>
              <a:t>Quest House</a:t>
            </a:r>
          </a:p>
          <a:p>
            <a:r>
              <a:rPr lang="en-GB" altLang="en-US" sz="2100"/>
              <a:t>Tesco Purley Way</a:t>
            </a:r>
          </a:p>
          <a:p>
            <a:r>
              <a:rPr lang="en-GB" altLang="en-US" sz="2100"/>
              <a:t>Schools applications</a:t>
            </a:r>
            <a:r>
              <a:rPr lang="en-GB" altLang="en-US" smtClean="0"/>
              <a:t> 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1" y="3492340"/>
            <a:ext cx="3377562" cy="241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012" y="1013448"/>
            <a:ext cx="2793584" cy="2969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81" y="4212113"/>
            <a:ext cx="5083320" cy="2355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50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DTS conclusions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GB" altLang="en-US" sz="2100"/>
              <a:t>A culture change for members, most officers and many developers</a:t>
            </a:r>
          </a:p>
          <a:p>
            <a:pPr eaLnBrk="1" hangingPunct="1"/>
            <a:r>
              <a:rPr lang="en-GB" altLang="en-US" sz="2100"/>
              <a:t>Took time to fully introduce all elements of the process</a:t>
            </a:r>
          </a:p>
          <a:p>
            <a:pPr eaLnBrk="1" hangingPunct="1"/>
            <a:r>
              <a:rPr lang="en-GB" altLang="en-US" sz="2100"/>
              <a:t>Members are involved constructively in the process</a:t>
            </a:r>
          </a:p>
          <a:p>
            <a:pPr eaLnBrk="1" hangingPunct="1"/>
            <a:r>
              <a:rPr lang="en-GB" altLang="en-US" sz="2100"/>
              <a:t>Fully harnessing the skills in our service in an integrated way</a:t>
            </a:r>
          </a:p>
          <a:p>
            <a:pPr eaLnBrk="1" hangingPunct="1"/>
            <a:r>
              <a:rPr lang="en-GB" altLang="en-US" sz="2100"/>
              <a:t>Mind shift to pro-development</a:t>
            </a:r>
          </a:p>
          <a:p>
            <a:pPr eaLnBrk="1" hangingPunct="1"/>
            <a:r>
              <a:rPr lang="en-GB" altLang="en-US" sz="2100"/>
              <a:t>Developers are gaining confidence in Croydon</a:t>
            </a:r>
          </a:p>
          <a:p>
            <a:pPr eaLnBrk="1" hangingPunct="1"/>
            <a:r>
              <a:rPr lang="en-GB" altLang="en-US" sz="2100"/>
              <a:t>Most importantly better schemes are emerging</a:t>
            </a:r>
          </a:p>
          <a:p>
            <a:pPr eaLnBrk="1" hangingPunct="1"/>
            <a:r>
              <a:rPr lang="en-GB" altLang="en-US" sz="2100"/>
              <a:t>Croydon is open for business!</a:t>
            </a:r>
          </a:p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56361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3230" y="621890"/>
            <a:ext cx="8130866" cy="3431879"/>
          </a:xfrm>
          <a:prstGeom prst="rect">
            <a:avLst/>
          </a:prstGeom>
        </p:spPr>
        <p:txBody>
          <a:bodyPr lIns="80155" tIns="40078" rIns="80155" bIns="40078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100" dirty="0">
                <a:solidFill>
                  <a:srgbClr val="000000"/>
                </a:solidFill>
              </a:rPr>
              <a:t>“ The integration of our pre-application process into the council’s committee process has meant that strategic planning committee members now play a greater role in the design process and input into the scheme’s development before it is submitted as a planning application. Our aim is to encourage high quality developments that enhance Croydon and this is enabling us to do that.”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1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100" b="1" dirty="0">
                <a:solidFill>
                  <a:srgbClr val="000000"/>
                </a:solidFill>
              </a:rPr>
              <a:t>Cllr David </a:t>
            </a:r>
            <a:r>
              <a:rPr lang="en-GB" sz="2100" b="1" dirty="0" err="1">
                <a:solidFill>
                  <a:srgbClr val="000000"/>
                </a:solidFill>
              </a:rPr>
              <a:t>Osland</a:t>
            </a:r>
            <a:r>
              <a:rPr lang="en-GB" sz="2100" b="1" dirty="0">
                <a:solidFill>
                  <a:srgbClr val="000000"/>
                </a:solidFill>
              </a:rPr>
              <a:t>, Former Chair of Strategic Planning Committee &amp; Cllr Paul Scott RIBA, Current Chair of Strategic Planning Committee , London Borough of Croydon</a:t>
            </a:r>
          </a:p>
        </p:txBody>
      </p:sp>
    </p:spTree>
    <p:extLst>
      <p:ext uri="{BB962C8B-B14F-4D97-AF65-F5344CB8AC3E}">
        <p14:creationId xmlns:p14="http://schemas.microsoft.com/office/powerpoint/2010/main" val="18444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Pre-application process: historic problems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677" y="1273999"/>
            <a:ext cx="8228649" cy="4374782"/>
          </a:xfrm>
        </p:spPr>
        <p:txBody>
          <a:bodyPr/>
          <a:lstStyle/>
          <a:p>
            <a:pPr lvl="1" eaLnBrk="1" hangingPunct="1">
              <a:defRPr/>
            </a:pPr>
            <a:endParaRPr lang="en-GB" altLang="en-US" sz="2100" dirty="0"/>
          </a:p>
          <a:p>
            <a:pPr lvl="1" eaLnBrk="1" hangingPunct="1">
              <a:defRPr/>
            </a:pPr>
            <a:r>
              <a:rPr lang="en-GB" altLang="en-US" sz="2100" dirty="0"/>
              <a:t>Silo working</a:t>
            </a:r>
          </a:p>
          <a:p>
            <a:pPr lvl="1" eaLnBrk="1" hangingPunct="1">
              <a:defRPr/>
            </a:pPr>
            <a:r>
              <a:rPr lang="en-GB" altLang="en-US" sz="2100" kern="1200" dirty="0">
                <a:ea typeface="ＭＳ Ｐゴシック" pitchFamily="34" charset="-128"/>
                <a:cs typeface="+mn-cs"/>
              </a:rPr>
              <a:t>Inputs</a:t>
            </a:r>
            <a:r>
              <a:rPr lang="en-GB" altLang="en-US" sz="2100" dirty="0"/>
              <a:t> at the wrong stage – fixing problems rather than designing success</a:t>
            </a:r>
          </a:p>
          <a:p>
            <a:pPr lvl="1" eaLnBrk="1" hangingPunct="1">
              <a:defRPr/>
            </a:pPr>
            <a:r>
              <a:rPr lang="en-GB" altLang="en-US" sz="2100" dirty="0"/>
              <a:t>A </a:t>
            </a:r>
            <a:r>
              <a:rPr lang="en-GB" altLang="en-US" sz="2100" dirty="0" err="1"/>
              <a:t>mindset</a:t>
            </a:r>
            <a:r>
              <a:rPr lang="en-GB" altLang="en-US" sz="2100" dirty="0"/>
              <a:t> of identifying problems rather than working to find solutions</a:t>
            </a:r>
          </a:p>
          <a:p>
            <a:pPr lvl="1" eaLnBrk="1" hangingPunct="1">
              <a:defRPr/>
            </a:pPr>
            <a:r>
              <a:rPr lang="en-GB" altLang="en-US" sz="2100" dirty="0"/>
              <a:t>A tendency to only engage superficially with proposals in the pre-application phase</a:t>
            </a:r>
          </a:p>
          <a:p>
            <a:pPr lvl="1" eaLnBrk="1" hangingPunct="1">
              <a:defRPr/>
            </a:pPr>
            <a:r>
              <a:rPr lang="en-GB" altLang="en-US" sz="2100" dirty="0"/>
              <a:t>Limited engagement with Members/public</a:t>
            </a:r>
          </a:p>
          <a:p>
            <a:pPr lvl="1" eaLnBrk="1" hangingPunct="1">
              <a:defRPr/>
            </a:pPr>
            <a:r>
              <a:rPr lang="en-GB" altLang="en-US" sz="2100" dirty="0"/>
              <a:t>First time Members see a strategic item is when determining</a:t>
            </a:r>
          </a:p>
          <a:p>
            <a:pPr eaLnBrk="1" hangingPunct="1">
              <a:defRPr/>
            </a:pPr>
            <a:endParaRPr lang="en-GB" altLang="en-US" sz="2500" dirty="0"/>
          </a:p>
        </p:txBody>
      </p:sp>
    </p:spTree>
    <p:extLst>
      <p:ext uri="{BB962C8B-B14F-4D97-AF65-F5344CB8AC3E}">
        <p14:creationId xmlns:p14="http://schemas.microsoft.com/office/powerpoint/2010/main" val="399647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630157" y="1469785"/>
            <a:ext cx="8042591" cy="3525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55" tIns="40078" rIns="80155" bIns="4007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30000"/>
              </a:spcAft>
              <a:buFontTx/>
              <a:buNone/>
            </a:pPr>
            <a:r>
              <a:rPr lang="en-GB" altLang="en-US" sz="2100" b="1">
                <a:solidFill>
                  <a:srgbClr val="84006F"/>
                </a:solidFill>
                <a:ea typeface="ＭＳ Ｐゴシック" pitchFamily="34" charset="-128"/>
              </a:rPr>
              <a:t>Aim</a:t>
            </a:r>
            <a:endParaRPr lang="en-GB" altLang="en-US" sz="2100">
              <a:solidFill>
                <a:srgbClr val="000000"/>
              </a:solidFill>
              <a:ea typeface="ＭＳ Ｐゴシック" pitchFamily="34" charset="-128"/>
            </a:endParaRPr>
          </a:p>
          <a:p>
            <a:pPr fontAlgn="base">
              <a:spcBef>
                <a:spcPct val="0"/>
              </a:spcBef>
              <a:spcAft>
                <a:spcPct val="30000"/>
              </a:spcAft>
            </a:pPr>
            <a:r>
              <a:rPr lang="en-GB" altLang="en-US" sz="2100">
                <a:solidFill>
                  <a:srgbClr val="000000"/>
                </a:solidFill>
                <a:ea typeface="ＭＳ Ｐゴシック" pitchFamily="34" charset="-128"/>
              </a:rPr>
              <a:t>Improve the quality of development in Croydon</a:t>
            </a:r>
          </a:p>
          <a:p>
            <a:pPr fontAlgn="base">
              <a:spcBef>
                <a:spcPct val="0"/>
              </a:spcBef>
              <a:spcAft>
                <a:spcPct val="30000"/>
              </a:spcAft>
            </a:pPr>
            <a:endParaRPr lang="en-GB" altLang="en-US" sz="120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30000"/>
              </a:spcAft>
              <a:buFontTx/>
              <a:buNone/>
            </a:pPr>
            <a:r>
              <a:rPr lang="en-GB" altLang="en-US" sz="2100" b="1">
                <a:solidFill>
                  <a:srgbClr val="84006F"/>
                </a:solidFill>
                <a:ea typeface="ＭＳ Ｐゴシック" pitchFamily="34" charset="-128"/>
              </a:rPr>
              <a:t>Objectives</a:t>
            </a:r>
          </a:p>
          <a:p>
            <a:pPr fontAlgn="base">
              <a:spcBef>
                <a:spcPct val="0"/>
              </a:spcBef>
              <a:spcAft>
                <a:spcPct val="30000"/>
              </a:spcAft>
            </a:pPr>
            <a:r>
              <a:rPr lang="en-GB" altLang="en-US" sz="2100">
                <a:solidFill>
                  <a:srgbClr val="000000"/>
                </a:solidFill>
                <a:ea typeface="ＭＳ Ｐゴシック" pitchFamily="34" charset="-128"/>
              </a:rPr>
              <a:t>Work with developers to align mutual objectives</a:t>
            </a:r>
          </a:p>
          <a:p>
            <a:pPr fontAlgn="base">
              <a:spcBef>
                <a:spcPct val="0"/>
              </a:spcBef>
              <a:spcAft>
                <a:spcPct val="30000"/>
              </a:spcAft>
            </a:pPr>
            <a:r>
              <a:rPr lang="en-GB" altLang="en-US" sz="2100">
                <a:solidFill>
                  <a:srgbClr val="000000"/>
                </a:solidFill>
                <a:ea typeface="ＭＳ Ｐゴシック" pitchFamily="34" charset="-128"/>
              </a:rPr>
              <a:t>Fully harness the planning skills in our service</a:t>
            </a:r>
          </a:p>
          <a:p>
            <a:pPr fontAlgn="base">
              <a:spcBef>
                <a:spcPct val="0"/>
              </a:spcBef>
              <a:spcAft>
                <a:spcPct val="30000"/>
              </a:spcAft>
            </a:pPr>
            <a:r>
              <a:rPr lang="en-GB" altLang="en-US" sz="2100">
                <a:solidFill>
                  <a:srgbClr val="000000"/>
                </a:solidFill>
                <a:ea typeface="ＭＳ Ｐゴシック" pitchFamily="34" charset="-128"/>
              </a:rPr>
              <a:t>Involve members constructively in the process</a:t>
            </a:r>
          </a:p>
          <a:p>
            <a:pPr fontAlgn="base">
              <a:spcBef>
                <a:spcPct val="0"/>
              </a:spcBef>
              <a:spcAft>
                <a:spcPct val="30000"/>
              </a:spcAft>
            </a:pPr>
            <a:r>
              <a:rPr lang="en-GB" altLang="en-US" sz="2100">
                <a:solidFill>
                  <a:srgbClr val="000000"/>
                </a:solidFill>
                <a:ea typeface="ＭＳ Ｐゴシック" pitchFamily="34" charset="-128"/>
              </a:rPr>
              <a:t>Create the conditions for effective engagement of the local community</a:t>
            </a:r>
          </a:p>
          <a:p>
            <a:pPr fontAlgn="base">
              <a:spcBef>
                <a:spcPct val="0"/>
              </a:spcBef>
              <a:spcAft>
                <a:spcPct val="30000"/>
              </a:spcAft>
            </a:pPr>
            <a:r>
              <a:rPr lang="en-GB" altLang="en-US" sz="2100">
                <a:solidFill>
                  <a:srgbClr val="000000"/>
                </a:solidFill>
                <a:ea typeface="ＭＳ Ｐゴシック" pitchFamily="34" charset="-128"/>
              </a:rPr>
              <a:t>Get Croydon building</a:t>
            </a:r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567682" y="295109"/>
            <a:ext cx="822864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55" tIns="40078" rIns="80155" bIns="4007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b="1" smtClean="0">
                <a:solidFill>
                  <a:srgbClr val="84006F"/>
                </a:solidFill>
                <a:ea typeface="ＭＳ Ｐゴシック" pitchFamily="34" charset="-128"/>
              </a:rPr>
              <a:t>Pre-application process</a:t>
            </a:r>
          </a:p>
        </p:txBody>
      </p:sp>
    </p:spTree>
    <p:extLst>
      <p:ext uri="{BB962C8B-B14F-4D97-AF65-F5344CB8AC3E}">
        <p14:creationId xmlns:p14="http://schemas.microsoft.com/office/powerpoint/2010/main" val="170456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Key ingredients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677" y="1405001"/>
            <a:ext cx="8228649" cy="4048005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2100"/>
              <a:t>Get the organisation, processes &amp; decision making right:</a:t>
            </a:r>
          </a:p>
          <a:p>
            <a:r>
              <a:rPr lang="en-GB" altLang="en-US" sz="2100"/>
              <a:t>The structure of the Development Management service</a:t>
            </a:r>
          </a:p>
          <a:p>
            <a:r>
              <a:rPr lang="en-GB" altLang="en-US" sz="2100"/>
              <a:t>The relationship between DM &amp; Spatial Planning</a:t>
            </a:r>
          </a:p>
          <a:p>
            <a:r>
              <a:rPr lang="en-GB" altLang="en-US" sz="2100"/>
              <a:t>The pre-app process itself</a:t>
            </a:r>
          </a:p>
          <a:p>
            <a:r>
              <a:rPr lang="en-GB" altLang="en-US" sz="2100"/>
              <a:t>The use of project management</a:t>
            </a:r>
          </a:p>
          <a:p>
            <a:r>
              <a:rPr lang="en-GB" altLang="en-US" sz="2100"/>
              <a:t>The wording of your constitution</a:t>
            </a:r>
          </a:p>
          <a:p>
            <a:r>
              <a:rPr lang="en-GB" altLang="en-US" sz="2100"/>
              <a:t>Planning committee organisation</a:t>
            </a:r>
          </a:p>
          <a:p>
            <a:r>
              <a:rPr lang="en-GB" altLang="en-US" sz="2100"/>
              <a:t>Member training</a:t>
            </a:r>
          </a:p>
          <a:p>
            <a:r>
              <a:rPr lang="en-GB" altLang="en-US" sz="2100"/>
              <a:t>Member involvement</a:t>
            </a:r>
          </a:p>
          <a:p>
            <a:r>
              <a:rPr lang="en-GB" altLang="en-US" sz="2100"/>
              <a:t>Delegation scheme</a:t>
            </a:r>
          </a:p>
        </p:txBody>
      </p:sp>
    </p:spTree>
    <p:extLst>
      <p:ext uri="{BB962C8B-B14F-4D97-AF65-F5344CB8AC3E}">
        <p14:creationId xmlns:p14="http://schemas.microsoft.com/office/powerpoint/2010/main" val="423272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Departmental structure &amp; working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677" y="1536003"/>
            <a:ext cx="8228649" cy="4048005"/>
          </a:xfrm>
        </p:spPr>
        <p:txBody>
          <a:bodyPr/>
          <a:lstStyle/>
          <a:p>
            <a:pPr>
              <a:defRPr/>
            </a:pPr>
            <a:r>
              <a:rPr lang="en-GB" altLang="en-US" sz="2500" dirty="0"/>
              <a:t>Strategic Applications Team</a:t>
            </a:r>
          </a:p>
          <a:p>
            <a:pPr lvl="1">
              <a:defRPr/>
            </a:pPr>
            <a:r>
              <a:rPr lang="en-GB" altLang="en-US" sz="2100" dirty="0">
                <a:ea typeface="+mn-ea"/>
                <a:cs typeface="+mn-cs"/>
              </a:rPr>
              <a:t>Virtual team</a:t>
            </a:r>
          </a:p>
          <a:p>
            <a:pPr lvl="1">
              <a:defRPr/>
            </a:pPr>
            <a:r>
              <a:rPr lang="en-GB" altLang="en-US" sz="2100" dirty="0">
                <a:ea typeface="+mn-ea"/>
                <a:cs typeface="+mn-cs"/>
              </a:rPr>
              <a:t>Centre of excellence for dealing with big applications</a:t>
            </a:r>
          </a:p>
          <a:p>
            <a:pPr marL="400777" lvl="1" indent="0">
              <a:buNone/>
              <a:defRPr/>
            </a:pPr>
            <a:endParaRPr lang="en-GB" altLang="en-US" sz="1000" dirty="0">
              <a:ea typeface="+mn-ea"/>
              <a:cs typeface="+mn-cs"/>
            </a:endParaRPr>
          </a:p>
          <a:p>
            <a:pPr>
              <a:defRPr/>
            </a:pPr>
            <a:r>
              <a:rPr lang="en-GB" altLang="en-US" sz="2500" dirty="0"/>
              <a:t>Having a project management </a:t>
            </a:r>
            <a:r>
              <a:rPr lang="en-GB" altLang="en-US" sz="2500" dirty="0" err="1"/>
              <a:t>mindset</a:t>
            </a:r>
            <a:endParaRPr lang="en-GB" altLang="en-US" sz="2500" dirty="0"/>
          </a:p>
          <a:p>
            <a:pPr lvl="1">
              <a:defRPr/>
            </a:pPr>
            <a:r>
              <a:rPr lang="en-GB" altLang="en-US" sz="2100" dirty="0">
                <a:ea typeface="+mn-ea"/>
                <a:cs typeface="+mn-cs"/>
              </a:rPr>
              <a:t>Clear responsibilities &amp; expectations</a:t>
            </a:r>
          </a:p>
          <a:p>
            <a:pPr lvl="1">
              <a:defRPr/>
            </a:pPr>
            <a:endParaRPr lang="en-GB" altLang="en-US" sz="1000" dirty="0">
              <a:ea typeface="+mn-ea"/>
              <a:cs typeface="+mn-cs"/>
            </a:endParaRPr>
          </a:p>
          <a:p>
            <a:pPr>
              <a:defRPr/>
            </a:pPr>
            <a:r>
              <a:rPr lang="en-GB" altLang="en-US" sz="2500" dirty="0"/>
              <a:t>Spatial Planning working relationship with Development Management</a:t>
            </a:r>
          </a:p>
          <a:p>
            <a:pPr lvl="1">
              <a:defRPr/>
            </a:pPr>
            <a:r>
              <a:rPr lang="en-GB" altLang="en-US" sz="2100" dirty="0">
                <a:ea typeface="+mn-ea"/>
                <a:cs typeface="+mn-cs"/>
              </a:rPr>
              <a:t>Integrated process</a:t>
            </a:r>
          </a:p>
        </p:txBody>
      </p:sp>
    </p:spTree>
    <p:extLst>
      <p:ext uri="{BB962C8B-B14F-4D97-AF65-F5344CB8AC3E}">
        <p14:creationId xmlns:p14="http://schemas.microsoft.com/office/powerpoint/2010/main" val="192262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SP &amp; DM integration: how not to do it</a:t>
            </a:r>
          </a:p>
        </p:txBody>
      </p:sp>
      <p:sp>
        <p:nvSpPr>
          <p:cNvPr id="8195" name="Text Box 7"/>
          <p:cNvSpPr txBox="1">
            <a:spLocks noChangeArrowheads="1"/>
          </p:cNvSpPr>
          <p:nvPr/>
        </p:nvSpPr>
        <p:spPr bwMode="auto">
          <a:xfrm>
            <a:off x="567685" y="4081121"/>
            <a:ext cx="8069753" cy="401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55" tIns="40078" rIns="80155" bIns="40078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9240838" algn="r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9240838" algn="r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9240838" algn="r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9240838" algn="r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9240838" algn="r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240838" algn="r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240838" algn="r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240838" algn="r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240838" algn="r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2000">
                <a:solidFill>
                  <a:srgbClr val="000000"/>
                </a:solidFill>
                <a:ea typeface="ＭＳ Ｐゴシック" pitchFamily="34" charset="-128"/>
              </a:rPr>
              <a:t>Urban Design phase      →	Detailed application preparation phase</a:t>
            </a:r>
          </a:p>
        </p:txBody>
      </p:sp>
      <p:sp>
        <p:nvSpPr>
          <p:cNvPr id="8196" name="Rectangle 1"/>
          <p:cNvSpPr>
            <a:spLocks noChangeArrowheads="1"/>
          </p:cNvSpPr>
          <p:nvPr/>
        </p:nvSpPr>
        <p:spPr bwMode="auto">
          <a:xfrm>
            <a:off x="4264397" y="2057113"/>
            <a:ext cx="4318717" cy="1828224"/>
          </a:xfrm>
          <a:prstGeom prst="rect">
            <a:avLst/>
          </a:prstGeom>
          <a:solidFill>
            <a:srgbClr val="CC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0155" tIns="40078" rIns="80155" bIns="40078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240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240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4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Development Management</a:t>
            </a:r>
          </a:p>
        </p:txBody>
      </p:sp>
      <p:sp>
        <p:nvSpPr>
          <p:cNvPr id="8197" name="Right Arrow 4"/>
          <p:cNvSpPr>
            <a:spLocks noChangeArrowheads="1"/>
          </p:cNvSpPr>
          <p:nvPr/>
        </p:nvSpPr>
        <p:spPr bwMode="auto">
          <a:xfrm>
            <a:off x="567684" y="1927553"/>
            <a:ext cx="3684490" cy="2153562"/>
          </a:xfrm>
          <a:prstGeom prst="rightArrow">
            <a:avLst>
              <a:gd name="adj1" fmla="val 84056"/>
              <a:gd name="adj2" fmla="val 51240"/>
            </a:avLst>
          </a:prstGeom>
          <a:solidFill>
            <a:srgbClr val="CC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0155" tIns="40078" rIns="80155" bIns="40078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240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240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4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  Spatial Planning</a:t>
            </a:r>
          </a:p>
        </p:txBody>
      </p:sp>
    </p:spTree>
    <p:extLst>
      <p:ext uri="{BB962C8B-B14F-4D97-AF65-F5344CB8AC3E}">
        <p14:creationId xmlns:p14="http://schemas.microsoft.com/office/powerpoint/2010/main" val="290483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SP &amp; DM integration: how we now do it</a:t>
            </a:r>
          </a:p>
        </p:txBody>
      </p:sp>
      <p:grpSp>
        <p:nvGrpSpPr>
          <p:cNvPr id="9219" name="Group 8"/>
          <p:cNvGrpSpPr>
            <a:grpSpLocks/>
          </p:cNvGrpSpPr>
          <p:nvPr/>
        </p:nvGrpSpPr>
        <p:grpSpPr bwMode="auto">
          <a:xfrm>
            <a:off x="567685" y="2057114"/>
            <a:ext cx="8069753" cy="2425636"/>
            <a:chOff x="418" y="1067"/>
            <a:chExt cx="5761" cy="1685"/>
          </a:xfrm>
        </p:grpSpPr>
        <p:sp>
          <p:nvSpPr>
            <p:cNvPr id="9220" name="AutoShape 5"/>
            <p:cNvSpPr>
              <a:spLocks noChangeArrowheads="1"/>
            </p:cNvSpPr>
            <p:nvPr/>
          </p:nvSpPr>
          <p:spPr bwMode="auto">
            <a:xfrm>
              <a:off x="418" y="1112"/>
              <a:ext cx="5625" cy="1225"/>
            </a:xfrm>
            <a:prstGeom prst="rtTriangl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GB" altLang="en-US" sz="2400">
                  <a:solidFill>
                    <a:srgbClr val="000000"/>
                  </a:solidFill>
                  <a:ea typeface="ＭＳ Ｐゴシック" pitchFamily="34" charset="-128"/>
                </a:rPr>
                <a:t>Spatial Planning</a:t>
              </a:r>
            </a:p>
          </p:txBody>
        </p:sp>
        <p:sp>
          <p:nvSpPr>
            <p:cNvPr id="9221" name="AutoShape 6"/>
            <p:cNvSpPr>
              <a:spLocks noChangeArrowheads="1"/>
            </p:cNvSpPr>
            <p:nvPr/>
          </p:nvSpPr>
          <p:spPr bwMode="auto">
            <a:xfrm rot="10800000">
              <a:off x="509" y="1067"/>
              <a:ext cx="5625" cy="1225"/>
            </a:xfrm>
            <a:prstGeom prst="rtTriangl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GB" altLang="en-US" sz="2400">
                  <a:solidFill>
                    <a:srgbClr val="000000"/>
                  </a:solidFill>
                  <a:ea typeface="ＭＳ Ｐゴシック" pitchFamily="34" charset="-128"/>
                </a:rPr>
                <a:t>Development Management</a:t>
              </a:r>
            </a:p>
          </p:txBody>
        </p:sp>
        <p:sp>
          <p:nvSpPr>
            <p:cNvPr id="9222" name="Text Box 7"/>
            <p:cNvSpPr txBox="1">
              <a:spLocks noChangeArrowheads="1"/>
            </p:cNvSpPr>
            <p:nvPr/>
          </p:nvSpPr>
          <p:spPr bwMode="auto">
            <a:xfrm>
              <a:off x="418" y="2473"/>
              <a:ext cx="5761" cy="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tabLst>
                  <a:tab pos="9240838" algn="r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9240838" algn="r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9240838" algn="r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9240838" algn="r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9240838" algn="r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9240838" algn="r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9240838" algn="r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9240838" algn="r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9240838" algn="r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GB" altLang="en-US" sz="2000">
                  <a:solidFill>
                    <a:srgbClr val="000000"/>
                  </a:solidFill>
                  <a:ea typeface="ＭＳ Ｐゴシック" pitchFamily="34" charset="-128"/>
                </a:rPr>
                <a:t>Urban Design phase      →	Detailed application preparation phase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847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444095" y="490893"/>
            <a:ext cx="8255810" cy="585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55" tIns="40078" rIns="80155" bIns="40078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200" b="1">
                <a:solidFill>
                  <a:srgbClr val="84006F"/>
                </a:solidFill>
                <a:ea typeface="ＭＳ Ｐゴシック" pitchFamily="34" charset="-128"/>
              </a:rPr>
              <a:t>Pre-application: What we offer at Croydon </a:t>
            </a:r>
          </a:p>
        </p:txBody>
      </p:sp>
      <p:sp>
        <p:nvSpPr>
          <p:cNvPr id="4" name="Rectangle 3"/>
          <p:cNvSpPr/>
          <p:nvPr/>
        </p:nvSpPr>
        <p:spPr>
          <a:xfrm>
            <a:off x="444099" y="1274007"/>
            <a:ext cx="8069753" cy="4143589"/>
          </a:xfrm>
          <a:prstGeom prst="rect">
            <a:avLst/>
          </a:prstGeom>
        </p:spPr>
        <p:txBody>
          <a:bodyPr lIns="80155" tIns="40078" rIns="80155" bIns="4007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100" b="1" dirty="0">
                <a:solidFill>
                  <a:srgbClr val="000000"/>
                </a:solidFill>
                <a:ea typeface="ＭＳ Ｐゴシック" pitchFamily="34" charset="-128"/>
              </a:rPr>
              <a:t>1. Duty planning officer service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srgbClr val="000000"/>
                </a:solidFill>
                <a:ea typeface="ＭＳ Ｐゴシック" pitchFamily="34" charset="-128"/>
              </a:rPr>
              <a:t>15 minute appointment to discuss householder and business extensions</a:t>
            </a:r>
            <a:endParaRPr lang="en-GB" b="1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100" b="1" dirty="0">
                <a:solidFill>
                  <a:srgbClr val="000000"/>
                </a:solidFill>
                <a:ea typeface="ＭＳ Ｐゴシック" pitchFamily="34" charset="-128"/>
              </a:rPr>
              <a:t>2. Correspondence service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srgbClr val="000000"/>
                </a:solidFill>
                <a:ea typeface="ＭＳ Ｐゴシック" pitchFamily="34" charset="-128"/>
              </a:rPr>
              <a:t>Appropriate for domestic extensions or shop fronts, signs and alterations to small business premises</a:t>
            </a:r>
            <a:endParaRPr lang="en-GB" b="1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100" b="1" dirty="0">
                <a:solidFill>
                  <a:srgbClr val="000000"/>
                </a:solidFill>
                <a:ea typeface="ＭＳ Ｐゴシック" pitchFamily="34" charset="-128"/>
              </a:rPr>
              <a:t>3. Pre-application meeting service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srgbClr val="000000"/>
                </a:solidFill>
                <a:ea typeface="ＭＳ Ｐゴシック" pitchFamily="34" charset="-128"/>
              </a:rPr>
              <a:t>It is not suitable for complex, major developments, but it is ideal for other types of planning application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100" b="1" dirty="0">
                <a:solidFill>
                  <a:srgbClr val="000000"/>
                </a:solidFill>
                <a:ea typeface="ＭＳ Ｐゴシック" pitchFamily="34" charset="-128"/>
              </a:rPr>
              <a:t>4. Development team service (DTS)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srgbClr val="000000"/>
                </a:solidFill>
                <a:ea typeface="ＭＳ Ｐゴシック" pitchFamily="34" charset="-128"/>
              </a:rPr>
              <a:t>The DTS is a new enhanced service designed for development proposals that are more complex and likely to raise a number of issues</a:t>
            </a:r>
            <a:endParaRPr lang="en-GB" altLang="en-U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996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DTS approach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GB" altLang="en-US" sz="2100" dirty="0"/>
              <a:t>Strategic schemes are complex projects – recognise that and use the right tools to manage them properly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100" dirty="0"/>
              <a:t>Preparing a major application costs a lot of money – efficiency saves time &amp; money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100" dirty="0"/>
              <a:t>Developers want as much certainty as possible – they are willing to pay for and engage in an enhanced service if they have confidence in it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100" dirty="0"/>
              <a:t>There are two approaches to pre-apps: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altLang="en-US" sz="1800" dirty="0">
                <a:ea typeface="+mn-ea"/>
                <a:cs typeface="+mn-cs"/>
              </a:rPr>
              <a:t>“Show &amp; tell”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altLang="en-US" sz="1800" dirty="0">
                <a:ea typeface="+mn-ea"/>
                <a:cs typeface="+mn-cs"/>
              </a:rPr>
              <a:t>Joint design team approach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100" dirty="0"/>
              <a:t>Co-ordinated, collaborative &amp; constructive</a:t>
            </a:r>
          </a:p>
        </p:txBody>
      </p:sp>
    </p:spTree>
    <p:extLst>
      <p:ext uri="{BB962C8B-B14F-4D97-AF65-F5344CB8AC3E}">
        <p14:creationId xmlns:p14="http://schemas.microsoft.com/office/powerpoint/2010/main" val="135785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 Template">
  <a:themeElements>
    <a:clrScheme name="Presentatio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 Template">
      <a:majorFont>
        <a:latin typeface="Arial"/>
        <a:ea typeface="ＭＳ Ｐゴシック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  <a:ea typeface="ＭＳ Ｐゴシック" pitchFamily="-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  <a:ea typeface="ＭＳ Ｐゴシック" pitchFamily="-84" charset="-128"/>
          </a:defRPr>
        </a:defPPr>
      </a:lstStyle>
    </a:lnDef>
  </a:objectDefaults>
  <a:extraClrSchemeLst>
    <a:extraClrScheme>
      <a:clrScheme name="Presentati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951</Words>
  <Application>Microsoft Office PowerPoint</Application>
  <PresentationFormat>On-screen Show (4:3)</PresentationFormat>
  <Paragraphs>156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Presentation Template</vt:lpstr>
      <vt:lpstr>Our Pre-application offer at Croydon   How we manage to provide a comprehensive, proportionate and good value service</vt:lpstr>
      <vt:lpstr>Pre-application process: historic problems</vt:lpstr>
      <vt:lpstr>PowerPoint Presentation</vt:lpstr>
      <vt:lpstr>Key ingredients</vt:lpstr>
      <vt:lpstr>Departmental structure &amp; working</vt:lpstr>
      <vt:lpstr>SP &amp; DM integration: how not to do it</vt:lpstr>
      <vt:lpstr>SP &amp; DM integration: how we now do it</vt:lpstr>
      <vt:lpstr>PowerPoint Presentation</vt:lpstr>
      <vt:lpstr>DTS approach</vt:lpstr>
      <vt:lpstr>What is the DTS?</vt:lpstr>
      <vt:lpstr>PowerPoint Presentation</vt:lpstr>
      <vt:lpstr>Can it work?</vt:lpstr>
      <vt:lpstr>Other schemes to have been through DTS</vt:lpstr>
      <vt:lpstr>DTS conclusions</vt:lpstr>
      <vt:lpstr>PowerPoint Presentation</vt:lpstr>
    </vt:vector>
  </TitlesOfParts>
  <Company>LGA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Pre-application offer at Croydon   How we manage to provide a comprehensive, proportionate and good value service</dc:title>
  <dc:creator>Phillipa Silcock</dc:creator>
  <cp:lastModifiedBy>Phillipa Silcock</cp:lastModifiedBy>
  <cp:revision>1</cp:revision>
  <dcterms:created xsi:type="dcterms:W3CDTF">2014-06-20T12:59:19Z</dcterms:created>
  <dcterms:modified xsi:type="dcterms:W3CDTF">2014-06-20T13:00:23Z</dcterms:modified>
</cp:coreProperties>
</file>