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51" r:id="rId2"/>
    <p:sldId id="405" r:id="rId3"/>
    <p:sldId id="407" r:id="rId4"/>
    <p:sldId id="444" r:id="rId5"/>
    <p:sldId id="480" r:id="rId6"/>
    <p:sldId id="410" r:id="rId7"/>
    <p:sldId id="449" r:id="rId8"/>
    <p:sldId id="411" r:id="rId9"/>
    <p:sldId id="412" r:id="rId10"/>
    <p:sldId id="413" r:id="rId11"/>
    <p:sldId id="414" r:id="rId12"/>
    <p:sldId id="416" r:id="rId13"/>
    <p:sldId id="450" r:id="rId14"/>
    <p:sldId id="448" r:id="rId15"/>
    <p:sldId id="418" r:id="rId16"/>
    <p:sldId id="419" r:id="rId17"/>
    <p:sldId id="420" r:id="rId18"/>
    <p:sldId id="452" r:id="rId19"/>
    <p:sldId id="477" r:id="rId20"/>
    <p:sldId id="459" r:id="rId21"/>
    <p:sldId id="461" r:id="rId22"/>
    <p:sldId id="463" r:id="rId23"/>
    <p:sldId id="464" r:id="rId24"/>
    <p:sldId id="465" r:id="rId25"/>
    <p:sldId id="468" r:id="rId26"/>
    <p:sldId id="470" r:id="rId27"/>
    <p:sldId id="471" r:id="rId28"/>
    <p:sldId id="472" r:id="rId29"/>
    <p:sldId id="479" r:id="rId30"/>
    <p:sldId id="474" r:id="rId31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126" autoAdjust="0"/>
  </p:normalViewPr>
  <p:slideViewPr>
    <p:cSldViewPr>
      <p:cViewPr>
        <p:scale>
          <a:sx n="81" d="100"/>
          <a:sy n="81" d="100"/>
        </p:scale>
        <p:origin x="-864" y="-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95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DD563B8C-C3B6-4F7C-AC25-60687593FA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5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185F21A-DBB8-4E65-9E4E-3435B804B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6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1F497D"/>
                </a:solidFill>
              </a:rPr>
              <a:pPr/>
              <a:t>1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6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1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D058-94AC-408F-8E03-1D163A88625E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6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11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7544E-0B9A-48AF-90E7-E39B9E6EE60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8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title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92187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2420938"/>
            <a:ext cx="84201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573463"/>
            <a:ext cx="6934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1825" y="44450"/>
            <a:ext cx="576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32" name="Picture 12" descr="PAS logo green 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3375"/>
            <a:ext cx="1944687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LGA\Planning Advisory Service\Team\Website\Web images\logos\LGA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67258"/>
            <a:ext cx="2708563" cy="15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5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9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59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9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5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5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5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2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84200" y="6453188"/>
            <a:ext cx="88931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975" y="2879527"/>
            <a:ext cx="8420100" cy="112553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Lessons from benchmarking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What happens in planning authorities?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4293096"/>
            <a:ext cx="7991475" cy="100858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Toby Hamilton, Martin Hutchings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36650" y="5517232"/>
            <a:ext cx="40323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Positive Planning Day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March 2015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21425" y="6021388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www.pas.gov.uk</a:t>
            </a:r>
          </a:p>
        </p:txBody>
      </p:sp>
    </p:spTree>
    <p:extLst>
      <p:ext uri="{BB962C8B-B14F-4D97-AF65-F5344CB8AC3E}">
        <p14:creationId xmlns:p14="http://schemas.microsoft.com/office/powerpoint/2010/main" val="14797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Caseload = 144 / case officer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556792"/>
            <a:ext cx="7672077" cy="43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 revisited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2002, it was professional case officer + admin types. Now less differentiation. </a:t>
            </a:r>
          </a:p>
          <a:p>
            <a:r>
              <a:rPr lang="en-GB" dirty="0" smtClean="0"/>
              <a:t>Not cases per DC officer, but cases per person</a:t>
            </a:r>
          </a:p>
          <a:p>
            <a:pPr lvl="1"/>
            <a:r>
              <a:rPr lang="en-GB" dirty="0" smtClean="0"/>
              <a:t>Derives total head count</a:t>
            </a:r>
          </a:p>
          <a:p>
            <a:pPr lvl="1"/>
            <a:r>
              <a:rPr lang="en-GB" dirty="0" smtClean="0"/>
              <a:t>= less wiggle room</a:t>
            </a:r>
          </a:p>
          <a:p>
            <a:pPr lvl="1"/>
            <a:r>
              <a:rPr lang="en-GB" dirty="0" smtClean="0"/>
              <a:t>In the ODPM study, this was “less than 100”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8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All-in figure is 88 cases per person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268760"/>
            <a:ext cx="8915400" cy="485740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340768"/>
            <a:ext cx="7720792" cy="44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6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All-in figure is 88 cases per person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268760"/>
            <a:ext cx="8915400" cy="485740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340768"/>
            <a:ext cx="7720792" cy="44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7401272" y="2272738"/>
            <a:ext cx="612068" cy="20882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there such a difference?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Drivers of productivity:</a:t>
            </a:r>
          </a:p>
          <a:p>
            <a:endParaRPr lang="en-GB" dirty="0"/>
          </a:p>
          <a:p>
            <a:r>
              <a:rPr lang="en-GB" dirty="0" smtClean="0"/>
              <a:t>Work mix</a:t>
            </a:r>
          </a:p>
          <a:p>
            <a:pPr lvl="1"/>
            <a:r>
              <a:rPr lang="en-GB" dirty="0" smtClean="0"/>
              <a:t>high numbers of simple applications. Fast track. Often urban.</a:t>
            </a:r>
          </a:p>
          <a:p>
            <a:r>
              <a:rPr lang="en-GB" dirty="0" smtClean="0"/>
              <a:t>Large </a:t>
            </a:r>
            <a:r>
              <a:rPr lang="en-GB" dirty="0"/>
              <a:t>authorities = </a:t>
            </a:r>
            <a:r>
              <a:rPr lang="en-GB" dirty="0" smtClean="0"/>
              <a:t>often higher productivity</a:t>
            </a:r>
          </a:p>
          <a:p>
            <a:r>
              <a:rPr lang="en-GB" dirty="0" smtClean="0"/>
              <a:t>Plus local factors (e.g. contamination)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Supergroups</a:t>
            </a:r>
            <a:r>
              <a:rPr lang="en-GB" dirty="0" smtClean="0"/>
              <a:t> = ONS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7" y="1268760"/>
            <a:ext cx="95747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aggregate there were clear messages</a:t>
            </a:r>
          </a:p>
          <a:p>
            <a:pPr lvl="1"/>
            <a:r>
              <a:rPr lang="en-GB" dirty="0" smtClean="0"/>
              <a:t>Talk to us, generally. It’s just manners. </a:t>
            </a:r>
          </a:p>
          <a:p>
            <a:pPr lvl="1"/>
            <a:r>
              <a:rPr lang="en-GB" dirty="0" smtClean="0"/>
              <a:t>Talk to us *especially* when there are issues</a:t>
            </a:r>
          </a:p>
          <a:p>
            <a:pPr lvl="1"/>
            <a:r>
              <a:rPr lang="en-GB" dirty="0" smtClean="0"/>
              <a:t>We (generally) fail on customer care</a:t>
            </a:r>
          </a:p>
          <a:p>
            <a:r>
              <a:rPr lang="en-GB" dirty="0" smtClean="0"/>
              <a:t>We fail because we don’t acknowledge Work In Progress and follow a target 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4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Reflections on the old benchmark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Massive shift in understanding</a:t>
            </a:r>
          </a:p>
          <a:p>
            <a:pPr lvl="1"/>
            <a:r>
              <a:rPr lang="en-GB" dirty="0" smtClean="0"/>
              <a:t>Financial literacy</a:t>
            </a:r>
          </a:p>
          <a:p>
            <a:pPr lvl="1"/>
            <a:r>
              <a:rPr lang="en-GB" dirty="0" smtClean="0"/>
              <a:t>Looking beyond NI157</a:t>
            </a:r>
          </a:p>
          <a:p>
            <a:r>
              <a:rPr lang="en-GB" dirty="0" smtClean="0"/>
              <a:t>National indicators hide almost everything about performance</a:t>
            </a:r>
          </a:p>
          <a:p>
            <a:r>
              <a:rPr lang="en-GB" dirty="0" smtClean="0"/>
              <a:t>Subsidy represents a risk to development</a:t>
            </a:r>
          </a:p>
          <a:p>
            <a:r>
              <a:rPr lang="en-GB" dirty="0" smtClean="0"/>
              <a:t>Communication is often weak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3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80" y="-243408"/>
            <a:ext cx="8915400" cy="1143000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Benchmarking is dead. Long live PQF.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279301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Basic building blocks adapted and recycled…</a:t>
            </a:r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en-GB" sz="2800" dirty="0" smtClean="0"/>
              <a:t>More focused on customers</a:t>
            </a:r>
          </a:p>
          <a:p>
            <a:r>
              <a:rPr lang="en-GB" sz="2800" dirty="0" smtClean="0"/>
              <a:t>Internal management tool / external ‘declaration’</a:t>
            </a:r>
          </a:p>
          <a:p>
            <a:r>
              <a:rPr lang="en-GB" sz="2800" dirty="0" smtClean="0"/>
              <a:t>Not an annual snapshot, but a continuous process</a:t>
            </a:r>
          </a:p>
          <a:p>
            <a:r>
              <a:rPr lang="en-GB" sz="2800" dirty="0"/>
              <a:t>We want it to become a </a:t>
            </a:r>
            <a:r>
              <a:rPr lang="en-GB" sz="2800" dirty="0" smtClean="0"/>
              <a:t>“</a:t>
            </a:r>
            <a:r>
              <a:rPr lang="en-GB" sz="2800" dirty="0"/>
              <a:t>badge”. Over time.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4941168"/>
            <a:ext cx="2576736" cy="1189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Quality Framework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0512" y="1484785"/>
            <a:ext cx="84249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1" kern="0" dirty="0" smtClean="0"/>
              <a:t>Contains information and data on 3 things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kern="0" dirty="0" smtClean="0"/>
              <a:t>Performance 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kern="0" dirty="0" smtClean="0"/>
              <a:t>Customer experience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kern="0" dirty="0" smtClean="0"/>
              <a:t>Good planning delivery</a:t>
            </a:r>
          </a:p>
          <a:p>
            <a:pPr marL="0" indent="0">
              <a:buFontTx/>
              <a:buNone/>
            </a:pP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34061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 roundup </a:t>
            </a:r>
            <a:r>
              <a:rPr lang="en-GB" dirty="0" smtClean="0"/>
              <a:t>– why bother?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0552" y="1556792"/>
            <a:ext cx="8136904" cy="453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3200" b="0" kern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GB" sz="3200" b="0" kern="0" dirty="0" smtClean="0">
                <a:solidFill>
                  <a:srgbClr val="000000"/>
                </a:solidFill>
                <a:latin typeface="Arial"/>
              </a:rPr>
              <a:t>enchmarking </a:t>
            </a:r>
            <a:r>
              <a:rPr lang="en-GB" sz="3200" b="0" kern="0" dirty="0">
                <a:solidFill>
                  <a:srgbClr val="000000"/>
                </a:solidFill>
                <a:latin typeface="Arial"/>
              </a:rPr>
              <a:t>since 2009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b="0" kern="0" dirty="0">
                <a:solidFill>
                  <a:srgbClr val="000000"/>
                </a:solidFill>
                <a:latin typeface="Arial"/>
              </a:rPr>
              <a:t>276 councils participated, many more than once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b="0" kern="0" dirty="0">
                <a:solidFill>
                  <a:srgbClr val="000000"/>
                </a:solidFill>
                <a:latin typeface="Arial"/>
              </a:rPr>
              <a:t>Confidential, but valuable dataset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3200" b="0" kern="0" dirty="0">
                <a:solidFill>
                  <a:srgbClr val="000000"/>
                </a:solidFill>
                <a:latin typeface="Arial"/>
              </a:rPr>
              <a:t>Publish aggregate as a “state of the nation”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b="0" kern="0" dirty="0">
                <a:solidFill>
                  <a:srgbClr val="000000"/>
                </a:solidFill>
                <a:latin typeface="Arial"/>
              </a:rPr>
              <a:t>Before we </a:t>
            </a:r>
            <a:r>
              <a:rPr lang="en-GB" sz="2800" b="0" kern="0" dirty="0" smtClean="0">
                <a:solidFill>
                  <a:srgbClr val="000000"/>
                </a:solidFill>
                <a:latin typeface="Arial"/>
              </a:rPr>
              <a:t>forget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b="0" kern="0" dirty="0" smtClean="0">
                <a:solidFill>
                  <a:srgbClr val="000000"/>
                </a:solidFill>
                <a:latin typeface="Arial"/>
              </a:rPr>
              <a:t>for </a:t>
            </a:r>
            <a:r>
              <a:rPr lang="en-GB" sz="2800" b="0" kern="0" dirty="0">
                <a:solidFill>
                  <a:srgbClr val="000000"/>
                </a:solidFill>
                <a:latin typeface="Arial"/>
              </a:rPr>
              <a:t>future </a:t>
            </a:r>
            <a:r>
              <a:rPr lang="en-GB" sz="2800" b="0" kern="0" dirty="0" smtClean="0">
                <a:solidFill>
                  <a:srgbClr val="000000"/>
                </a:solidFill>
                <a:latin typeface="Arial"/>
              </a:rPr>
              <a:t>benefit</a:t>
            </a:r>
            <a:endParaRPr lang="en-GB" sz="2400" b="0" dirty="0" smtClean="0"/>
          </a:p>
          <a:p>
            <a:pPr lvl="1"/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160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88640"/>
            <a:ext cx="7353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02583"/>
            <a:ext cx="7416824" cy="548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6632"/>
            <a:ext cx="8915400" cy="936104"/>
          </a:xfrm>
        </p:spPr>
        <p:txBody>
          <a:bodyPr/>
          <a:lstStyle/>
          <a:p>
            <a:r>
              <a:rPr lang="en-GB" dirty="0" smtClean="0"/>
              <a:t>fee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richardc\Documents\My Dropbox\PQF\_presentations\counts_fe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08720"/>
            <a:ext cx="9217705" cy="5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Approved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richardc\Documents\My Dropbox\PQF\_presentations\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268760"/>
            <a:ext cx="8280920" cy="50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9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 ?</a:t>
            </a:r>
            <a:endParaRPr lang="en-GB" dirty="0"/>
          </a:p>
        </p:txBody>
      </p:sp>
      <p:pic>
        <p:nvPicPr>
          <p:cNvPr id="14338" name="Picture 2" descr="C:\Users\richardc\Documents\My Dropbox\PQF\_presentations\val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124743"/>
            <a:ext cx="7252619" cy="54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54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fee ? (exc. heritage &amp; trees)</a:t>
            </a:r>
            <a:endParaRPr lang="en-GB" dirty="0"/>
          </a:p>
        </p:txBody>
      </p:sp>
      <p:pic>
        <p:nvPicPr>
          <p:cNvPr id="15362" name="Picture 2" descr="C:\Users\richardc\Documents\My Dropbox\PQF\_presentations\no_f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556790"/>
            <a:ext cx="8784976" cy="49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6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richardc\Documents\My Dropbox\PQF\_presentations\end_to_en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196752"/>
            <a:ext cx="8896718" cy="5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200" y="274638"/>
            <a:ext cx="8915400" cy="1143000"/>
          </a:xfrm>
        </p:spPr>
        <p:txBody>
          <a:bodyPr/>
          <a:lstStyle/>
          <a:p>
            <a:r>
              <a:rPr lang="en-GB" dirty="0" smtClean="0"/>
              <a:t>Customer or Target-driven?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57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to 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Resources </a:t>
            </a:r>
          </a:p>
          <a:p>
            <a:r>
              <a:rPr lang="en-GB" dirty="0" smtClean="0"/>
              <a:t>Investment</a:t>
            </a:r>
          </a:p>
          <a:p>
            <a:pPr marL="0" indent="0">
              <a:buNone/>
            </a:pPr>
            <a:r>
              <a:rPr lang="en-GB" dirty="0" smtClean="0"/>
              <a:t>[need more testing]</a:t>
            </a:r>
          </a:p>
          <a:p>
            <a:r>
              <a:rPr lang="en-GB" dirty="0" smtClean="0"/>
              <a:t>Pre-app</a:t>
            </a:r>
          </a:p>
          <a:p>
            <a:r>
              <a:rPr lang="en-GB" dirty="0" smtClean="0"/>
              <a:t>PPAs</a:t>
            </a:r>
          </a:p>
          <a:p>
            <a:pPr marL="0" indent="0">
              <a:buNone/>
            </a:pPr>
            <a:r>
              <a:rPr lang="en-GB" dirty="0" smtClean="0"/>
              <a:t>[not invented yet]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3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getting busier ? [yes]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 descr="C:\Users\richardc\Documents\My Dropbox\PQF\_presentations\headcou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268759"/>
            <a:ext cx="8784976" cy="50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00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Development value in our place = £60m/</a:t>
            </a:r>
            <a:r>
              <a:rPr lang="en-GB" sz="3200" dirty="0" err="1" smtClean="0"/>
              <a:t>yr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richardc\Documents\My Dropbox\PQF\_presentations\invest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5" y="1340769"/>
            <a:ext cx="9658116" cy="55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2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survey results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99786"/>
            <a:ext cx="8915400" cy="4525963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8605" y="1403166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</a:rPr>
              <a:t>Application Ref: HA/FUL/4456/14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117409"/>
            <a:ext cx="7594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we’ll </a:t>
            </a:r>
            <a:r>
              <a:rPr lang="en-GB" dirty="0" smtClean="0"/>
              <a:t>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Costs and subsidy of planning</a:t>
            </a:r>
          </a:p>
          <a:p>
            <a:r>
              <a:rPr lang="en-GB" dirty="0" smtClean="0"/>
              <a:t>Fees</a:t>
            </a:r>
          </a:p>
          <a:p>
            <a:r>
              <a:rPr lang="en-GB" dirty="0" smtClean="0"/>
              <a:t>Productivity</a:t>
            </a:r>
          </a:p>
          <a:p>
            <a:r>
              <a:rPr lang="en-GB" dirty="0" smtClean="0"/>
              <a:t>Customer survey</a:t>
            </a:r>
          </a:p>
          <a:p>
            <a:r>
              <a:rPr lang="en-GB" dirty="0" smtClean="0"/>
              <a:t>Planning Quality Framework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58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541" y="4005064"/>
            <a:ext cx="7254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Quality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= consistent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relevant information to benchmark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(p12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306926"/>
            <a:ext cx="4824661" cy="32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8" y="404664"/>
            <a:ext cx="62944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158801" y="1214289"/>
            <a:ext cx="6006667" cy="864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8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d</a:t>
            </a:r>
            <a:r>
              <a:rPr lang="en-GB" dirty="0" smtClean="0"/>
              <a:t>o councils spend the money on?</a:t>
            </a:r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2" y="2009837"/>
            <a:ext cx="8401016" cy="370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2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" name="Content Placeholder 22" descr="Chart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16170"/>
            <a:ext cx="9905999" cy="8211322"/>
          </a:xfrm>
        </p:spPr>
      </p:pic>
    </p:spTree>
    <p:extLst>
      <p:ext uri="{BB962C8B-B14F-4D97-AF65-F5344CB8AC3E}">
        <p14:creationId xmlns:p14="http://schemas.microsoft.com/office/powerpoint/2010/main" val="2493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Percentage of LPA cost not covered by fees and income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484784"/>
            <a:ext cx="8985448" cy="38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512" y="5373216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Each vertical line represents a different LPA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Average subsidy = almost 70% (at the time)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0512" y="1556793"/>
            <a:ext cx="5040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643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per hour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916832"/>
            <a:ext cx="7560840" cy="21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0472" y="41490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dirty="0" smtClean="0"/>
              <a:t>- Productive hourly rate = £46</a:t>
            </a:r>
          </a:p>
          <a:p>
            <a:pPr lvl="1"/>
            <a:r>
              <a:rPr lang="en-GB" sz="2800" dirty="0" smtClean="0"/>
              <a:t>- Compare this with pre-app charges (!)</a:t>
            </a:r>
            <a:endParaRPr lang="en-GB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Majors = profit. Avoid conditions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700808"/>
            <a:ext cx="956641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i="1" dirty="0" smtClean="0"/>
              <a:t>We are </a:t>
            </a:r>
            <a:r>
              <a:rPr lang="en-GB" b="1" i="1" u="sng" dirty="0" smtClean="0"/>
              <a:t>not</a:t>
            </a:r>
            <a:r>
              <a:rPr lang="en-GB" b="1" i="1" dirty="0" smtClean="0"/>
              <a:t> </a:t>
            </a:r>
            <a:r>
              <a:rPr lang="en-GB" i="1" dirty="0" smtClean="0"/>
              <a:t>updating the 150 cases per officer thing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In the end, we have caved in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99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 Group 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504</Words>
  <Application>Microsoft Office PowerPoint</Application>
  <PresentationFormat>A4 Paper (210x297 mm)</PresentationFormat>
  <Paragraphs>118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LG Group 2</vt:lpstr>
      <vt:lpstr>Lessons from benchmarking What happens in planning authorities?</vt:lpstr>
      <vt:lpstr>Benchmark roundup – why bother?</vt:lpstr>
      <vt:lpstr>What we’ll cover</vt:lpstr>
      <vt:lpstr>What do councils spend the money on?</vt:lpstr>
      <vt:lpstr>PowerPoint Presentation</vt:lpstr>
      <vt:lpstr>Percentage of LPA cost not covered by fees and income</vt:lpstr>
      <vt:lpstr>Cost per hour</vt:lpstr>
      <vt:lpstr>Majors = profit. Avoid conditions !</vt:lpstr>
      <vt:lpstr>Productivity</vt:lpstr>
      <vt:lpstr>Caseload = 144 / case officer</vt:lpstr>
      <vt:lpstr>Productivity revisited</vt:lpstr>
      <vt:lpstr>All-in figure is 88 cases per person</vt:lpstr>
      <vt:lpstr>All-in figure is 88 cases per person</vt:lpstr>
      <vt:lpstr>Why is there such a difference?</vt:lpstr>
      <vt:lpstr>Supergroups = ONS classification</vt:lpstr>
      <vt:lpstr>Customers</vt:lpstr>
      <vt:lpstr>Reflections on the old benchmark</vt:lpstr>
      <vt:lpstr> Benchmarking is dead. Long live PQF.</vt:lpstr>
      <vt:lpstr>Planning Quality Framework</vt:lpstr>
      <vt:lpstr>PowerPoint Presentation</vt:lpstr>
      <vt:lpstr>fee income</vt:lpstr>
      <vt:lpstr>Approved ?</vt:lpstr>
      <vt:lpstr>Valid ?</vt:lpstr>
      <vt:lpstr>No fee ? (exc. heritage &amp; trees)</vt:lpstr>
      <vt:lpstr>Customer or Target-driven?</vt:lpstr>
      <vt:lpstr>More to come</vt:lpstr>
      <vt:lpstr>Is it getting busier ? [yes]</vt:lpstr>
      <vt:lpstr>Development value in our place = £60m/yr</vt:lpstr>
      <vt:lpstr>Customer survey results </vt:lpstr>
      <vt:lpstr>PowerPoint Presentation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main title here</dc:title>
  <dc:creator>marinah</dc:creator>
  <cp:lastModifiedBy>Nik</cp:lastModifiedBy>
  <cp:revision>229</cp:revision>
  <cp:lastPrinted>2015-02-25T10:27:16Z</cp:lastPrinted>
  <dcterms:created xsi:type="dcterms:W3CDTF">2010-06-21T13:45:43Z</dcterms:created>
  <dcterms:modified xsi:type="dcterms:W3CDTF">2015-03-13T14:05:32Z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identifier">
    <vt:lpwstr>IDEA</vt:lpwstr>
  </property>
  <property fmtid="{D5CDD505-2E9C-101B-9397-08002B2CF9AE}" pid="3" name="DC.date.issued">
    <vt:lpwstr>2010-06-22T00:00:00Z</vt:lpwstr>
  </property>
  <property fmtid="{D5CDD505-2E9C-101B-9397-08002B2CF9AE}" pid="4" name="Work area">
    <vt:lpwstr>29</vt:lpwstr>
  </property>
  <property fmtid="{D5CDD505-2E9C-101B-9397-08002B2CF9AE}" pid="5" name="Move to Archive">
    <vt:lpwstr>Current</vt:lpwstr>
  </property>
  <property fmtid="{D5CDD505-2E9C-101B-9397-08002B2CF9AE}" pid="6" name="DC.Description">
    <vt:lpwstr>LG Improvement and development powerpoint template</vt:lpwstr>
  </property>
  <property fmtid="{D5CDD505-2E9C-101B-9397-08002B2CF9AE}" pid="7" name="Status">
    <vt:lpwstr>Final</vt:lpwstr>
  </property>
  <property fmtid="{D5CDD505-2E9C-101B-9397-08002B2CF9AE}" pid="8" name="DC.Type">
    <vt:lpwstr>233</vt:lpwstr>
  </property>
  <property fmtid="{D5CDD505-2E9C-101B-9397-08002B2CF9AE}" pid="9" name="DC.Author">
    <vt:lpwstr>julia white</vt:lpwstr>
  </property>
  <property fmtid="{D5CDD505-2E9C-101B-9397-08002B2CF9AE}" pid="10" name="DC.creator">
    <vt:lpwstr>Communications and Marketing</vt:lpwstr>
  </property>
  <property fmtid="{D5CDD505-2E9C-101B-9397-08002B2CF9AE}" pid="11" name="e-GMS.subject.keyword">
    <vt:lpwstr>LG Improvement and development powerpoint template</vt:lpwstr>
  </property>
  <property fmtid="{D5CDD505-2E9C-101B-9397-08002B2CF9AE}" pid="12" name="Date">
    <vt:lpwstr>2010-06-22T00:00:00Z</vt:lpwstr>
  </property>
  <property fmtid="{D5CDD505-2E9C-101B-9397-08002B2CF9AE}" pid="13" name="DC.Language">
    <vt:lpwstr>eng</vt:lpwstr>
  </property>
</Properties>
</file>