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0"/>
  </p:handoutMasterIdLst>
  <p:sldIdLst>
    <p:sldId id="256" r:id="rId2"/>
    <p:sldId id="261" r:id="rId3"/>
    <p:sldId id="289" r:id="rId4"/>
    <p:sldId id="263" r:id="rId5"/>
    <p:sldId id="257" r:id="rId6"/>
    <p:sldId id="258" r:id="rId7"/>
    <p:sldId id="276" r:id="rId8"/>
    <p:sldId id="277" r:id="rId9"/>
    <p:sldId id="265" r:id="rId10"/>
    <p:sldId id="260" r:id="rId11"/>
    <p:sldId id="264" r:id="rId12"/>
    <p:sldId id="290" r:id="rId13"/>
    <p:sldId id="278" r:id="rId14"/>
    <p:sldId id="266" r:id="rId15"/>
    <p:sldId id="267" r:id="rId16"/>
    <p:sldId id="268" r:id="rId17"/>
    <p:sldId id="279" r:id="rId18"/>
    <p:sldId id="269" r:id="rId19"/>
    <p:sldId id="270" r:id="rId20"/>
    <p:sldId id="271" r:id="rId21"/>
    <p:sldId id="280" r:id="rId22"/>
    <p:sldId id="272" r:id="rId23"/>
    <p:sldId id="273" r:id="rId24"/>
    <p:sldId id="274" r:id="rId25"/>
    <p:sldId id="286" r:id="rId26"/>
    <p:sldId id="281" r:id="rId27"/>
    <p:sldId id="291" r:id="rId28"/>
    <p:sldId id="288" r:id="rId29"/>
  </p:sldIdLst>
  <p:sldSz cx="9144000" cy="6858000" type="screen4x3"/>
  <p:notesSz cx="6669088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>
        <p:scale>
          <a:sx n="100" d="100"/>
          <a:sy n="100" d="100"/>
        </p:scale>
        <p:origin x="-294" y="-29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88936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8155" y="2"/>
            <a:ext cx="288936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368B1B-0907-4584-9225-662AE0E5AFC1}" type="datetimeFigureOut">
              <a:rPr lang="en-GB" smtClean="0"/>
              <a:t>11/02/2015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7363"/>
            <a:ext cx="288936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8155" y="9377363"/>
            <a:ext cx="288936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67A4BF-04D8-4F9C-8BCC-CFB0EB1149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38994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F8724-964D-41B3-8166-CCEEC80FAE39}" type="datetimeFigureOut">
              <a:rPr lang="en-GB" smtClean="0"/>
              <a:t>11/02/2015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CD941-7598-4727-8A0E-015FFFED7C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2897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F8724-964D-41B3-8166-CCEEC80FAE39}" type="datetimeFigureOut">
              <a:rPr lang="en-GB" smtClean="0"/>
              <a:t>11/02/2015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CD941-7598-4727-8A0E-015FFFED7C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8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F8724-964D-41B3-8166-CCEEC80FAE39}" type="datetimeFigureOut">
              <a:rPr lang="en-GB" smtClean="0"/>
              <a:t>11/02/2015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CD941-7598-4727-8A0E-015FFFED7C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2548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F8724-964D-41B3-8166-CCEEC80FAE39}" type="datetimeFigureOut">
              <a:rPr lang="en-GB" smtClean="0"/>
              <a:t>11/02/2015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CD941-7598-4727-8A0E-015FFFED7C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8051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F8724-964D-41B3-8166-CCEEC80FAE39}" type="datetimeFigureOut">
              <a:rPr lang="en-GB" smtClean="0"/>
              <a:t>11/02/2015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CD941-7598-4727-8A0E-015FFFED7C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479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F8724-964D-41B3-8166-CCEEC80FAE39}" type="datetimeFigureOut">
              <a:rPr lang="en-GB" smtClean="0"/>
              <a:t>11/02/2015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CD941-7598-4727-8A0E-015FFFED7C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016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F8724-964D-41B3-8166-CCEEC80FAE39}" type="datetimeFigureOut">
              <a:rPr lang="en-GB" smtClean="0"/>
              <a:t>11/02/2015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CD941-7598-4727-8A0E-015FFFED7C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0175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F8724-964D-41B3-8166-CCEEC80FAE39}" type="datetimeFigureOut">
              <a:rPr lang="en-GB" smtClean="0"/>
              <a:t>11/02/2015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CD941-7598-4727-8A0E-015FFFED7C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0919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F8724-964D-41B3-8166-CCEEC80FAE39}" type="datetimeFigureOut">
              <a:rPr lang="en-GB" smtClean="0"/>
              <a:t>11/02/2015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CD941-7598-4727-8A0E-015FFFED7C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4376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F8724-964D-41B3-8166-CCEEC80FAE39}" type="datetimeFigureOut">
              <a:rPr lang="en-GB" smtClean="0"/>
              <a:t>11/02/2015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CD941-7598-4727-8A0E-015FFFED7C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0359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F8724-964D-41B3-8166-CCEEC80FAE39}" type="datetimeFigureOut">
              <a:rPr lang="en-GB" smtClean="0"/>
              <a:t>11/02/2015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CD941-7598-4727-8A0E-015FFFED7C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2016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7F8724-964D-41B3-8166-CCEEC80FAE39}" type="datetimeFigureOut">
              <a:rPr lang="en-GB" smtClean="0"/>
              <a:t>11/02/2015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CD941-7598-4727-8A0E-015FFFED7C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6281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7" Type="http://schemas.openxmlformats.org/officeDocument/2006/relationships/image" Target="../media/image26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hyperlink" Target="https://aireboroughnf.wordpress.com/2012/10/10/hello-world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eds.gov.uk/neighbourhoodplanning.asx" TargetMode="External"/><Relationship Id="rId2" Type="http://schemas.openxmlformats.org/officeDocument/2006/relationships/hyperlink" Target="mailto:Ian.mackay@leeds.gov.uk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4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66021" y="243805"/>
            <a:ext cx="6211957" cy="276998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tum" panose="020B0600000101010101" pitchFamily="34" charset="-127"/>
                <a:ea typeface="Dotum" panose="020B0600000101010101" pitchFamily="34" charset="-127"/>
              </a:rPr>
              <a:t>PAS Workshop: </a:t>
            </a:r>
          </a:p>
          <a:p>
            <a:pPr algn="ctr"/>
            <a:r>
              <a:rPr lang="en-US" sz="40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tum" panose="020B0600000101010101" pitchFamily="34" charset="-127"/>
                <a:ea typeface="Dotum" panose="020B0600000101010101" pitchFamily="34" charset="-127"/>
              </a:rPr>
              <a:t>Neighbourhood Planning</a:t>
            </a:r>
          </a:p>
          <a:p>
            <a:pPr algn="ctr"/>
            <a:r>
              <a:rPr lang="en-US" sz="40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tum" panose="020B0600000101010101" pitchFamily="34" charset="-127"/>
                <a:ea typeface="Dotum" panose="020B0600000101010101" pitchFamily="34" charset="-127"/>
              </a:rPr>
              <a:t> </a:t>
            </a:r>
          </a:p>
          <a:p>
            <a:pPr algn="ctr"/>
            <a:endParaRPr lang="en-US" sz="54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00957" y="1556792"/>
            <a:ext cx="2952328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317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Dotum" panose="020B0600000101010101" pitchFamily="34" charset="-127"/>
                <a:ea typeface="Dotum" panose="020B0600000101010101" pitchFamily="34" charset="-127"/>
              </a:rPr>
              <a:t>Ian Mackay</a:t>
            </a:r>
          </a:p>
          <a:p>
            <a:pPr algn="ctr"/>
            <a:r>
              <a:rPr lang="en-US" sz="2000" b="1" dirty="0" smtClean="0">
                <a:ln w="317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Dotum" panose="020B0600000101010101" pitchFamily="34" charset="-127"/>
                <a:ea typeface="Dotum" panose="020B0600000101010101" pitchFamily="34" charset="-127"/>
              </a:rPr>
              <a:t>10</a:t>
            </a:r>
            <a:r>
              <a:rPr lang="en-US" sz="2000" b="1" baseline="30000" dirty="0" smtClean="0">
                <a:ln w="317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Dotum" panose="020B0600000101010101" pitchFamily="34" charset="-127"/>
                <a:ea typeface="Dotum" panose="020B0600000101010101" pitchFamily="34" charset="-127"/>
              </a:rPr>
              <a:t>th</a:t>
            </a:r>
            <a:r>
              <a:rPr lang="en-US" sz="2000" b="1" dirty="0" smtClean="0">
                <a:ln w="317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Dotum" panose="020B0600000101010101" pitchFamily="34" charset="-127"/>
                <a:ea typeface="Dotum" panose="020B0600000101010101" pitchFamily="34" charset="-127"/>
              </a:rPr>
              <a:t> February 2015</a:t>
            </a:r>
          </a:p>
          <a:p>
            <a:pPr algn="ctr"/>
            <a:endParaRPr lang="en-US" sz="1000" b="1" cap="none" spc="0" dirty="0">
              <a:ln w="3155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7772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67544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n w="12700" cmpd="sng">
                  <a:solidFill>
                    <a:schemeClr val="tx2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tum" panose="020B0600000101010101" pitchFamily="34" charset="-127"/>
                <a:ea typeface="Dotum" panose="020B0600000101010101" pitchFamily="34" charset="-127"/>
              </a:rPr>
              <a:t>Seacroft: Initial engagement</a:t>
            </a:r>
            <a:endParaRPr lang="en-GB" b="1" dirty="0">
              <a:ln w="12700" cmpd="sng">
                <a:solidFill>
                  <a:schemeClr val="tx2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800" b="1" i="1" dirty="0"/>
              <a:t>I hope that neighbourhood planning in </a:t>
            </a:r>
            <a:r>
              <a:rPr lang="en-GB" sz="2800" b="1" i="1" dirty="0" err="1"/>
              <a:t>Seacroft</a:t>
            </a:r>
            <a:r>
              <a:rPr lang="en-GB" sz="2800" b="1" i="1" dirty="0"/>
              <a:t> will help those who live and work in </a:t>
            </a:r>
            <a:r>
              <a:rPr lang="en-GB" sz="2800" b="1" i="1" dirty="0" err="1"/>
              <a:t>Seacroft</a:t>
            </a:r>
            <a:r>
              <a:rPr lang="en-GB" sz="2800" b="1" i="1" dirty="0"/>
              <a:t> take more control over their lives and their environment. It will give them a voice, directly into the process by which key decisions which affect them are made. Initial </a:t>
            </a:r>
            <a:r>
              <a:rPr lang="en-GB" sz="2800" b="1" i="1" dirty="0" smtClean="0"/>
              <a:t>engagement </a:t>
            </a:r>
            <a:r>
              <a:rPr lang="en-GB" sz="2800" b="1" i="1" dirty="0"/>
              <a:t>suggests that the forum </a:t>
            </a:r>
            <a:r>
              <a:rPr lang="en-GB" sz="3500" b="1" i="1" dirty="0"/>
              <a:t>will</a:t>
            </a:r>
            <a:r>
              <a:rPr lang="en-GB" sz="2800" b="1" i="1" dirty="0"/>
              <a:t> have things to say about issues such as housing, transport, green spaces and leisure amenities for adults and children. </a:t>
            </a:r>
            <a:endParaRPr lang="en-GB" sz="2800" b="1" dirty="0"/>
          </a:p>
          <a:p>
            <a:pPr marL="0" indent="0">
              <a:buNone/>
            </a:pPr>
            <a:endParaRPr lang="en-GB" dirty="0" smtClean="0">
              <a:latin typeface="Calibri" panose="020F0502020204030204" pitchFamily="34" charset="0"/>
              <a:ea typeface="Dotum" panose="020B0600000101010101" pitchFamily="34" charset="-127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3000" dirty="0" smtClean="0">
                <a:latin typeface="Calibri" panose="020F0502020204030204" pitchFamily="34" charset="0"/>
                <a:ea typeface="Dotum" panose="020B0600000101010101" pitchFamily="34" charset="-127"/>
                <a:cs typeface="Calibri" panose="020F0502020204030204" pitchFamily="34" charset="0"/>
              </a:rPr>
              <a:t>Mike </a:t>
            </a:r>
            <a:r>
              <a:rPr lang="en-GB" sz="3000" dirty="0" err="1" smtClean="0">
                <a:latin typeface="Calibri" panose="020F0502020204030204" pitchFamily="34" charset="0"/>
                <a:ea typeface="Dotum" panose="020B0600000101010101" pitchFamily="34" charset="-127"/>
                <a:cs typeface="Calibri" panose="020F0502020204030204" pitchFamily="34" charset="0"/>
              </a:rPr>
              <a:t>Benwell</a:t>
            </a:r>
            <a:r>
              <a:rPr lang="en-GB" sz="3000" dirty="0" smtClean="0">
                <a:latin typeface="Calibri" panose="020F0502020204030204" pitchFamily="34" charset="0"/>
                <a:ea typeface="Dotum" panose="020B0600000101010101" pitchFamily="34" charset="-127"/>
                <a:cs typeface="Calibri" panose="020F0502020204030204" pitchFamily="34" charset="0"/>
              </a:rPr>
              <a:t>, Chair, </a:t>
            </a:r>
            <a:r>
              <a:rPr lang="en-GB" sz="3000" dirty="0" err="1" smtClean="0">
                <a:latin typeface="Calibri" panose="020F0502020204030204" pitchFamily="34" charset="0"/>
                <a:ea typeface="Dotum" panose="020B0600000101010101" pitchFamily="34" charset="-127"/>
                <a:cs typeface="Calibri" panose="020F0502020204030204" pitchFamily="34" charset="0"/>
              </a:rPr>
              <a:t>Seacroft</a:t>
            </a:r>
            <a:r>
              <a:rPr lang="en-GB" sz="3000" dirty="0" smtClean="0">
                <a:latin typeface="Calibri" panose="020F0502020204030204" pitchFamily="34" charset="0"/>
                <a:ea typeface="Dotum" panose="020B0600000101010101" pitchFamily="34" charset="-127"/>
                <a:cs typeface="Calibri" panose="020F0502020204030204" pitchFamily="34" charset="0"/>
              </a:rPr>
              <a:t> NP Steering Group, Feb 2015</a:t>
            </a:r>
          </a:p>
        </p:txBody>
      </p:sp>
    </p:spTree>
    <p:extLst>
      <p:ext uri="{BB962C8B-B14F-4D97-AF65-F5344CB8AC3E}">
        <p14:creationId xmlns:p14="http://schemas.microsoft.com/office/powerpoint/2010/main" val="21247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National Lottery and Locality funding</a:t>
            </a:r>
          </a:p>
          <a:p>
            <a:r>
              <a:rPr lang="en-GB" dirty="0" smtClean="0"/>
              <a:t>The decision to prepare plan…</a:t>
            </a:r>
          </a:p>
          <a:p>
            <a:r>
              <a:rPr lang="en-GB" dirty="0" smtClean="0"/>
              <a:t>Designation of </a:t>
            </a:r>
            <a:r>
              <a:rPr lang="en-GB" dirty="0" err="1" smtClean="0"/>
              <a:t>Seacroft</a:t>
            </a:r>
            <a:r>
              <a:rPr lang="en-GB" dirty="0" smtClean="0"/>
              <a:t> Neighbourhood area and forum (45 </a:t>
            </a:r>
            <a:r>
              <a:rPr lang="en-GB" dirty="0"/>
              <a:t>members)</a:t>
            </a:r>
          </a:p>
          <a:p>
            <a:r>
              <a:rPr lang="en-GB" dirty="0" smtClean="0"/>
              <a:t>6 Board nominations to date</a:t>
            </a:r>
            <a:endParaRPr lang="en-GB" dirty="0"/>
          </a:p>
          <a:p>
            <a:r>
              <a:rPr lang="en-GB" dirty="0" smtClean="0"/>
              <a:t>Engagement with young people</a:t>
            </a:r>
          </a:p>
          <a:p>
            <a:r>
              <a:rPr lang="en-GB" dirty="0" smtClean="0"/>
              <a:t>Business involvement</a:t>
            </a:r>
          </a:p>
          <a:p>
            <a:r>
              <a:rPr lang="en-GB" dirty="0" smtClean="0"/>
              <a:t>Partnership working</a:t>
            </a:r>
            <a:endParaRPr lang="en-GB" dirty="0"/>
          </a:p>
          <a:p>
            <a:endParaRPr lang="en-GB" dirty="0"/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ln w="12700" cmpd="sng">
                  <a:solidFill>
                    <a:schemeClr val="tx2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tum" panose="020B0600000101010101" pitchFamily="34" charset="-127"/>
                <a:ea typeface="Dotum" panose="020B0600000101010101" pitchFamily="34" charset="-127"/>
              </a:rPr>
              <a:t>Seacroft</a:t>
            </a:r>
            <a:r>
              <a:rPr lang="en-US" b="1" dirty="0" smtClean="0">
                <a:ln w="12700" cmpd="sng">
                  <a:solidFill>
                    <a:schemeClr val="tx2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tum" panose="020B0600000101010101" pitchFamily="34" charset="-127"/>
                <a:ea typeface="Dotum" panose="020B0600000101010101" pitchFamily="34" charset="-127"/>
              </a:rPr>
              <a:t>: Achievements and Progress</a:t>
            </a:r>
            <a:endParaRPr lang="en-GB" b="1" dirty="0">
              <a:ln w="12700" cmpd="sng">
                <a:solidFill>
                  <a:schemeClr val="tx2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5865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682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>
                <a:latin typeface="Calibri" panose="020F0502020204030204" pitchFamily="34" charset="0"/>
                <a:ea typeface="Dotum" panose="020B0600000101010101" pitchFamily="34" charset="-127"/>
                <a:cs typeface="Calibri" panose="020F0502020204030204" pitchFamily="34" charset="0"/>
              </a:rPr>
              <a:t>Trust</a:t>
            </a:r>
          </a:p>
          <a:p>
            <a:r>
              <a:rPr lang="en-GB" dirty="0" smtClean="0">
                <a:latin typeface="Calibri" panose="020F0502020204030204" pitchFamily="34" charset="0"/>
                <a:ea typeface="Dotum" panose="020B0600000101010101" pitchFamily="34" charset="-127"/>
                <a:cs typeface="Calibri" panose="020F0502020204030204" pitchFamily="34" charset="0"/>
              </a:rPr>
              <a:t>Capacity building and commenting on planning applications</a:t>
            </a:r>
          </a:p>
          <a:p>
            <a:r>
              <a:rPr lang="en-GB" dirty="0" smtClean="0">
                <a:latin typeface="Calibri" panose="020F0502020204030204" pitchFamily="34" charset="0"/>
                <a:ea typeface="Dotum" panose="020B0600000101010101" pitchFamily="34" charset="-127"/>
                <a:cs typeface="Calibri" panose="020F0502020204030204" pitchFamily="34" charset="0"/>
              </a:rPr>
              <a:t>Tailor-made support solutions…</a:t>
            </a:r>
          </a:p>
          <a:p>
            <a:r>
              <a:rPr lang="en-GB" dirty="0" smtClean="0">
                <a:latin typeface="Calibri" panose="020F0502020204030204" pitchFamily="34" charset="0"/>
                <a:ea typeface="Dotum" panose="020B0600000101010101" pitchFamily="34" charset="-127"/>
                <a:cs typeface="Calibri" panose="020F0502020204030204" pitchFamily="34" charset="0"/>
              </a:rPr>
              <a:t>Delivery of large brownfield housing sites/alignment with neighbourhood framework</a:t>
            </a:r>
          </a:p>
          <a:p>
            <a:r>
              <a:rPr lang="en-GB" dirty="0" smtClean="0">
                <a:latin typeface="Calibri" panose="020F0502020204030204" pitchFamily="34" charset="0"/>
                <a:ea typeface="Dotum" panose="020B0600000101010101" pitchFamily="34" charset="-127"/>
                <a:cs typeface="Calibri" panose="020F0502020204030204" pitchFamily="34" charset="0"/>
              </a:rPr>
              <a:t>Ensuring CIL monies make a difference</a:t>
            </a:r>
          </a:p>
          <a:p>
            <a:r>
              <a:rPr lang="en-GB" dirty="0" smtClean="0">
                <a:latin typeface="Calibri" panose="020F0502020204030204" pitchFamily="34" charset="0"/>
                <a:ea typeface="Dotum" panose="020B0600000101010101" pitchFamily="34" charset="-127"/>
                <a:cs typeface="Calibri" panose="020F0502020204030204" pitchFamily="34" charset="0"/>
              </a:rPr>
              <a:t>Reconfigure </a:t>
            </a:r>
            <a:r>
              <a:rPr lang="en-GB" dirty="0" err="1" smtClean="0">
                <a:latin typeface="Calibri" panose="020F0502020204030204" pitchFamily="34" charset="0"/>
                <a:ea typeface="Dotum" panose="020B0600000101010101" pitchFamily="34" charset="-127"/>
                <a:cs typeface="Calibri" panose="020F0502020204030204" pitchFamily="34" charset="0"/>
              </a:rPr>
              <a:t>greenspace</a:t>
            </a:r>
            <a:endParaRPr lang="en-GB" dirty="0" smtClean="0">
              <a:latin typeface="Calibri" panose="020F0502020204030204" pitchFamily="34" charset="0"/>
              <a:ea typeface="Dotum" panose="020B0600000101010101" pitchFamily="34" charset="-127"/>
              <a:cs typeface="Calibri" panose="020F0502020204030204" pitchFamily="34" charset="0"/>
            </a:endParaRPr>
          </a:p>
          <a:p>
            <a:r>
              <a:rPr lang="en-GB" dirty="0" smtClean="0">
                <a:latin typeface="Calibri" panose="020F0502020204030204" pitchFamily="34" charset="0"/>
                <a:ea typeface="Dotum" panose="020B0600000101010101" pitchFamily="34" charset="-127"/>
                <a:cs typeface="Calibri" panose="020F0502020204030204" pitchFamily="34" charset="0"/>
              </a:rPr>
              <a:t>A new (type of) local centre?</a:t>
            </a:r>
          </a:p>
          <a:p>
            <a:endParaRPr lang="en-GB" dirty="0"/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ln w="12700" cmpd="sng">
                  <a:solidFill>
                    <a:schemeClr val="tx2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tum" panose="020B0600000101010101" pitchFamily="34" charset="-127"/>
                <a:ea typeface="Dotum" panose="020B0600000101010101" pitchFamily="34" charset="-127"/>
              </a:rPr>
              <a:t>Seacroft</a:t>
            </a:r>
            <a:r>
              <a:rPr lang="en-US" b="1" dirty="0" smtClean="0">
                <a:ln w="12700" cmpd="sng">
                  <a:solidFill>
                    <a:schemeClr val="tx2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tum" panose="020B0600000101010101" pitchFamily="34" charset="-127"/>
                <a:ea typeface="Dotum" panose="020B0600000101010101" pitchFamily="34" charset="-127"/>
              </a:rPr>
              <a:t>: issues/emerging issues</a:t>
            </a:r>
            <a:endParaRPr lang="en-GB" b="1" dirty="0">
              <a:ln w="12700" cmpd="sng">
                <a:solidFill>
                  <a:schemeClr val="tx2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6606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16" y="14115"/>
            <a:ext cx="4154436" cy="29969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20" y="2996953"/>
            <a:ext cx="4211960" cy="30761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152128" y="5013176"/>
            <a:ext cx="316835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350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Dotum" panose="020B0600000101010101" pitchFamily="34" charset="-127"/>
                <a:ea typeface="Dotum" panose="020B0600000101010101" pitchFamily="34" charset="-127"/>
              </a:rPr>
              <a:t>Garforth</a:t>
            </a:r>
          </a:p>
        </p:txBody>
      </p:sp>
      <p:pic>
        <p:nvPicPr>
          <p:cNvPr id="2053" name="Picture 5" descr="C:\Users\20121130\AppData\Local\Microsoft\Windows\Temporary Internet Files\Content.IE5\KAAO024C\Garforth_railway_station_(19th_July_2014)_006[1]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9" r="26794" b="16960"/>
          <a:stretch/>
        </p:blipFill>
        <p:spPr bwMode="auto">
          <a:xfrm>
            <a:off x="4279352" y="116632"/>
            <a:ext cx="2517051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6" t="5001" r="506" b="22220"/>
          <a:stretch/>
        </p:blipFill>
        <p:spPr bwMode="auto">
          <a:xfrm>
            <a:off x="4320480" y="3397027"/>
            <a:ext cx="4476307" cy="26434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0" t="11209" r="24108"/>
          <a:stretch/>
        </p:blipFill>
        <p:spPr bwMode="auto">
          <a:xfrm>
            <a:off x="6796403" y="116632"/>
            <a:ext cx="2198741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926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b="1" i="1" dirty="0" smtClean="0"/>
              <a:t>“Overall </a:t>
            </a:r>
            <a:r>
              <a:rPr lang="en-GB" b="1" i="1" dirty="0"/>
              <a:t>I would say we see the Neighbourhood Plan as a real opportunity to protect and develop the assets  we have,  and to ensure that the inevitable growth that has to take place does so in such a way that future generations can enjoy a safe, healthy and pleasant environment in which to live</a:t>
            </a:r>
            <a:r>
              <a:rPr lang="en-GB" b="1" i="1" dirty="0" smtClean="0"/>
              <a:t>.”</a:t>
            </a:r>
          </a:p>
          <a:p>
            <a:pPr marL="0" indent="0">
              <a:buNone/>
            </a:pPr>
            <a:r>
              <a:rPr lang="en-GB" sz="2800" dirty="0" smtClean="0">
                <a:latin typeface="Calibri" panose="020F0502020204030204" pitchFamily="34" charset="0"/>
                <a:ea typeface="Dotum" panose="020B0600000101010101" pitchFamily="34" charset="-127"/>
                <a:cs typeface="Calibri" panose="020F0502020204030204" pitchFamily="34" charset="0"/>
              </a:rPr>
              <a:t>David Le Roy, Chair Garforth Neighbourhood Forum, Feb 2015</a:t>
            </a:r>
            <a:endParaRPr lang="en-GB" sz="2800" dirty="0">
              <a:latin typeface="Calibri" panose="020F0502020204030204" pitchFamily="34" charset="0"/>
              <a:ea typeface="Dotum" panose="020B0600000101010101" pitchFamily="34" charset="-127"/>
              <a:cs typeface="Calibri" panose="020F0502020204030204" pitchFamily="34" charset="0"/>
            </a:endParaRPr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ln w="12700" cmpd="sng">
                  <a:solidFill>
                    <a:schemeClr val="tx2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tum" panose="020B0600000101010101" pitchFamily="34" charset="-127"/>
                <a:ea typeface="Dotum" panose="020B0600000101010101" pitchFamily="34" charset="-127"/>
              </a:rPr>
              <a:t>Garfoth</a:t>
            </a:r>
            <a:r>
              <a:rPr lang="en-US" b="1" dirty="0" smtClean="0">
                <a:ln w="12700" cmpd="sng">
                  <a:solidFill>
                    <a:schemeClr val="tx2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tum" panose="020B0600000101010101" pitchFamily="34" charset="-127"/>
                <a:ea typeface="Dotum" panose="020B0600000101010101" pitchFamily="34" charset="-127"/>
              </a:rPr>
              <a:t>: Opportunities </a:t>
            </a:r>
            <a:endParaRPr lang="en-GB" b="1" dirty="0">
              <a:ln w="12700" cmpd="sng">
                <a:solidFill>
                  <a:schemeClr val="tx2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6315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latin typeface="Calibri" panose="020F0502020204030204" pitchFamily="34" charset="0"/>
                <a:ea typeface="Dotum" panose="020B0600000101010101" pitchFamily="34" charset="-127"/>
                <a:cs typeface="Calibri" panose="020F0502020204030204" pitchFamily="34" charset="0"/>
              </a:rPr>
              <a:t>Early engagement event 100+ </a:t>
            </a:r>
          </a:p>
          <a:p>
            <a:r>
              <a:rPr lang="en-GB" dirty="0" smtClean="0">
                <a:latin typeface="Calibri" panose="020F0502020204030204" pitchFamily="34" charset="0"/>
                <a:ea typeface="Dotum" panose="020B0600000101010101" pitchFamily="34" charset="-127"/>
                <a:cs typeface="Calibri" panose="020F0502020204030204" pitchFamily="34" charset="0"/>
              </a:rPr>
              <a:t>Locality funding</a:t>
            </a:r>
          </a:p>
          <a:p>
            <a:r>
              <a:rPr lang="en-GB" dirty="0" smtClean="0">
                <a:latin typeface="Calibri" panose="020F0502020204030204" pitchFamily="34" charset="0"/>
                <a:ea typeface="Dotum" panose="020B0600000101010101" pitchFamily="34" charset="-127"/>
                <a:cs typeface="Calibri" panose="020F0502020204030204" pitchFamily="34" charset="0"/>
              </a:rPr>
              <a:t>Designation of Garforth Neighbourhood Area/Forum</a:t>
            </a:r>
          </a:p>
          <a:p>
            <a:r>
              <a:rPr lang="en-GB" dirty="0" smtClean="0">
                <a:latin typeface="Calibri" panose="020F0502020204030204" pitchFamily="34" charset="0"/>
                <a:ea typeface="Dotum" panose="020B0600000101010101" pitchFamily="34" charset="-127"/>
                <a:cs typeface="Calibri" panose="020F0502020204030204" pitchFamily="34" charset="0"/>
              </a:rPr>
              <a:t>Campaign for a Garforth Town Council </a:t>
            </a:r>
          </a:p>
          <a:p>
            <a:r>
              <a:rPr lang="en-GB" dirty="0" smtClean="0">
                <a:latin typeface="Calibri" panose="020F0502020204030204" pitchFamily="34" charset="0"/>
                <a:ea typeface="Dotum" panose="020B0600000101010101" pitchFamily="34" charset="-127"/>
                <a:cs typeface="Calibri" panose="020F0502020204030204" pitchFamily="34" charset="0"/>
              </a:rPr>
              <a:t>In-house engagement and publicity skills</a:t>
            </a:r>
          </a:p>
          <a:p>
            <a:r>
              <a:rPr lang="en-GB" dirty="0" smtClean="0">
                <a:latin typeface="Calibri" panose="020F0502020204030204" pitchFamily="34" charset="0"/>
                <a:ea typeface="Dotum" panose="020B0600000101010101" pitchFamily="34" charset="-127"/>
                <a:cs typeface="Calibri" panose="020F0502020204030204" pitchFamily="34" charset="0"/>
              </a:rPr>
              <a:t>High proportion of active members</a:t>
            </a:r>
          </a:p>
          <a:p>
            <a:endParaRPr lang="en-GB" dirty="0"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n w="12700" cmpd="sng">
                  <a:solidFill>
                    <a:schemeClr val="tx2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tum" panose="020B0600000101010101" pitchFamily="34" charset="-127"/>
                <a:ea typeface="Dotum" panose="020B0600000101010101" pitchFamily="34" charset="-127"/>
              </a:rPr>
              <a:t>Garforth: Achievements and Progress</a:t>
            </a:r>
            <a:endParaRPr lang="en-GB" b="1" dirty="0">
              <a:ln w="12700" cmpd="sng">
                <a:solidFill>
                  <a:schemeClr val="tx2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1254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latin typeface="Calibri" panose="020F0502020204030204" pitchFamily="34" charset="0"/>
                <a:ea typeface="Dotum" panose="020B0600000101010101" pitchFamily="34" charset="-127"/>
                <a:cs typeface="Calibri" panose="020F0502020204030204" pitchFamily="34" charset="0"/>
              </a:rPr>
              <a:t>Organisational challenges</a:t>
            </a:r>
          </a:p>
          <a:p>
            <a:r>
              <a:rPr lang="en-GB" dirty="0" smtClean="0">
                <a:latin typeface="Calibri" panose="020F0502020204030204" pitchFamily="34" charset="0"/>
                <a:ea typeface="Dotum" panose="020B0600000101010101" pitchFamily="34" charset="-127"/>
                <a:cs typeface="Calibri" panose="020F0502020204030204" pitchFamily="34" charset="0"/>
              </a:rPr>
              <a:t>For/against major proposed housing allocation (2,340 homes)</a:t>
            </a:r>
          </a:p>
          <a:p>
            <a:r>
              <a:rPr lang="en-GB" dirty="0" smtClean="0">
                <a:latin typeface="Calibri" panose="020F0502020204030204" pitchFamily="34" charset="0"/>
                <a:ea typeface="Dotum" panose="020B0600000101010101" pitchFamily="34" charset="-127"/>
                <a:cs typeface="Calibri" panose="020F0502020204030204" pitchFamily="34" charset="0"/>
              </a:rPr>
              <a:t>Flooding </a:t>
            </a:r>
          </a:p>
          <a:p>
            <a:r>
              <a:rPr lang="en-GB" dirty="0" smtClean="0">
                <a:latin typeface="Calibri" panose="020F0502020204030204" pitchFamily="34" charset="0"/>
                <a:ea typeface="Dotum" panose="020B0600000101010101" pitchFamily="34" charset="-127"/>
                <a:cs typeface="Calibri" panose="020F0502020204030204" pitchFamily="34" charset="0"/>
              </a:rPr>
              <a:t>Infrastructure needs/CIL</a:t>
            </a:r>
          </a:p>
          <a:p>
            <a:r>
              <a:rPr lang="en-GB" dirty="0" smtClean="0">
                <a:latin typeface="Calibri" panose="020F0502020204030204" pitchFamily="34" charset="0"/>
                <a:ea typeface="Dotum" panose="020B0600000101010101" pitchFamily="34" charset="-127"/>
                <a:cs typeface="Calibri" panose="020F0502020204030204" pitchFamily="34" charset="0"/>
              </a:rPr>
              <a:t>Neighbourhood area boundary challenge</a:t>
            </a:r>
          </a:p>
          <a:p>
            <a:r>
              <a:rPr lang="en-GB" dirty="0" smtClean="0">
                <a:latin typeface="Calibri" panose="020F0502020204030204" pitchFamily="34" charset="0"/>
                <a:ea typeface="Dotum" panose="020B0600000101010101" pitchFamily="34" charset="-127"/>
                <a:cs typeface="Calibri" panose="020F0502020204030204" pitchFamily="34" charset="0"/>
              </a:rPr>
              <a:t>Town Centre regeneration</a:t>
            </a:r>
          </a:p>
          <a:p>
            <a:pPr marL="0" indent="0">
              <a:buNone/>
            </a:pPr>
            <a:endParaRPr lang="en-GB" dirty="0" smtClean="0">
              <a:latin typeface="Calibri" panose="020F0502020204030204" pitchFamily="34" charset="0"/>
              <a:ea typeface="Dotum" panose="020B0600000101010101" pitchFamily="34" charset="-127"/>
              <a:cs typeface="Calibri" panose="020F0502020204030204" pitchFamily="34" charset="0"/>
            </a:endParaRPr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n w="12700" cmpd="sng">
                  <a:solidFill>
                    <a:schemeClr val="tx2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tum" panose="020B0600000101010101" pitchFamily="34" charset="-127"/>
                <a:ea typeface="Dotum" panose="020B0600000101010101" pitchFamily="34" charset="-127"/>
              </a:rPr>
              <a:t>Garforth: Issues/emerging issues</a:t>
            </a:r>
            <a:endParaRPr lang="en-GB" b="1" dirty="0">
              <a:ln w="12700" cmpd="sng">
                <a:solidFill>
                  <a:schemeClr val="tx2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1998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292" y="3279788"/>
            <a:ext cx="3824285" cy="27196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2786"/>
            <a:ext cx="2952328" cy="40107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294" y="116632"/>
            <a:ext cx="3824285" cy="31631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92905"/>
            <a:ext cx="2987824" cy="20650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004048" y="2356458"/>
            <a:ext cx="339992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350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Dotum" panose="020B0600000101010101" pitchFamily="34" charset="-127"/>
                <a:ea typeface="Dotum" panose="020B0600000101010101" pitchFamily="34" charset="-127"/>
              </a:rPr>
              <a:t>Thorner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16632"/>
            <a:ext cx="2296470" cy="39399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84"/>
          <a:stretch/>
        </p:blipFill>
        <p:spPr bwMode="auto">
          <a:xfrm>
            <a:off x="2987824" y="4064585"/>
            <a:ext cx="2448275" cy="19216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464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b="1" i="1" dirty="0" smtClean="0"/>
              <a:t>“Thorner </a:t>
            </a:r>
            <a:r>
              <a:rPr lang="en-GB" b="1" i="1" dirty="0"/>
              <a:t>Parish Council wish to carry forward the </a:t>
            </a:r>
            <a:r>
              <a:rPr lang="en-GB" b="1" i="1" dirty="0" smtClean="0"/>
              <a:t>Village </a:t>
            </a:r>
            <a:r>
              <a:rPr lang="en-GB" b="1" i="1" dirty="0"/>
              <a:t>Design Statement </a:t>
            </a:r>
            <a:r>
              <a:rPr lang="en-GB" b="1" i="1" dirty="0" smtClean="0"/>
              <a:t>into a </a:t>
            </a:r>
            <a:r>
              <a:rPr lang="en-GB" b="1" i="1" dirty="0"/>
              <a:t>new legal framework so that Thorner has the potential to have some control of our local </a:t>
            </a:r>
            <a:r>
              <a:rPr lang="en-GB" b="1" i="1" dirty="0" smtClean="0"/>
              <a:t>environment under </a:t>
            </a:r>
            <a:r>
              <a:rPr lang="en-GB" b="1" i="1" dirty="0"/>
              <a:t>current legislation</a:t>
            </a:r>
            <a:r>
              <a:rPr lang="en-GB" b="1" i="1" dirty="0" smtClean="0"/>
              <a:t>.”</a:t>
            </a:r>
            <a:endParaRPr lang="en-GB" b="1" i="1" dirty="0"/>
          </a:p>
          <a:p>
            <a:endParaRPr lang="en-GB" dirty="0" smtClean="0">
              <a:latin typeface="Dotum" panose="020B0600000101010101" pitchFamily="34" charset="-127"/>
              <a:ea typeface="Dotum" panose="020B0600000101010101" pitchFamily="34" charset="-127"/>
            </a:endParaRPr>
          </a:p>
          <a:p>
            <a:pPr marL="0" indent="0">
              <a:buNone/>
            </a:pPr>
            <a:r>
              <a:rPr lang="en-GB" dirty="0" smtClean="0">
                <a:latin typeface="Calibri" panose="020F0502020204030204" pitchFamily="34" charset="0"/>
                <a:ea typeface="Dotum" panose="020B0600000101010101" pitchFamily="34" charset="-127"/>
                <a:cs typeface="Calibri" panose="020F0502020204030204" pitchFamily="34" charset="0"/>
              </a:rPr>
              <a:t>Thorner Parish Council, Feb 2015</a:t>
            </a:r>
            <a:endParaRPr lang="en-GB" dirty="0">
              <a:latin typeface="Calibri" panose="020F0502020204030204" pitchFamily="34" charset="0"/>
              <a:ea typeface="Dotum" panose="020B0600000101010101" pitchFamily="34" charset="-127"/>
              <a:cs typeface="Calibri" panose="020F0502020204030204" pitchFamily="34" charset="0"/>
            </a:endParaRPr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n w="12700" cmpd="sng">
                  <a:solidFill>
                    <a:schemeClr val="tx2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tum" panose="020B0600000101010101" pitchFamily="34" charset="-127"/>
                <a:ea typeface="Dotum" panose="020B0600000101010101" pitchFamily="34" charset="-127"/>
              </a:rPr>
              <a:t>Thorner: Aims and Objectives</a:t>
            </a:r>
            <a:endParaRPr lang="en-GB" b="1" dirty="0">
              <a:ln w="12700" cmpd="sng">
                <a:solidFill>
                  <a:schemeClr val="tx2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8678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8801"/>
            <a:ext cx="8229600" cy="4176464"/>
          </a:xfrm>
        </p:spPr>
        <p:txBody>
          <a:bodyPr>
            <a:noAutofit/>
          </a:bodyPr>
          <a:lstStyle/>
          <a:p>
            <a:r>
              <a:rPr lang="en-GB" b="1" dirty="0" smtClean="0">
                <a:latin typeface="Calibri" panose="020F0502020204030204" pitchFamily="34" charset="0"/>
                <a:ea typeface="Dotum" panose="020B0600000101010101" pitchFamily="34" charset="-127"/>
                <a:cs typeface="Calibri" panose="020F0502020204030204" pitchFamily="34" charset="0"/>
              </a:rPr>
              <a:t>Vision for Leeds</a:t>
            </a:r>
          </a:p>
          <a:p>
            <a:r>
              <a:rPr lang="en-GB" b="1" dirty="0" smtClean="0">
                <a:latin typeface="Calibri" panose="020F0502020204030204" pitchFamily="34" charset="0"/>
                <a:ea typeface="Dotum" panose="020B0600000101010101" pitchFamily="34" charset="-127"/>
                <a:cs typeface="Calibri" panose="020F0502020204030204" pitchFamily="34" charset="0"/>
              </a:rPr>
              <a:t>20 Neighbourhood Design Statements/Village Design Statements/48 Conservation Area Appraisals</a:t>
            </a:r>
          </a:p>
          <a:p>
            <a:r>
              <a:rPr lang="en-GB" b="1" dirty="0" smtClean="0">
                <a:latin typeface="Calibri" panose="020F0502020204030204" pitchFamily="34" charset="0"/>
                <a:ea typeface="Dotum" panose="020B0600000101010101" pitchFamily="34" charset="-127"/>
                <a:cs typeface="Calibri" panose="020F0502020204030204" pitchFamily="34" charset="0"/>
              </a:rPr>
              <a:t>Core Strategy</a:t>
            </a:r>
          </a:p>
          <a:p>
            <a:r>
              <a:rPr lang="en-GB" b="1" dirty="0" smtClean="0">
                <a:latin typeface="Calibri" panose="020F0502020204030204" pitchFamily="34" charset="0"/>
                <a:ea typeface="Dotum" panose="020B0600000101010101" pitchFamily="34" charset="-127"/>
                <a:cs typeface="Calibri" panose="020F0502020204030204" pitchFamily="34" charset="0"/>
              </a:rPr>
              <a:t>Site Allocations Plan</a:t>
            </a:r>
          </a:p>
          <a:p>
            <a:r>
              <a:rPr lang="en-GB" b="1" dirty="0" smtClean="0">
                <a:latin typeface="Calibri" panose="020F0502020204030204" pitchFamily="34" charset="0"/>
                <a:ea typeface="Dotum" panose="020B0600000101010101" pitchFamily="34" charset="-127"/>
                <a:cs typeface="Calibri" panose="020F0502020204030204" pitchFamily="34" charset="0"/>
              </a:rPr>
              <a:t>CIL introduction April </a:t>
            </a:r>
            <a:r>
              <a:rPr lang="en-GB" b="1" dirty="0">
                <a:latin typeface="Calibri" panose="020F0502020204030204" pitchFamily="34" charset="0"/>
                <a:ea typeface="Dotum" panose="020B0600000101010101" pitchFamily="34" charset="-127"/>
                <a:cs typeface="Calibri" panose="020F0502020204030204" pitchFamily="34" charset="0"/>
              </a:rPr>
              <a:t>2015</a:t>
            </a:r>
          </a:p>
          <a:p>
            <a:endParaRPr lang="en-GB" b="1" dirty="0" smtClean="0">
              <a:latin typeface="Calibri" panose="020F0502020204030204" pitchFamily="34" charset="0"/>
              <a:ea typeface="Dotum" panose="020B0600000101010101" pitchFamily="34" charset="-127"/>
              <a:cs typeface="Calibri" panose="020F050202020403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67544" y="3326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n w="12700" cmpd="sng">
                  <a:solidFill>
                    <a:schemeClr val="tx2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Dotum" panose="020B0600000101010101" pitchFamily="34" charset="-127"/>
                <a:ea typeface="Dotum" panose="020B0600000101010101" pitchFamily="34" charset="-127"/>
              </a:rPr>
              <a:t>Leeds Neighbourhood </a:t>
            </a:r>
          </a:p>
          <a:p>
            <a:r>
              <a:rPr lang="en-US" b="1" dirty="0" smtClean="0">
                <a:ln w="12700" cmpd="sng">
                  <a:solidFill>
                    <a:schemeClr val="tx2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Dotum" panose="020B0600000101010101" pitchFamily="34" charset="-127"/>
                <a:ea typeface="Dotum" panose="020B0600000101010101" pitchFamily="34" charset="-127"/>
              </a:rPr>
              <a:t>Planning Context</a:t>
            </a:r>
            <a:endParaRPr lang="en-GB" b="1" dirty="0">
              <a:ln w="12700" cmpd="sng">
                <a:solidFill>
                  <a:schemeClr val="tx2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0612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r>
              <a:rPr lang="en-GB" sz="2800" dirty="0" smtClean="0">
                <a:latin typeface="+mj-lt"/>
              </a:rPr>
              <a:t>Exemplar Village Design Statement</a:t>
            </a:r>
          </a:p>
          <a:p>
            <a:r>
              <a:rPr lang="en-GB" sz="2800" dirty="0" smtClean="0">
                <a:latin typeface="+mj-lt"/>
              </a:rPr>
              <a:t>Early engagement - mandate from community to use VDS as basis/evidence for neighbourhood plan</a:t>
            </a:r>
          </a:p>
          <a:p>
            <a:r>
              <a:rPr lang="en-GB" sz="2800" dirty="0" smtClean="0">
                <a:latin typeface="+mj-lt"/>
              </a:rPr>
              <a:t>Locality funding/rural planning specialist</a:t>
            </a:r>
          </a:p>
          <a:p>
            <a:r>
              <a:rPr lang="en-GB" sz="2800" dirty="0" smtClean="0">
                <a:latin typeface="+mj-lt"/>
              </a:rPr>
              <a:t>Character assessment</a:t>
            </a:r>
          </a:p>
          <a:p>
            <a:r>
              <a:rPr lang="en-GB" sz="2800" dirty="0" smtClean="0">
                <a:latin typeface="+mj-lt"/>
              </a:rPr>
              <a:t>Emerging policies </a:t>
            </a:r>
          </a:p>
          <a:p>
            <a:endParaRPr lang="en-GB" sz="2800" dirty="0" smtClean="0">
              <a:latin typeface="+mj-lt"/>
            </a:endParaRPr>
          </a:p>
          <a:p>
            <a:endParaRPr lang="en-GB" dirty="0"/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n w="12700" cmpd="sng">
                  <a:solidFill>
                    <a:schemeClr val="tx2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tum" panose="020B0600000101010101" pitchFamily="34" charset="-127"/>
                <a:ea typeface="Dotum" panose="020B0600000101010101" pitchFamily="34" charset="-127"/>
              </a:rPr>
              <a:t>Thorner: Achievements and progress</a:t>
            </a:r>
            <a:endParaRPr lang="en-GB" sz="4000" b="1" dirty="0">
              <a:ln w="12700" cmpd="sng">
                <a:solidFill>
                  <a:schemeClr val="tx2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4770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Use supplementary planning guidance as evidence (and not as the draft plan)</a:t>
            </a:r>
          </a:p>
          <a:p>
            <a:r>
              <a:rPr lang="en-GB" dirty="0" smtClean="0"/>
              <a:t>Agreeing a vision </a:t>
            </a:r>
          </a:p>
          <a:p>
            <a:r>
              <a:rPr lang="en-GB" dirty="0" smtClean="0"/>
              <a:t>Local leadership, involvement and agreement</a:t>
            </a:r>
          </a:p>
          <a:p>
            <a:r>
              <a:rPr lang="en-GB" dirty="0" smtClean="0"/>
              <a:t>Role of consultant</a:t>
            </a:r>
          </a:p>
          <a:p>
            <a:r>
              <a:rPr lang="en-GB" dirty="0" smtClean="0"/>
              <a:t>Delivery without development…</a:t>
            </a:r>
            <a:endParaRPr lang="en-GB" dirty="0"/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n w="12700" cmpd="sng">
                  <a:solidFill>
                    <a:schemeClr val="tx2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tum" panose="020B0600000101010101" pitchFamily="34" charset="-127"/>
                <a:ea typeface="Dotum" panose="020B0600000101010101" pitchFamily="34" charset="-127"/>
              </a:rPr>
              <a:t>Thorner: Issues/emerging issues</a:t>
            </a:r>
            <a:endParaRPr lang="en-GB" b="1" dirty="0">
              <a:ln w="12700" cmpd="sng">
                <a:solidFill>
                  <a:schemeClr val="tx2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1376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SCN0819">
            <a:hlinkClick r:id="rId2" tooltip="Permalink to A New Path For Aireborough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325" y="3212976"/>
            <a:ext cx="4645675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2" r="24348"/>
          <a:stretch/>
        </p:blipFill>
        <p:spPr bwMode="auto">
          <a:xfrm>
            <a:off x="2351413" y="126424"/>
            <a:ext cx="2413536" cy="29210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" t="8000" r="6489" b="17219"/>
          <a:stretch/>
        </p:blipFill>
        <p:spPr bwMode="auto">
          <a:xfrm>
            <a:off x="4764949" y="126424"/>
            <a:ext cx="4379051" cy="29282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355976" y="3069108"/>
            <a:ext cx="4572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350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Dotum" panose="020B0600000101010101" pitchFamily="34" charset="-127"/>
                <a:ea typeface="Dotum" panose="020B0600000101010101" pitchFamily="34" charset="-127"/>
              </a:rPr>
              <a:t>Aireborough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5" r="16254" b="29212"/>
          <a:stretch/>
        </p:blipFill>
        <p:spPr bwMode="auto">
          <a:xfrm>
            <a:off x="18181" y="260648"/>
            <a:ext cx="2391725" cy="26968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http://nitefinder.co.uk/wp-content/uploads/2013/01/leeds-bradford-airport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" r="12045"/>
          <a:stretch/>
        </p:blipFill>
        <p:spPr bwMode="auto">
          <a:xfrm>
            <a:off x="0" y="3068239"/>
            <a:ext cx="4486940" cy="29363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743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dirty="0" smtClean="0">
                <a:latin typeface="Calibri" panose="020F0502020204030204" pitchFamily="34" charset="0"/>
                <a:ea typeface="Dotum" panose="020B0600000101010101" pitchFamily="34" charset="-127"/>
                <a:cs typeface="Calibri" panose="020F0502020204030204" pitchFamily="34" charset="0"/>
              </a:rPr>
              <a:t>“To </a:t>
            </a:r>
            <a:r>
              <a:rPr lang="en-GB" dirty="0">
                <a:latin typeface="Calibri" panose="020F0502020204030204" pitchFamily="34" charset="0"/>
                <a:ea typeface="Dotum" panose="020B0600000101010101" pitchFamily="34" charset="-127"/>
                <a:cs typeface="Calibri" panose="020F0502020204030204" pitchFamily="34" charset="0"/>
              </a:rPr>
              <a:t>stimulate identity in order to sustain vitality in this family of sibling settlements. Together, to grow into a new modern economy as a unique cornerstone of the Leeds City Region and the South Pennines National Area.  To resist becoming a suburban dormitory</a:t>
            </a:r>
            <a:r>
              <a:rPr lang="en-GB" dirty="0" smtClean="0">
                <a:latin typeface="Calibri" panose="020F0502020204030204" pitchFamily="34" charset="0"/>
                <a:ea typeface="Dotum" panose="020B0600000101010101" pitchFamily="34" charset="-127"/>
                <a:cs typeface="Calibri" panose="020F0502020204030204" pitchFamily="34" charset="0"/>
              </a:rPr>
              <a:t>.”</a:t>
            </a:r>
          </a:p>
          <a:p>
            <a:pPr marL="0" indent="0" algn="ctr">
              <a:buNone/>
            </a:pPr>
            <a:endParaRPr lang="en-GB" dirty="0">
              <a:latin typeface="Calibri" panose="020F0502020204030204" pitchFamily="34" charset="0"/>
              <a:ea typeface="Dotum" panose="020B0600000101010101" pitchFamily="34" charset="-127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GB" dirty="0" smtClean="0">
                <a:latin typeface="Calibri" panose="020F0502020204030204" pitchFamily="34" charset="0"/>
                <a:ea typeface="Dotum" panose="020B0600000101010101" pitchFamily="34" charset="-127"/>
                <a:cs typeface="Calibri" panose="020F0502020204030204" pitchFamily="34" charset="0"/>
              </a:rPr>
              <a:t>CABE enabled vision, adopted by forum 2014</a:t>
            </a:r>
            <a:endParaRPr lang="en-GB" dirty="0">
              <a:latin typeface="Calibri" panose="020F0502020204030204" pitchFamily="34" charset="0"/>
              <a:ea typeface="Dotum" panose="020B0600000101010101" pitchFamily="34" charset="-127"/>
              <a:cs typeface="Calibri" panose="020F0502020204030204" pitchFamily="34" charset="0"/>
            </a:endParaRPr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n w="12700" cmpd="sng">
                  <a:solidFill>
                    <a:schemeClr val="tx2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tum" panose="020B0600000101010101" pitchFamily="34" charset="-127"/>
                <a:ea typeface="Dotum" panose="020B0600000101010101" pitchFamily="34" charset="-127"/>
              </a:rPr>
              <a:t>Aireborough: The Vision</a:t>
            </a:r>
            <a:endParaRPr lang="en-GB" b="1" dirty="0">
              <a:ln w="12700" cmpd="sng">
                <a:solidFill>
                  <a:schemeClr val="tx2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1152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latin typeface="Calibri" panose="020F0502020204030204" pitchFamily="34" charset="0"/>
                <a:ea typeface="Dotum" panose="020B0600000101010101" pitchFamily="34" charset="-127"/>
                <a:cs typeface="Calibri" panose="020F0502020204030204" pitchFamily="34" charset="0"/>
              </a:rPr>
              <a:t>Designation of </a:t>
            </a:r>
            <a:r>
              <a:rPr lang="en-GB" dirty="0" err="1" smtClean="0">
                <a:latin typeface="Calibri" panose="020F0502020204030204" pitchFamily="34" charset="0"/>
                <a:ea typeface="Dotum" panose="020B0600000101010101" pitchFamily="34" charset="-127"/>
                <a:cs typeface="Calibri" panose="020F0502020204030204" pitchFamily="34" charset="0"/>
              </a:rPr>
              <a:t>Aireborough</a:t>
            </a:r>
            <a:r>
              <a:rPr lang="en-GB" dirty="0" smtClean="0">
                <a:latin typeface="Calibri" panose="020F0502020204030204" pitchFamily="34" charset="0"/>
                <a:ea typeface="Dotum" panose="020B0600000101010101" pitchFamily="34" charset="-127"/>
                <a:cs typeface="Calibri" panose="020F0502020204030204" pitchFamily="34" charset="0"/>
              </a:rPr>
              <a:t> Neighbourhood Development Forum</a:t>
            </a:r>
          </a:p>
          <a:p>
            <a:r>
              <a:rPr lang="en-GB" dirty="0" smtClean="0">
                <a:latin typeface="Calibri" panose="020F0502020204030204" pitchFamily="34" charset="0"/>
                <a:ea typeface="Dotum" panose="020B0600000101010101" pitchFamily="34" charset="-127"/>
                <a:cs typeface="Calibri" panose="020F0502020204030204" pitchFamily="34" charset="0"/>
              </a:rPr>
              <a:t>Active Management Board</a:t>
            </a:r>
          </a:p>
          <a:p>
            <a:r>
              <a:rPr lang="en-GB" dirty="0" smtClean="0">
                <a:latin typeface="Calibri" panose="020F0502020204030204" pitchFamily="34" charset="0"/>
                <a:ea typeface="Dotum" panose="020B0600000101010101" pitchFamily="34" charset="-127"/>
                <a:cs typeface="Calibri" panose="020F0502020204030204" pitchFamily="34" charset="0"/>
              </a:rPr>
              <a:t>Capacity building, training and engagement</a:t>
            </a:r>
          </a:p>
          <a:p>
            <a:r>
              <a:rPr lang="en-GB" dirty="0" smtClean="0">
                <a:latin typeface="Calibri" panose="020F0502020204030204" pitchFamily="34" charset="0"/>
                <a:ea typeface="Dotum" panose="020B0600000101010101" pitchFamily="34" charset="-127"/>
                <a:cs typeface="Calibri" panose="020F0502020204030204" pitchFamily="34" charset="0"/>
              </a:rPr>
              <a:t>Site Allocation survey</a:t>
            </a:r>
          </a:p>
          <a:p>
            <a:r>
              <a:rPr lang="en-GB" dirty="0" err="1" smtClean="0">
                <a:latin typeface="Calibri" panose="020F0502020204030204" pitchFamily="34" charset="0"/>
                <a:ea typeface="Dotum" panose="020B0600000101010101" pitchFamily="34" charset="-127"/>
                <a:cs typeface="Calibri" panose="020F0502020204030204" pitchFamily="34" charset="0"/>
              </a:rPr>
              <a:t>Aireborough</a:t>
            </a:r>
            <a:r>
              <a:rPr lang="en-GB" dirty="0" smtClean="0">
                <a:latin typeface="Calibri" panose="020F0502020204030204" pitchFamily="34" charset="0"/>
                <a:ea typeface="Dotum" panose="020B0600000101010101" pitchFamily="34" charset="-127"/>
                <a:cs typeface="Calibri" panose="020F0502020204030204" pitchFamily="34" charset="0"/>
              </a:rPr>
              <a:t> Festival</a:t>
            </a:r>
          </a:p>
          <a:p>
            <a:r>
              <a:rPr lang="en-GB" dirty="0" smtClean="0">
                <a:latin typeface="Calibri" panose="020F0502020204030204" pitchFamily="34" charset="0"/>
                <a:ea typeface="Dotum" panose="020B0600000101010101" pitchFamily="34" charset="-127"/>
                <a:cs typeface="Calibri" panose="020F0502020204030204" pitchFamily="34" charset="0"/>
              </a:rPr>
              <a:t>Successful campaigning and community awareness</a:t>
            </a:r>
          </a:p>
          <a:p>
            <a:endParaRPr lang="en-GB" dirty="0"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n w="12700" cmpd="sng">
                  <a:solidFill>
                    <a:schemeClr val="tx2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tum" panose="020B0600000101010101" pitchFamily="34" charset="-127"/>
                <a:ea typeface="Dotum" panose="020B0600000101010101" pitchFamily="34" charset="-127"/>
              </a:rPr>
              <a:t>Aireborough: Achievements and Progress</a:t>
            </a:r>
            <a:endParaRPr lang="en-GB" b="1" dirty="0">
              <a:ln w="12700" cmpd="sng">
                <a:solidFill>
                  <a:schemeClr val="tx2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7983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20121130\AppData\Local\Microsoft\Windows\Temporary Internet Files\Content.Outlook\13CX79IM\Festival Programme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49089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latin typeface="Calibri" panose="020F0502020204030204" pitchFamily="34" charset="0"/>
                <a:ea typeface="Dotum" panose="020B0600000101010101" pitchFamily="34" charset="-127"/>
                <a:cs typeface="Calibri" panose="020F0502020204030204" pitchFamily="34" charset="0"/>
              </a:rPr>
              <a:t>Role of Neighbourhood Forum</a:t>
            </a:r>
          </a:p>
          <a:p>
            <a:r>
              <a:rPr lang="en-GB" dirty="0" smtClean="0">
                <a:latin typeface="Calibri" panose="020F0502020204030204" pitchFamily="34" charset="0"/>
                <a:ea typeface="Dotum" panose="020B0600000101010101" pitchFamily="34" charset="-127"/>
                <a:cs typeface="Calibri" panose="020F0502020204030204" pitchFamily="34" charset="0"/>
              </a:rPr>
              <a:t>‘Duty to support’</a:t>
            </a:r>
          </a:p>
          <a:p>
            <a:r>
              <a:rPr lang="en-GB" dirty="0" smtClean="0">
                <a:latin typeface="Calibri" panose="020F0502020204030204" pitchFamily="34" charset="0"/>
                <a:ea typeface="Dotum" panose="020B0600000101010101" pitchFamily="34" charset="-127"/>
                <a:cs typeface="Calibri" panose="020F0502020204030204" pitchFamily="34" charset="0"/>
              </a:rPr>
              <a:t>An alternative vision for growth </a:t>
            </a:r>
          </a:p>
          <a:p>
            <a:r>
              <a:rPr lang="en-GB" dirty="0" err="1" smtClean="0">
                <a:latin typeface="Calibri" panose="020F0502020204030204" pitchFamily="34" charset="0"/>
                <a:ea typeface="Dotum" panose="020B0600000101010101" pitchFamily="34" charset="-127"/>
                <a:cs typeface="Calibri" panose="020F0502020204030204" pitchFamily="34" charset="0"/>
              </a:rPr>
              <a:t>Placemaking</a:t>
            </a:r>
            <a:r>
              <a:rPr lang="en-GB" dirty="0" smtClean="0">
                <a:latin typeface="Calibri" panose="020F0502020204030204" pitchFamily="34" charset="0"/>
                <a:ea typeface="Dotum" panose="020B0600000101010101" pitchFamily="34" charset="-127"/>
                <a:cs typeface="Calibri" panose="020F0502020204030204" pitchFamily="34" charset="0"/>
              </a:rPr>
              <a:t>, urban design and community engagement in decision making</a:t>
            </a:r>
          </a:p>
          <a:p>
            <a:r>
              <a:rPr lang="en-GB" dirty="0" smtClean="0">
                <a:latin typeface="Calibri" panose="020F0502020204030204" pitchFamily="34" charset="0"/>
                <a:ea typeface="Dotum" panose="020B0600000101010101" pitchFamily="34" charset="-127"/>
                <a:cs typeface="Calibri" panose="020F0502020204030204" pitchFamily="34" charset="0"/>
              </a:rPr>
              <a:t>Community Interest Company?</a:t>
            </a:r>
          </a:p>
          <a:p>
            <a:r>
              <a:rPr lang="en-GB" dirty="0" smtClean="0">
                <a:latin typeface="Calibri" panose="020F0502020204030204" pitchFamily="34" charset="0"/>
                <a:ea typeface="Dotum" panose="020B0600000101010101" pitchFamily="34" charset="-127"/>
                <a:cs typeface="Calibri" panose="020F0502020204030204" pitchFamily="34" charset="0"/>
              </a:rPr>
              <a:t>Site Allocations Plan next steps</a:t>
            </a:r>
            <a:endParaRPr lang="en-GB" dirty="0">
              <a:latin typeface="Calibri" panose="020F0502020204030204" pitchFamily="34" charset="0"/>
              <a:ea typeface="Dotum" panose="020B0600000101010101" pitchFamily="34" charset="-127"/>
              <a:cs typeface="Calibri" panose="020F0502020204030204" pitchFamily="34" charset="0"/>
            </a:endParaRPr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n w="12700" cmpd="sng">
                  <a:solidFill>
                    <a:schemeClr val="tx2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tum" panose="020B0600000101010101" pitchFamily="34" charset="-127"/>
                <a:ea typeface="Dotum" panose="020B0600000101010101" pitchFamily="34" charset="-127"/>
              </a:rPr>
              <a:t>Aireborough: Issues/emerging issues</a:t>
            </a:r>
            <a:endParaRPr lang="en-GB" b="1" dirty="0">
              <a:ln w="12700" cmpd="sng">
                <a:solidFill>
                  <a:schemeClr val="tx2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2557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sz="3600" dirty="0" smtClean="0"/>
              <a:t>During </a:t>
            </a:r>
            <a:r>
              <a:rPr lang="en-GB" sz="3600" dirty="0"/>
              <a:t>preparation of the plan…</a:t>
            </a:r>
          </a:p>
          <a:p>
            <a:r>
              <a:rPr lang="en-GB" sz="3600" dirty="0"/>
              <a:t>After the ‘made’ plan…</a:t>
            </a:r>
          </a:p>
          <a:p>
            <a:r>
              <a:rPr lang="en-GB" sz="3600" dirty="0"/>
              <a:t>And in other ways…</a:t>
            </a:r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  <a:ea typeface="Dotum" panose="020B0600000101010101" pitchFamily="34" charset="-127"/>
              <a:cs typeface="Calibri" panose="020F0502020204030204" pitchFamily="34" charset="0"/>
            </a:endParaRPr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n w="12700" cmpd="sng">
                  <a:solidFill>
                    <a:schemeClr val="tx2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tum" panose="020B0600000101010101" pitchFamily="34" charset="-127"/>
                <a:ea typeface="Dotum" panose="020B0600000101010101" pitchFamily="34" charset="-127"/>
              </a:rPr>
              <a:t>5 different areas/approaches, but the same delivery issues and opportunities</a:t>
            </a:r>
            <a:endParaRPr lang="en-GB" sz="3200" b="1" dirty="0">
              <a:ln w="12700" cmpd="sng">
                <a:solidFill>
                  <a:schemeClr val="tx2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9370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Contact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 smtClean="0"/>
              <a:t>Ian </a:t>
            </a:r>
            <a:r>
              <a:rPr lang="en-GB" dirty="0"/>
              <a:t>Mackay</a:t>
            </a:r>
          </a:p>
          <a:p>
            <a:pPr marL="0" indent="0">
              <a:buNone/>
            </a:pPr>
            <a:r>
              <a:rPr lang="en-GB" dirty="0"/>
              <a:t>City Development</a:t>
            </a:r>
          </a:p>
          <a:p>
            <a:pPr marL="0" indent="0">
              <a:buNone/>
            </a:pPr>
            <a:r>
              <a:rPr lang="en-GB" dirty="0"/>
              <a:t>Leeds City Council</a:t>
            </a:r>
          </a:p>
          <a:p>
            <a:pPr marL="0" indent="0">
              <a:buNone/>
            </a:pPr>
            <a:r>
              <a:rPr lang="en-GB" dirty="0" smtClean="0"/>
              <a:t>2 </a:t>
            </a:r>
            <a:r>
              <a:rPr lang="en-GB" dirty="0" err="1"/>
              <a:t>Rossington</a:t>
            </a:r>
            <a:r>
              <a:rPr lang="en-GB" dirty="0"/>
              <a:t> Street</a:t>
            </a:r>
          </a:p>
          <a:p>
            <a:pPr marL="0" indent="0">
              <a:buNone/>
            </a:pPr>
            <a:r>
              <a:rPr lang="en-GB" dirty="0"/>
              <a:t>Leeds </a:t>
            </a:r>
          </a:p>
          <a:p>
            <a:pPr marL="0" indent="0">
              <a:buNone/>
            </a:pPr>
            <a:r>
              <a:rPr lang="en-GB" dirty="0"/>
              <a:t>LS2 8HD</a:t>
            </a:r>
          </a:p>
          <a:p>
            <a:pPr marL="0" indent="0">
              <a:buNone/>
            </a:pPr>
            <a:r>
              <a:rPr lang="en-GB" dirty="0"/>
              <a:t>0113 247 </a:t>
            </a:r>
            <a:r>
              <a:rPr lang="en-GB" dirty="0" smtClean="0"/>
              <a:t>8079</a:t>
            </a:r>
          </a:p>
          <a:p>
            <a:pPr marL="0" indent="0">
              <a:buNone/>
            </a:pPr>
            <a:r>
              <a:rPr lang="en-GB" dirty="0" smtClean="0">
                <a:hlinkClick r:id="rId2"/>
              </a:rPr>
              <a:t>Ian.mackay@leeds.gov.uk</a:t>
            </a:r>
            <a:endParaRPr lang="en-GB" dirty="0"/>
          </a:p>
          <a:p>
            <a:pPr marL="0" indent="0">
              <a:buNone/>
            </a:pPr>
            <a:r>
              <a:rPr lang="en-GB" u="sng" dirty="0" smtClean="0">
                <a:hlinkClick r:id="rId3"/>
              </a:rPr>
              <a:t>www.leeds.gov.uk/neighbourhoodplanning</a:t>
            </a:r>
            <a:r>
              <a:rPr lang="en-GB" dirty="0" smtClean="0">
                <a:hlinkClick r:id="rId3"/>
              </a:rPr>
              <a:t>.asx</a:t>
            </a:r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1142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C:\Users\00710123\AppData\Local\Microsoft\Windows\Temporary Internet Files\Content.Outlook\OXIIHQM3\Neighbourhood Planning Progress FEB 2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572"/>
            <a:ext cx="9144000" cy="647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159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txBody>
          <a:bodyPr>
            <a:normAutofit/>
          </a:bodyPr>
          <a:lstStyle/>
          <a:p>
            <a:r>
              <a:rPr lang="en-GB" sz="2800" b="1" dirty="0" smtClean="0">
                <a:latin typeface="Calibri" panose="020F0502020204030204" pitchFamily="34" charset="0"/>
                <a:ea typeface="Dotum" panose="020B0600000101010101" pitchFamily="34" charset="-127"/>
                <a:cs typeface="Calibri" panose="020F0502020204030204" pitchFamily="34" charset="0"/>
              </a:rPr>
              <a:t>HOLBECK</a:t>
            </a:r>
            <a:r>
              <a:rPr lang="en-GB" sz="2800" dirty="0" smtClean="0">
                <a:latin typeface="Calibri" panose="020F0502020204030204" pitchFamily="34" charset="0"/>
                <a:ea typeface="Dotum" panose="020B0600000101010101" pitchFamily="34" charset="-127"/>
                <a:cs typeface="Calibri" panose="020F0502020204030204" pitchFamily="34" charset="0"/>
              </a:rPr>
              <a:t> – inner-city disadvantaged community  (non-</a:t>
            </a:r>
            <a:r>
              <a:rPr lang="en-GB" sz="2800" dirty="0" err="1" smtClean="0">
                <a:latin typeface="Calibri" panose="020F0502020204030204" pitchFamily="34" charset="0"/>
                <a:ea typeface="Dotum" panose="020B0600000101010101" pitchFamily="34" charset="-127"/>
                <a:cs typeface="Calibri" panose="020F0502020204030204" pitchFamily="34" charset="0"/>
              </a:rPr>
              <a:t>parished</a:t>
            </a:r>
            <a:r>
              <a:rPr lang="en-GB" sz="2800" dirty="0" smtClean="0">
                <a:latin typeface="Calibri" panose="020F0502020204030204" pitchFamily="34" charset="0"/>
                <a:ea typeface="Dotum" panose="020B0600000101010101" pitchFamily="34" charset="-127"/>
                <a:cs typeface="Calibri" panose="020F0502020204030204" pitchFamily="34" charset="0"/>
              </a:rPr>
              <a:t>)</a:t>
            </a:r>
          </a:p>
          <a:p>
            <a:r>
              <a:rPr lang="en-GB" sz="2800" b="1" dirty="0" smtClean="0">
                <a:latin typeface="Calibri" panose="020F0502020204030204" pitchFamily="34" charset="0"/>
                <a:ea typeface="Dotum" panose="020B0600000101010101" pitchFamily="34" charset="-127"/>
                <a:cs typeface="Calibri" panose="020F0502020204030204" pitchFamily="34" charset="0"/>
              </a:rPr>
              <a:t>SEACROFT</a:t>
            </a:r>
            <a:r>
              <a:rPr lang="en-GB" sz="2800" dirty="0" smtClean="0">
                <a:latin typeface="Calibri" panose="020F0502020204030204" pitchFamily="34" charset="0"/>
                <a:ea typeface="Dotum" panose="020B0600000101010101" pitchFamily="34" charset="-127"/>
                <a:cs typeface="Calibri" panose="020F0502020204030204" pitchFamily="34" charset="0"/>
              </a:rPr>
              <a:t> – outer Council estate  (non-</a:t>
            </a:r>
            <a:r>
              <a:rPr lang="en-GB" sz="2800" dirty="0" err="1" smtClean="0">
                <a:latin typeface="Calibri" panose="020F0502020204030204" pitchFamily="34" charset="0"/>
                <a:ea typeface="Dotum" panose="020B0600000101010101" pitchFamily="34" charset="-127"/>
                <a:cs typeface="Calibri" panose="020F0502020204030204" pitchFamily="34" charset="0"/>
              </a:rPr>
              <a:t>parished</a:t>
            </a:r>
            <a:r>
              <a:rPr lang="en-GB" sz="2800" dirty="0" smtClean="0">
                <a:latin typeface="Calibri" panose="020F0502020204030204" pitchFamily="34" charset="0"/>
                <a:ea typeface="Dotum" panose="020B0600000101010101" pitchFamily="34" charset="-127"/>
                <a:cs typeface="Calibri" panose="020F0502020204030204" pitchFamily="34" charset="0"/>
              </a:rPr>
              <a:t>)</a:t>
            </a:r>
          </a:p>
          <a:p>
            <a:r>
              <a:rPr lang="en-GB" sz="2800" b="1" dirty="0" smtClean="0">
                <a:latin typeface="Calibri" panose="020F0502020204030204" pitchFamily="34" charset="0"/>
                <a:ea typeface="Dotum" panose="020B0600000101010101" pitchFamily="34" charset="-127"/>
                <a:cs typeface="Calibri" panose="020F0502020204030204" pitchFamily="34" charset="0"/>
              </a:rPr>
              <a:t>GARFORTH</a:t>
            </a:r>
            <a:r>
              <a:rPr lang="en-GB" sz="2800" dirty="0" smtClean="0">
                <a:latin typeface="Calibri" panose="020F0502020204030204" pitchFamily="34" charset="0"/>
                <a:ea typeface="Dotum" panose="020B0600000101010101" pitchFamily="34" charset="-127"/>
                <a:cs typeface="Calibri" panose="020F0502020204030204" pitchFamily="34" charset="0"/>
              </a:rPr>
              <a:t> – larger settlement (non-</a:t>
            </a:r>
            <a:r>
              <a:rPr lang="en-GB" sz="2800" dirty="0" err="1" smtClean="0">
                <a:latin typeface="Calibri" panose="020F0502020204030204" pitchFamily="34" charset="0"/>
                <a:ea typeface="Dotum" panose="020B0600000101010101" pitchFamily="34" charset="-127"/>
                <a:cs typeface="Calibri" panose="020F0502020204030204" pitchFamily="34" charset="0"/>
              </a:rPr>
              <a:t>parished</a:t>
            </a:r>
            <a:r>
              <a:rPr lang="en-GB" sz="2800" dirty="0" smtClean="0">
                <a:latin typeface="Calibri" panose="020F0502020204030204" pitchFamily="34" charset="0"/>
                <a:ea typeface="Dotum" panose="020B0600000101010101" pitchFamily="34" charset="-127"/>
                <a:cs typeface="Calibri" panose="020F0502020204030204" pitchFamily="34" charset="0"/>
              </a:rPr>
              <a:t>)</a:t>
            </a:r>
          </a:p>
          <a:p>
            <a:r>
              <a:rPr lang="en-GB" sz="2800" b="1" dirty="0" smtClean="0">
                <a:latin typeface="Calibri" panose="020F0502020204030204" pitchFamily="34" charset="0"/>
                <a:ea typeface="Dotum" panose="020B0600000101010101" pitchFamily="34" charset="-127"/>
                <a:cs typeface="Calibri" panose="020F0502020204030204" pitchFamily="34" charset="0"/>
              </a:rPr>
              <a:t>THORNER</a:t>
            </a:r>
            <a:r>
              <a:rPr lang="en-GB" sz="2800" dirty="0" smtClean="0">
                <a:latin typeface="Calibri" panose="020F0502020204030204" pitchFamily="34" charset="0"/>
                <a:ea typeface="Dotum" panose="020B0600000101010101" pitchFamily="34" charset="-127"/>
                <a:cs typeface="Calibri" panose="020F0502020204030204" pitchFamily="34" charset="0"/>
              </a:rPr>
              <a:t> – small rural village</a:t>
            </a:r>
          </a:p>
          <a:p>
            <a:r>
              <a:rPr lang="en-GB" sz="2800" b="1" dirty="0" smtClean="0">
                <a:latin typeface="Calibri" panose="020F0502020204030204" pitchFamily="34" charset="0"/>
                <a:ea typeface="Dotum" panose="020B0600000101010101" pitchFamily="34" charset="-127"/>
                <a:cs typeface="Calibri" panose="020F0502020204030204" pitchFamily="34" charset="0"/>
              </a:rPr>
              <a:t>AIREBOROUGH</a:t>
            </a:r>
            <a:r>
              <a:rPr lang="en-GB" sz="2800" dirty="0" smtClean="0">
                <a:latin typeface="Calibri" panose="020F0502020204030204" pitchFamily="34" charset="0"/>
                <a:ea typeface="Dotum" panose="020B0600000101010101" pitchFamily="34" charset="-127"/>
                <a:cs typeface="Calibri" panose="020F0502020204030204" pitchFamily="34" charset="0"/>
              </a:rPr>
              <a:t> – twin-settlements (non-</a:t>
            </a:r>
            <a:r>
              <a:rPr lang="en-GB" sz="2800" dirty="0" err="1" smtClean="0">
                <a:latin typeface="Calibri" panose="020F0502020204030204" pitchFamily="34" charset="0"/>
                <a:ea typeface="Dotum" panose="020B0600000101010101" pitchFamily="34" charset="-127"/>
                <a:cs typeface="Calibri" panose="020F0502020204030204" pitchFamily="34" charset="0"/>
              </a:rPr>
              <a:t>parished</a:t>
            </a:r>
            <a:r>
              <a:rPr lang="en-GB" sz="2800" dirty="0" smtClean="0">
                <a:latin typeface="Calibri" panose="020F0502020204030204" pitchFamily="34" charset="0"/>
                <a:ea typeface="Dotum" panose="020B0600000101010101" pitchFamily="34" charset="-127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n w="12700" cmpd="sng">
                  <a:solidFill>
                    <a:schemeClr val="tx2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Dotum" panose="020B0600000101010101" pitchFamily="34" charset="-127"/>
                <a:ea typeface="Dotum" panose="020B0600000101010101" pitchFamily="34" charset="-127"/>
              </a:rPr>
              <a:t>5 different approaches…</a:t>
            </a:r>
            <a:endParaRPr lang="en-GB" b="1" dirty="0">
              <a:ln w="12700" cmpd="sng">
                <a:solidFill>
                  <a:schemeClr val="tx2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2303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34"/>
          <a:stretch/>
        </p:blipFill>
        <p:spPr bwMode="auto">
          <a:xfrm>
            <a:off x="91234" y="120243"/>
            <a:ext cx="4333869" cy="2650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290" y="2810109"/>
            <a:ext cx="4847206" cy="31089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04650" y="1700808"/>
            <a:ext cx="280831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350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Dotum" panose="020B0600000101010101" pitchFamily="34" charset="-127"/>
                <a:ea typeface="Dotum" panose="020B0600000101010101" pitchFamily="34" charset="-127"/>
              </a:rPr>
              <a:t>Holbeck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13" b="9110"/>
          <a:stretch/>
        </p:blipFill>
        <p:spPr bwMode="auto">
          <a:xfrm>
            <a:off x="4425102" y="120242"/>
            <a:ext cx="4539385" cy="26506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https://farm1.staticflickr.com/191/450711037_ab9c38d602_b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974"/>
          <a:stretch/>
        </p:blipFill>
        <p:spPr bwMode="auto">
          <a:xfrm>
            <a:off x="91234" y="4509120"/>
            <a:ext cx="4044129" cy="15266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4" b="20591"/>
          <a:stretch/>
        </p:blipFill>
        <p:spPr bwMode="auto">
          <a:xfrm>
            <a:off x="154756" y="2763650"/>
            <a:ext cx="3943250" cy="16440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198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b="1" i="1" dirty="0"/>
              <a:t>‘To make </a:t>
            </a:r>
            <a:r>
              <a:rPr lang="en-GB" b="1" i="1" dirty="0" err="1"/>
              <a:t>Holbeck</a:t>
            </a:r>
            <a:r>
              <a:rPr lang="en-GB" b="1" i="1" dirty="0"/>
              <a:t> a more attractive and healthier place for everyone, it will have a thriving local centre with a range of community facilities, a choice of quality but affordable housing, a variety of local job opportunities, all set in a green environment, respecting the heritage of the area, and well connected to the city centre and adjoining neighbourhoods.</a:t>
            </a:r>
            <a:endParaRPr lang="en-GB" i="1" dirty="0"/>
          </a:p>
          <a:p>
            <a:pPr marL="0" indent="0">
              <a:buNone/>
            </a:pPr>
            <a:r>
              <a:rPr lang="en-GB" b="1" dirty="0"/>
              <a:t> </a:t>
            </a:r>
            <a:endParaRPr lang="en-GB" b="1" dirty="0" smtClean="0"/>
          </a:p>
          <a:p>
            <a:pPr marL="0" indent="0">
              <a:buNone/>
            </a:pPr>
            <a:r>
              <a:rPr lang="en-GB" dirty="0" smtClean="0"/>
              <a:t>Updated and approved, </a:t>
            </a:r>
            <a:r>
              <a:rPr lang="en-GB" dirty="0" err="1" smtClean="0"/>
              <a:t>Holbeck</a:t>
            </a:r>
            <a:r>
              <a:rPr lang="en-GB" dirty="0" smtClean="0"/>
              <a:t> Neighbourhood Forum, Jan 2015</a:t>
            </a:r>
            <a:endParaRPr lang="en-GB" dirty="0"/>
          </a:p>
          <a:p>
            <a:pPr marL="0" indent="0">
              <a:buNone/>
            </a:pPr>
            <a:endParaRPr lang="en-GB" dirty="0"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67544" y="15909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n w="12700" cmpd="sng">
                  <a:solidFill>
                    <a:schemeClr val="tx2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tum" panose="020B0600000101010101" pitchFamily="34" charset="-127"/>
                <a:ea typeface="Dotum" panose="020B0600000101010101" pitchFamily="34" charset="-127"/>
              </a:rPr>
              <a:t>Holbeck: The Vision</a:t>
            </a:r>
            <a:endParaRPr lang="en-GB" b="1" dirty="0">
              <a:ln w="12700" cmpd="sng">
                <a:solidFill>
                  <a:schemeClr val="tx2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9863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>
                <a:ln w="12700" cmpd="sng">
                  <a:solidFill>
                    <a:schemeClr val="tx2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tum" panose="020B0600000101010101" pitchFamily="34" charset="-127"/>
                <a:ea typeface="Dotum" panose="020B0600000101010101" pitchFamily="34" charset="-127"/>
              </a:rPr>
              <a:t>Holbeck</a:t>
            </a:r>
            <a:r>
              <a:rPr lang="en-US" b="1" dirty="0">
                <a:ln w="12700" cmpd="sng">
                  <a:solidFill>
                    <a:schemeClr val="tx2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tum" panose="020B0600000101010101" pitchFamily="34" charset="-127"/>
                <a:ea typeface="Dotum" panose="020B0600000101010101" pitchFamily="34" charset="-127"/>
              </a:rPr>
              <a:t>: </a:t>
            </a:r>
            <a:r>
              <a:rPr lang="en-US" b="1" dirty="0" smtClean="0">
                <a:ln w="12700" cmpd="sng">
                  <a:solidFill>
                    <a:schemeClr val="tx2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tum" panose="020B0600000101010101" pitchFamily="34" charset="-127"/>
                <a:ea typeface="Dotum" panose="020B0600000101010101" pitchFamily="34" charset="-127"/>
              </a:rPr>
              <a:t>Achievements</a:t>
            </a:r>
            <a:r>
              <a:rPr lang="en-GB" b="1" dirty="0" smtClean="0">
                <a:ln w="12700" cmpd="sng">
                  <a:solidFill>
                    <a:schemeClr val="tx2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tum" panose="020B0600000101010101" pitchFamily="34" charset="-127"/>
                <a:ea typeface="Dotum" panose="020B0600000101010101" pitchFamily="34" charset="-127"/>
              </a:rPr>
              <a:t> and Progress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sz="2600" dirty="0" smtClean="0"/>
              <a:t>Frontrunner pilot funding</a:t>
            </a:r>
          </a:p>
          <a:p>
            <a:r>
              <a:rPr lang="en-GB" sz="2600" dirty="0" err="1" smtClean="0"/>
              <a:t>Holbeck</a:t>
            </a:r>
            <a:r>
              <a:rPr lang="en-GB" sz="2600" dirty="0" smtClean="0"/>
              <a:t> Neighbourhood Forum</a:t>
            </a:r>
            <a:endParaRPr lang="en-GB" sz="2600" dirty="0"/>
          </a:p>
          <a:p>
            <a:r>
              <a:rPr lang="en-GB" sz="2600" dirty="0" smtClean="0"/>
              <a:t>Active board membership (community, business and voluntary sector Board)</a:t>
            </a:r>
            <a:endParaRPr lang="en-GB" sz="2600" dirty="0"/>
          </a:p>
          <a:p>
            <a:r>
              <a:rPr lang="en-GB" sz="2600" dirty="0" smtClean="0"/>
              <a:t>Active ‘contents’, ‘community projects’ </a:t>
            </a:r>
            <a:r>
              <a:rPr lang="en-GB" sz="2600" dirty="0"/>
              <a:t>and </a:t>
            </a:r>
            <a:r>
              <a:rPr lang="en-GB" sz="2600" dirty="0" smtClean="0"/>
              <a:t>‘publicity </a:t>
            </a:r>
            <a:r>
              <a:rPr lang="en-GB" sz="2600" dirty="0"/>
              <a:t>and </a:t>
            </a:r>
            <a:r>
              <a:rPr lang="en-GB" sz="2600" dirty="0" smtClean="0"/>
              <a:t>promotion’ groups</a:t>
            </a:r>
          </a:p>
          <a:p>
            <a:r>
              <a:rPr lang="en-GB" sz="2600" dirty="0" smtClean="0"/>
              <a:t>Changing perceptions of </a:t>
            </a:r>
            <a:r>
              <a:rPr lang="en-GB" sz="2600" dirty="0" err="1" smtClean="0"/>
              <a:t>Holbeck</a:t>
            </a:r>
            <a:endParaRPr lang="en-GB" sz="2600" dirty="0" smtClean="0"/>
          </a:p>
          <a:p>
            <a:r>
              <a:rPr lang="en-GB" sz="2600" dirty="0" smtClean="0"/>
              <a:t>Business engagement (and involvement)</a:t>
            </a:r>
          </a:p>
          <a:p>
            <a:r>
              <a:rPr lang="en-GB" sz="2600" dirty="0" smtClean="0"/>
              <a:t>Community events and projects</a:t>
            </a:r>
          </a:p>
          <a:p>
            <a:r>
              <a:rPr lang="en-GB" sz="2600" dirty="0" smtClean="0"/>
              <a:t>‘Draft policy intentions’</a:t>
            </a:r>
          </a:p>
          <a:p>
            <a:r>
              <a:rPr lang="en-GB" sz="2600" dirty="0" smtClean="0"/>
              <a:t>Bridging grant Jan 2015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64234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>
                <a:ln w="12700" cmpd="sng">
                  <a:solidFill>
                    <a:schemeClr val="tx2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tum" panose="020B0600000101010101" pitchFamily="34" charset="-127"/>
                <a:ea typeface="Dotum" panose="020B0600000101010101" pitchFamily="34" charset="-127"/>
              </a:rPr>
              <a:t>Holbeck</a:t>
            </a:r>
            <a:r>
              <a:rPr lang="en-US" b="1" dirty="0">
                <a:ln w="12700" cmpd="sng">
                  <a:solidFill>
                    <a:schemeClr val="tx2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tum" panose="020B0600000101010101" pitchFamily="34" charset="-127"/>
                <a:ea typeface="Dotum" panose="020B0600000101010101" pitchFamily="34" charset="-127"/>
              </a:rPr>
              <a:t>: </a:t>
            </a:r>
            <a:r>
              <a:rPr lang="en-US" b="1" dirty="0" smtClean="0">
                <a:ln w="12700" cmpd="sng">
                  <a:solidFill>
                    <a:schemeClr val="tx2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tum" panose="020B0600000101010101" pitchFamily="34" charset="-127"/>
                <a:ea typeface="Dotum" panose="020B0600000101010101" pitchFamily="34" charset="-127"/>
              </a:rPr>
              <a:t>Issues/emerging issues</a:t>
            </a:r>
            <a:r>
              <a:rPr lang="en-GB" b="1" dirty="0">
                <a:ln w="12700" cmpd="sng">
                  <a:solidFill>
                    <a:schemeClr val="tx2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tum" panose="020B0600000101010101" pitchFamily="34" charset="-127"/>
                <a:ea typeface="Dotum" panose="020B0600000101010101" pitchFamily="34" charset="-127"/>
              </a:rPr>
              <a:t/>
            </a:r>
            <a:br>
              <a:rPr lang="en-GB" b="1" dirty="0">
                <a:ln w="12700" cmpd="sng">
                  <a:solidFill>
                    <a:schemeClr val="tx2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tum" panose="020B0600000101010101" pitchFamily="34" charset="-127"/>
                <a:ea typeface="Dotum" panose="020B0600000101010101" pitchFamily="34" charset="-127"/>
              </a:rPr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sz="3000" dirty="0" smtClean="0"/>
              <a:t>Managing expectations/raising aspirations</a:t>
            </a:r>
          </a:p>
          <a:p>
            <a:r>
              <a:rPr lang="en-GB" sz="3000" dirty="0" smtClean="0"/>
              <a:t>Transient community</a:t>
            </a:r>
          </a:p>
          <a:p>
            <a:r>
              <a:rPr lang="en-GB" sz="3000" dirty="0" smtClean="0"/>
              <a:t>Making neighbourhood planning (and planning!) relevant</a:t>
            </a:r>
          </a:p>
          <a:p>
            <a:r>
              <a:rPr lang="en-GB" sz="3000" dirty="0" smtClean="0"/>
              <a:t>Role of local Councillors</a:t>
            </a:r>
          </a:p>
          <a:p>
            <a:r>
              <a:rPr lang="en-GB" sz="3000" dirty="0" smtClean="0"/>
              <a:t>Connectivity, health, </a:t>
            </a:r>
            <a:r>
              <a:rPr lang="en-GB" sz="3000" dirty="0" err="1" smtClean="0"/>
              <a:t>greenspace</a:t>
            </a:r>
            <a:r>
              <a:rPr lang="en-GB" sz="3000" dirty="0" smtClean="0"/>
              <a:t>, housing, the local centre</a:t>
            </a:r>
          </a:p>
          <a:p>
            <a:r>
              <a:rPr lang="en-GB" sz="3000" dirty="0" smtClean="0"/>
              <a:t>Planning and non-planning</a:t>
            </a:r>
            <a:endParaRPr lang="en-GB" sz="3000" dirty="0"/>
          </a:p>
          <a:p>
            <a:r>
              <a:rPr lang="en-GB" sz="3000" dirty="0"/>
              <a:t>Designate new CA, extend existing</a:t>
            </a:r>
          </a:p>
          <a:p>
            <a:r>
              <a:rPr lang="en-GB" sz="3000" dirty="0" smtClean="0"/>
              <a:t>CIL expectations/wider funding opportunities</a:t>
            </a:r>
          </a:p>
          <a:p>
            <a:endParaRPr lang="en-GB" sz="30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2780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" t="4079" r="2087" b="3022"/>
          <a:stretch/>
        </p:blipFill>
        <p:spPr bwMode="auto">
          <a:xfrm>
            <a:off x="3387925" y="135719"/>
            <a:ext cx="2408212" cy="33239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4" r="4662"/>
          <a:stretch/>
        </p:blipFill>
        <p:spPr bwMode="auto">
          <a:xfrm>
            <a:off x="5832797" y="135718"/>
            <a:ext cx="3207446" cy="31492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7" t="3408" r="36268"/>
          <a:stretch/>
        </p:blipFill>
        <p:spPr bwMode="auto">
          <a:xfrm>
            <a:off x="5929042" y="3284984"/>
            <a:ext cx="3108944" cy="27135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6" r="3579"/>
          <a:stretch/>
        </p:blipFill>
        <p:spPr bwMode="auto">
          <a:xfrm>
            <a:off x="141066" y="93098"/>
            <a:ext cx="3219078" cy="33665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5727576" y="3284984"/>
            <a:ext cx="338437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350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Dotum" panose="020B0600000101010101" pitchFamily="34" charset="-127"/>
                <a:ea typeface="Dotum" panose="020B0600000101010101" pitchFamily="34" charset="-127"/>
              </a:rPr>
              <a:t>Seacroft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7"/>
          <a:stretch/>
        </p:blipFill>
        <p:spPr bwMode="auto">
          <a:xfrm>
            <a:off x="3331038" y="3468689"/>
            <a:ext cx="2598003" cy="25298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03"/>
          <a:stretch/>
        </p:blipFill>
        <p:spPr bwMode="auto">
          <a:xfrm>
            <a:off x="141066" y="3458644"/>
            <a:ext cx="3189972" cy="25398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177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1720</TotalTime>
  <Words>846</Words>
  <Application>Microsoft Office PowerPoint</Application>
  <PresentationFormat>On-screen Show (4:3)</PresentationFormat>
  <Paragraphs>133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PowerPoint Presentation</vt:lpstr>
      <vt:lpstr>5 different approaches…</vt:lpstr>
      <vt:lpstr>PowerPoint Presentation</vt:lpstr>
      <vt:lpstr>PowerPoint Presentation</vt:lpstr>
      <vt:lpstr>Holbeck: Achievements and Progress</vt:lpstr>
      <vt:lpstr>Holbeck: Issues/emerging issues </vt:lpstr>
      <vt:lpstr>PowerPoint Presentation</vt:lpstr>
      <vt:lpstr>PowerPoint Presentation</vt:lpstr>
      <vt:lpstr>Seacroft: Achievements and Progress</vt:lpstr>
      <vt:lpstr>PowerPoint Presentation</vt:lpstr>
      <vt:lpstr>Seacroft: issues/emerging issues</vt:lpstr>
      <vt:lpstr>PowerPoint Presentation</vt:lpstr>
      <vt:lpstr>Garfoth: Opportunities </vt:lpstr>
      <vt:lpstr>Garforth: Achievements and Progress</vt:lpstr>
      <vt:lpstr>Garforth: Issues/emerging issues</vt:lpstr>
      <vt:lpstr>PowerPoint Presentation</vt:lpstr>
      <vt:lpstr>Thorner: Aims and Objectives</vt:lpstr>
      <vt:lpstr>Thorner: Achievements and progress</vt:lpstr>
      <vt:lpstr>Thorner: Issues/emerging issues</vt:lpstr>
      <vt:lpstr>PowerPoint Presentation</vt:lpstr>
      <vt:lpstr>Aireborough: The Vision</vt:lpstr>
      <vt:lpstr>Aireborough: Achievements and Progress</vt:lpstr>
      <vt:lpstr>PowerPoint Presentation</vt:lpstr>
      <vt:lpstr>Aireborough: Issues/emerging issues</vt:lpstr>
      <vt:lpstr>5 different areas/approaches, but the same delivery issues and opportunities</vt:lpstr>
      <vt:lpstr>Contact</vt:lpstr>
    </vt:vector>
  </TitlesOfParts>
  <Company>Leeds City Council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Sumerling, Rebecca</dc:creator>
  <cp:lastModifiedBy>Nicholas Wardle</cp:lastModifiedBy>
  <cp:revision>88</cp:revision>
  <cp:lastPrinted>2015-02-06T11:49:07Z</cp:lastPrinted>
  <dcterms:created xsi:type="dcterms:W3CDTF">2015-01-21T09:28:11Z</dcterms:created>
  <dcterms:modified xsi:type="dcterms:W3CDTF">2015-02-11T12:57:31Z</dcterms:modified>
</cp:coreProperties>
</file>