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5.xml" ContentType="application/vnd.openxmlformats-officedocument.theme+xml"/>
  <Override PartName="/ppt/slideLayouts/slideLayout27.xml" ContentType="application/vnd.openxmlformats-officedocument.presentationml.slideLayout+xml"/>
  <Override PartName="/ppt/theme/theme46.xml" ContentType="application/vnd.openxmlformats-officedocument.theme+xml"/>
  <Override PartName="/ppt/slideLayouts/slideLayout28.xml" ContentType="application/vnd.openxmlformats-officedocument.presentationml.slideLayout+xml"/>
  <Override PartName="/ppt/theme/theme47.xml" ContentType="application/vnd.openxmlformats-officedocument.theme+xml"/>
  <Override PartName="/ppt/slideLayouts/slideLayout29.xml" ContentType="application/vnd.openxmlformats-officedocument.presentationml.slideLayout+xml"/>
  <Override PartName="/ppt/theme/theme48.xml" ContentType="application/vnd.openxmlformats-officedocument.theme+xml"/>
  <Override PartName="/ppt/slideLayouts/slideLayout30.xml" ContentType="application/vnd.openxmlformats-officedocument.presentationml.slideLayout+xml"/>
  <Override PartName="/ppt/theme/theme49.xml" ContentType="application/vnd.openxmlformats-officedocument.theme+xml"/>
  <Override PartName="/ppt/slideLayouts/slideLayout31.xml" ContentType="application/vnd.openxmlformats-officedocument.presentationml.slideLayout+xml"/>
  <Override PartName="/ppt/theme/theme50.xml" ContentType="application/vnd.openxmlformats-officedocument.theme+xml"/>
  <Override PartName="/ppt/slideLayouts/slideLayout32.xml" ContentType="application/vnd.openxmlformats-officedocument.presentationml.slideLayout+xml"/>
  <Override PartName="/ppt/theme/theme51.xml" ContentType="application/vnd.openxmlformats-officedocument.theme+xml"/>
  <Override PartName="/ppt/slideLayouts/slideLayout33.xml" ContentType="application/vnd.openxmlformats-officedocument.presentationml.slideLayout+xml"/>
  <Override PartName="/ppt/theme/theme52.xml" ContentType="application/vnd.openxmlformats-officedocument.theme+xml"/>
  <Override PartName="/ppt/slideLayouts/slideLayout34.xml" ContentType="application/vnd.openxmlformats-officedocument.presentationml.slideLayout+xml"/>
  <Override PartName="/ppt/theme/theme53.xml" ContentType="application/vnd.openxmlformats-officedocument.theme+xml"/>
  <Override PartName="/ppt/slideLayouts/slideLayout35.xml" ContentType="application/vnd.openxmlformats-officedocument.presentationml.slideLayout+xml"/>
  <Override PartName="/ppt/theme/theme54.xml" ContentType="application/vnd.openxmlformats-officedocument.theme+xml"/>
  <Override PartName="/ppt/slideLayouts/slideLayout36.xml" ContentType="application/vnd.openxmlformats-officedocument.presentationml.slideLayout+xml"/>
  <Override PartName="/ppt/theme/theme55.xml" ContentType="application/vnd.openxmlformats-officedocument.theme+xml"/>
  <Override PartName="/ppt/slideLayouts/slideLayout37.xml" ContentType="application/vnd.openxmlformats-officedocument.presentationml.slideLayout+xml"/>
  <Override PartName="/ppt/theme/theme56.xml" ContentType="application/vnd.openxmlformats-officedocument.theme+xml"/>
  <Override PartName="/ppt/slideLayouts/slideLayout38.xml" ContentType="application/vnd.openxmlformats-officedocument.presentationml.slideLayout+xml"/>
  <Override PartName="/ppt/theme/theme57.xml" ContentType="application/vnd.openxmlformats-officedocument.theme+xml"/>
  <Override PartName="/ppt/slideLayouts/slideLayout39.xml" ContentType="application/vnd.openxmlformats-officedocument.presentationml.slideLayout+xml"/>
  <Override PartName="/ppt/theme/theme58.xml" ContentType="application/vnd.openxmlformats-officedocument.theme+xml"/>
  <Override PartName="/ppt/slideLayouts/slideLayout40.xml" ContentType="application/vnd.openxmlformats-officedocument.presentationml.slideLayout+xml"/>
  <Override PartName="/ppt/theme/theme59.xml" ContentType="application/vnd.openxmlformats-officedocument.theme+xml"/>
  <Override PartName="/ppt/slideLayouts/slideLayout41.xml" ContentType="application/vnd.openxmlformats-officedocument.presentationml.slideLayout+xml"/>
  <Override PartName="/ppt/theme/theme60.xml" ContentType="application/vnd.openxmlformats-officedocument.theme+xml"/>
  <Override PartName="/ppt/slideLayouts/slideLayout42.xml" ContentType="application/vnd.openxmlformats-officedocument.presentationml.slideLayout+xml"/>
  <Override PartName="/ppt/theme/theme61.xml" ContentType="application/vnd.openxmlformats-officedocument.theme+xml"/>
  <Override PartName="/ppt/slideLayouts/slideLayout43.xml" ContentType="application/vnd.openxmlformats-officedocument.presentationml.slideLayout+xml"/>
  <Override PartName="/ppt/theme/theme62.xml" ContentType="application/vnd.openxmlformats-officedocument.theme+xml"/>
  <Override PartName="/ppt/slideLayouts/slideLayout44.xml" ContentType="application/vnd.openxmlformats-officedocument.presentationml.slideLayout+xml"/>
  <Override PartName="/ppt/theme/theme63.xml" ContentType="application/vnd.openxmlformats-officedocument.theme+xml"/>
  <Override PartName="/ppt/slideLayouts/slideLayout45.xml" ContentType="application/vnd.openxmlformats-officedocument.presentationml.slideLayout+xml"/>
  <Override PartName="/ppt/theme/theme64.xml" ContentType="application/vnd.openxmlformats-officedocument.theme+xml"/>
  <Override PartName="/ppt/slideLayouts/slideLayout46.xml" ContentType="application/vnd.openxmlformats-officedocument.presentationml.slideLayout+xml"/>
  <Override PartName="/ppt/theme/theme65.xml" ContentType="application/vnd.openxmlformats-officedocument.theme+xml"/>
  <Override PartName="/ppt/slideLayouts/slideLayout47.xml" ContentType="application/vnd.openxmlformats-officedocument.presentationml.slideLayout+xml"/>
  <Override PartName="/ppt/theme/theme66.xml" ContentType="application/vnd.openxmlformats-officedocument.theme+xml"/>
  <Override PartName="/ppt/slideLayouts/slideLayout48.xml" ContentType="application/vnd.openxmlformats-officedocument.presentationml.slideLayout+xml"/>
  <Override PartName="/ppt/theme/theme67.xml" ContentType="application/vnd.openxmlformats-officedocument.theme+xml"/>
  <Override PartName="/ppt/slideLayouts/slideLayout49.xml" ContentType="application/vnd.openxmlformats-officedocument.presentationml.slideLayout+xml"/>
  <Override PartName="/ppt/theme/theme68.xml" ContentType="application/vnd.openxmlformats-officedocument.theme+xml"/>
  <Override PartName="/ppt/slideLayouts/slideLayout50.xml" ContentType="application/vnd.openxmlformats-officedocument.presentationml.slideLayout+xml"/>
  <Override PartName="/ppt/theme/theme69.xml" ContentType="application/vnd.openxmlformats-officedocument.theme+xml"/>
  <Override PartName="/ppt/slideLayouts/slideLayout51.xml" ContentType="application/vnd.openxmlformats-officedocument.presentationml.slideLayout+xml"/>
  <Override PartName="/ppt/theme/theme70.xml" ContentType="application/vnd.openxmlformats-officedocument.theme+xml"/>
  <Override PartName="/ppt/slideLayouts/slideLayout52.xml" ContentType="application/vnd.openxmlformats-officedocument.presentationml.slideLayout+xml"/>
  <Override PartName="/ppt/theme/theme71.xml" ContentType="application/vnd.openxmlformats-officedocument.theme+xml"/>
  <Override PartName="/ppt/slideLayouts/slideLayout53.xml" ContentType="application/vnd.openxmlformats-officedocument.presentationml.slideLayout+xml"/>
  <Override PartName="/ppt/theme/theme72.xml" ContentType="application/vnd.openxmlformats-officedocument.theme+xml"/>
  <Override PartName="/ppt/slideLayouts/slideLayout54.xml" ContentType="application/vnd.openxmlformats-officedocument.presentationml.slideLayout+xml"/>
  <Override PartName="/ppt/theme/theme73.xml" ContentType="application/vnd.openxmlformats-officedocument.theme+xml"/>
  <Override PartName="/ppt/slideLayouts/slideLayout55.xml" ContentType="application/vnd.openxmlformats-officedocument.presentationml.slideLayout+xml"/>
  <Override PartName="/ppt/theme/theme74.xml" ContentType="application/vnd.openxmlformats-officedocument.theme+xml"/>
  <Override PartName="/ppt/slideLayouts/slideLayout56.xml" ContentType="application/vnd.openxmlformats-officedocument.presentationml.slideLayout+xml"/>
  <Override PartName="/ppt/theme/theme75.xml" ContentType="application/vnd.openxmlformats-officedocument.theme+xml"/>
  <Override PartName="/ppt/slideLayouts/slideLayout57.xml" ContentType="application/vnd.openxmlformats-officedocument.presentationml.slideLayout+xml"/>
  <Override PartName="/ppt/theme/theme76.xml" ContentType="application/vnd.openxmlformats-officedocument.theme+xml"/>
  <Override PartName="/ppt/slideLayouts/slideLayout58.xml" ContentType="application/vnd.openxmlformats-officedocument.presentationml.slideLayout+xml"/>
  <Override PartName="/ppt/theme/theme77.xml" ContentType="application/vnd.openxmlformats-officedocument.theme+xml"/>
  <Override PartName="/ppt/slideLayouts/slideLayout59.xml" ContentType="application/vnd.openxmlformats-officedocument.presentationml.slideLayout+xml"/>
  <Override PartName="/ppt/theme/theme78.xml" ContentType="application/vnd.openxmlformats-officedocument.theme+xml"/>
  <Override PartName="/ppt/slideLayouts/slideLayout60.xml" ContentType="application/vnd.openxmlformats-officedocument.presentationml.slideLayout+xml"/>
  <Override PartName="/ppt/theme/theme79.xml" ContentType="application/vnd.openxmlformats-officedocument.theme+xml"/>
  <Override PartName="/ppt/slideLayouts/slideLayout61.xml" ContentType="application/vnd.openxmlformats-officedocument.presentationml.slideLayout+xml"/>
  <Override PartName="/ppt/theme/theme80.xml" ContentType="application/vnd.openxmlformats-officedocument.theme+xml"/>
  <Override PartName="/ppt/slideLayouts/slideLayout62.xml" ContentType="application/vnd.openxmlformats-officedocument.presentationml.slideLayout+xml"/>
  <Override PartName="/ppt/theme/theme81.xml" ContentType="application/vnd.openxmlformats-officedocument.theme+xml"/>
  <Override PartName="/ppt/slideLayouts/slideLayout63.xml" ContentType="application/vnd.openxmlformats-officedocument.presentationml.slideLayout+xml"/>
  <Override PartName="/ppt/theme/theme82.xml" ContentType="application/vnd.openxmlformats-officedocument.theme+xml"/>
  <Override PartName="/ppt/slideLayouts/slideLayout64.xml" ContentType="application/vnd.openxmlformats-officedocument.presentationml.slideLayout+xml"/>
  <Override PartName="/ppt/theme/theme83.xml" ContentType="application/vnd.openxmlformats-officedocument.theme+xml"/>
  <Override PartName="/ppt/slideLayouts/slideLayout65.xml" ContentType="application/vnd.openxmlformats-officedocument.presentationml.slideLayout+xml"/>
  <Override PartName="/ppt/theme/theme84.xml" ContentType="application/vnd.openxmlformats-officedocument.theme+xml"/>
  <Override PartName="/ppt/slideLayouts/slideLayout66.xml" ContentType="application/vnd.openxmlformats-officedocument.presentationml.slideLayout+xml"/>
  <Override PartName="/ppt/theme/theme85.xml" ContentType="application/vnd.openxmlformats-officedocument.theme+xml"/>
  <Override PartName="/ppt/slideLayouts/slideLayout67.xml" ContentType="application/vnd.openxmlformats-officedocument.presentationml.slideLayout+xml"/>
  <Override PartName="/ppt/theme/theme86.xml" ContentType="application/vnd.openxmlformats-officedocument.theme+xml"/>
  <Override PartName="/ppt/slideLayouts/slideLayout68.xml" ContentType="application/vnd.openxmlformats-officedocument.presentationml.slideLayout+xml"/>
  <Override PartName="/ppt/theme/theme87.xml" ContentType="application/vnd.openxmlformats-officedocument.theme+xml"/>
  <Override PartName="/ppt/slideLayouts/slideLayout69.xml" ContentType="application/vnd.openxmlformats-officedocument.presentationml.slideLayout+xml"/>
  <Override PartName="/ppt/theme/theme88.xml" ContentType="application/vnd.openxmlformats-officedocument.theme+xml"/>
  <Override PartName="/ppt/slideLayouts/slideLayout70.xml" ContentType="application/vnd.openxmlformats-officedocument.presentationml.slideLayout+xml"/>
  <Override PartName="/ppt/theme/theme89.xml" ContentType="application/vnd.openxmlformats-officedocument.theme+xml"/>
  <Override PartName="/ppt/slideLayouts/slideLayout71.xml" ContentType="application/vnd.openxmlformats-officedocument.presentationml.slideLayout+xml"/>
  <Override PartName="/ppt/theme/theme90.xml" ContentType="application/vnd.openxmlformats-officedocument.theme+xml"/>
  <Override PartName="/ppt/slideLayouts/slideLayout72.xml" ContentType="application/vnd.openxmlformats-officedocument.presentationml.slideLayout+xml"/>
  <Override PartName="/ppt/theme/theme91.xml" ContentType="application/vnd.openxmlformats-officedocument.theme+xml"/>
  <Override PartName="/ppt/slideLayouts/slideLayout73.xml" ContentType="application/vnd.openxmlformats-officedocument.presentationml.slideLayout+xml"/>
  <Override PartName="/ppt/theme/theme92.xml" ContentType="application/vnd.openxmlformats-officedocument.theme+xml"/>
  <Override PartName="/ppt/slideLayouts/slideLayout74.xml" ContentType="application/vnd.openxmlformats-officedocument.presentationml.slideLayout+xml"/>
  <Override PartName="/ppt/theme/theme93.xml" ContentType="application/vnd.openxmlformats-officedocument.theme+xml"/>
  <Override PartName="/ppt/slideLayouts/slideLayout75.xml" ContentType="application/vnd.openxmlformats-officedocument.presentationml.slideLayout+xml"/>
  <Override PartName="/ppt/theme/theme94.xml" ContentType="application/vnd.openxmlformats-officedocument.theme+xml"/>
  <Override PartName="/ppt/slideLayouts/slideLayout76.xml" ContentType="application/vnd.openxmlformats-officedocument.presentationml.slideLayout+xml"/>
  <Override PartName="/ppt/theme/theme95.xml" ContentType="application/vnd.openxmlformats-officedocument.theme+xml"/>
  <Override PartName="/ppt/slideLayouts/slideLayout77.xml" ContentType="application/vnd.openxmlformats-officedocument.presentationml.slideLayout+xml"/>
  <Override PartName="/ppt/theme/theme96.xml" ContentType="application/vnd.openxmlformats-officedocument.theme+xml"/>
  <Override PartName="/ppt/slideLayouts/slideLayout78.xml" ContentType="application/vnd.openxmlformats-officedocument.presentationml.slideLayout+xml"/>
  <Override PartName="/ppt/theme/theme97.xml" ContentType="application/vnd.openxmlformats-officedocument.theme+xml"/>
  <Override PartName="/ppt/slideLayouts/slideLayout79.xml" ContentType="application/vnd.openxmlformats-officedocument.presentationml.slideLayout+xml"/>
  <Override PartName="/ppt/theme/theme98.xml" ContentType="application/vnd.openxmlformats-officedocument.theme+xml"/>
  <Override PartName="/ppt/slideLayouts/slideLayout80.xml" ContentType="application/vnd.openxmlformats-officedocument.presentationml.slideLayout+xml"/>
  <Override PartName="/ppt/theme/theme99.xml" ContentType="application/vnd.openxmlformats-officedocument.theme+xml"/>
  <Override PartName="/ppt/slideLayouts/slideLayout81.xml" ContentType="application/vnd.openxmlformats-officedocument.presentationml.slideLayout+xml"/>
  <Override PartName="/ppt/theme/theme100.xml" ContentType="application/vnd.openxmlformats-officedocument.theme+xml"/>
  <Override PartName="/ppt/slideLayouts/slideLayout82.xml" ContentType="application/vnd.openxmlformats-officedocument.presentationml.slideLayout+xml"/>
  <Override PartName="/ppt/theme/theme101.xml" ContentType="application/vnd.openxmlformats-officedocument.theme+xml"/>
  <Override PartName="/ppt/slideLayouts/slideLayout83.xml" ContentType="application/vnd.openxmlformats-officedocument.presentationml.slideLayout+xml"/>
  <Override PartName="/ppt/theme/theme102.xml" ContentType="application/vnd.openxmlformats-officedocument.theme+xml"/>
  <Override PartName="/ppt/theme/theme103.xml" ContentType="application/vnd.openxmlformats-officedocument.theme+xml"/>
  <Override PartName="/ppt/theme/theme10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 id="2147483665" r:id="rId3"/>
    <p:sldMasterId id="2147483958" r:id="rId4"/>
    <p:sldMasterId id="2147484011" r:id="rId5"/>
    <p:sldMasterId id="2147484013" r:id="rId6"/>
    <p:sldMasterId id="2147484015" r:id="rId7"/>
    <p:sldMasterId id="2147484017" r:id="rId8"/>
    <p:sldMasterId id="2147484019" r:id="rId9"/>
    <p:sldMasterId id="2147484021" r:id="rId10"/>
    <p:sldMasterId id="2147484023" r:id="rId11"/>
    <p:sldMasterId id="2147484025" r:id="rId12"/>
    <p:sldMasterId id="2147484027" r:id="rId13"/>
    <p:sldMasterId id="2147484029" r:id="rId14"/>
    <p:sldMasterId id="2147484031" r:id="rId15"/>
    <p:sldMasterId id="2147484033" r:id="rId16"/>
    <p:sldMasterId id="2147484035" r:id="rId17"/>
    <p:sldMasterId id="2147484037" r:id="rId18"/>
    <p:sldMasterId id="2147484039" r:id="rId19"/>
    <p:sldMasterId id="2147484041" r:id="rId20"/>
    <p:sldMasterId id="2147484043" r:id="rId21"/>
    <p:sldMasterId id="2147484045" r:id="rId22"/>
    <p:sldMasterId id="2147484047" r:id="rId23"/>
    <p:sldMasterId id="2147484049" r:id="rId24"/>
    <p:sldMasterId id="2147484051" r:id="rId25"/>
    <p:sldMasterId id="2147484053" r:id="rId26"/>
    <p:sldMasterId id="2147484055" r:id="rId27"/>
    <p:sldMasterId id="2147484057" r:id="rId28"/>
    <p:sldMasterId id="2147484059" r:id="rId29"/>
    <p:sldMasterId id="2147484061" r:id="rId30"/>
    <p:sldMasterId id="2147484063" r:id="rId31"/>
    <p:sldMasterId id="2147484065" r:id="rId32"/>
    <p:sldMasterId id="2147484067" r:id="rId33"/>
    <p:sldMasterId id="2147484069" r:id="rId34"/>
    <p:sldMasterId id="2147484071" r:id="rId35"/>
    <p:sldMasterId id="2147484073" r:id="rId36"/>
    <p:sldMasterId id="2147484075" r:id="rId37"/>
    <p:sldMasterId id="2147484077" r:id="rId38"/>
    <p:sldMasterId id="2147484079" r:id="rId39"/>
    <p:sldMasterId id="2147484081" r:id="rId40"/>
    <p:sldMasterId id="2147484083" r:id="rId41"/>
    <p:sldMasterId id="2147484085" r:id="rId42"/>
    <p:sldMasterId id="2147484087" r:id="rId43"/>
    <p:sldMasterId id="2147484089" r:id="rId44"/>
    <p:sldMasterId id="2147484105" r:id="rId45"/>
    <p:sldMasterId id="2147484117" r:id="rId46"/>
    <p:sldMasterId id="2147484119" r:id="rId47"/>
    <p:sldMasterId id="2147484121" r:id="rId48"/>
    <p:sldMasterId id="2147484123" r:id="rId49"/>
    <p:sldMasterId id="2147484125" r:id="rId50"/>
    <p:sldMasterId id="2147484127" r:id="rId51"/>
    <p:sldMasterId id="2147484129" r:id="rId52"/>
    <p:sldMasterId id="2147484131" r:id="rId53"/>
    <p:sldMasterId id="2147484133" r:id="rId54"/>
    <p:sldMasterId id="2147484135" r:id="rId55"/>
    <p:sldMasterId id="2147484137" r:id="rId56"/>
    <p:sldMasterId id="2147484139" r:id="rId57"/>
    <p:sldMasterId id="2147484141" r:id="rId58"/>
    <p:sldMasterId id="2147484143" r:id="rId59"/>
    <p:sldMasterId id="2147484145" r:id="rId60"/>
    <p:sldMasterId id="2147484147" r:id="rId61"/>
    <p:sldMasterId id="2147484149" r:id="rId62"/>
    <p:sldMasterId id="2147484151" r:id="rId63"/>
    <p:sldMasterId id="2147484153" r:id="rId64"/>
    <p:sldMasterId id="2147484155" r:id="rId65"/>
    <p:sldMasterId id="2147484157" r:id="rId66"/>
    <p:sldMasterId id="2147484159" r:id="rId67"/>
    <p:sldMasterId id="2147484161" r:id="rId68"/>
    <p:sldMasterId id="2147484163" r:id="rId69"/>
    <p:sldMasterId id="2147484165" r:id="rId70"/>
    <p:sldMasterId id="2147484167" r:id="rId71"/>
    <p:sldMasterId id="2147484169" r:id="rId72"/>
    <p:sldMasterId id="2147484171" r:id="rId73"/>
    <p:sldMasterId id="2147484173" r:id="rId74"/>
    <p:sldMasterId id="2147484175" r:id="rId75"/>
    <p:sldMasterId id="2147484177" r:id="rId76"/>
    <p:sldMasterId id="2147484179" r:id="rId77"/>
    <p:sldMasterId id="2147484181" r:id="rId78"/>
    <p:sldMasterId id="2147484183" r:id="rId79"/>
    <p:sldMasterId id="2147484185" r:id="rId80"/>
    <p:sldMasterId id="2147484187" r:id="rId81"/>
    <p:sldMasterId id="2147484189" r:id="rId82"/>
    <p:sldMasterId id="2147484191" r:id="rId83"/>
    <p:sldMasterId id="2147484193" r:id="rId84"/>
    <p:sldMasterId id="2147484195" r:id="rId85"/>
    <p:sldMasterId id="2147484197" r:id="rId86"/>
    <p:sldMasterId id="2147484199" r:id="rId87"/>
    <p:sldMasterId id="2147484201" r:id="rId88"/>
    <p:sldMasterId id="2147484203" r:id="rId89"/>
    <p:sldMasterId id="2147484205" r:id="rId90"/>
    <p:sldMasterId id="2147484207" r:id="rId91"/>
    <p:sldMasterId id="2147484209" r:id="rId92"/>
    <p:sldMasterId id="2147484211" r:id="rId93"/>
    <p:sldMasterId id="2147484213" r:id="rId94"/>
    <p:sldMasterId id="2147484215" r:id="rId95"/>
    <p:sldMasterId id="2147484217" r:id="rId96"/>
    <p:sldMasterId id="2147484219" r:id="rId97"/>
    <p:sldMasterId id="2147484221" r:id="rId98"/>
    <p:sldMasterId id="2147484223" r:id="rId99"/>
    <p:sldMasterId id="2147484225" r:id="rId100"/>
    <p:sldMasterId id="2147484227" r:id="rId101"/>
    <p:sldMasterId id="2147484229" r:id="rId102"/>
  </p:sldMasterIdLst>
  <p:notesMasterIdLst>
    <p:notesMasterId r:id="rId245"/>
  </p:notesMasterIdLst>
  <p:handoutMasterIdLst>
    <p:handoutMasterId r:id="rId246"/>
  </p:handoutMasterIdLst>
  <p:sldIdLst>
    <p:sldId id="256" r:id="rId103"/>
    <p:sldId id="561" r:id="rId104"/>
    <p:sldId id="559" r:id="rId105"/>
    <p:sldId id="393" r:id="rId106"/>
    <p:sldId id="1081" r:id="rId107"/>
    <p:sldId id="556" r:id="rId108"/>
    <p:sldId id="401" r:id="rId109"/>
    <p:sldId id="863" r:id="rId110"/>
    <p:sldId id="1087" r:id="rId111"/>
    <p:sldId id="394" r:id="rId112"/>
    <p:sldId id="1086" r:id="rId113"/>
    <p:sldId id="1093" r:id="rId114"/>
    <p:sldId id="1105" r:id="rId115"/>
    <p:sldId id="1085" r:id="rId116"/>
    <p:sldId id="1089" r:id="rId117"/>
    <p:sldId id="1091" r:id="rId118"/>
    <p:sldId id="1092" r:id="rId119"/>
    <p:sldId id="1090" r:id="rId120"/>
    <p:sldId id="1088" r:id="rId121"/>
    <p:sldId id="1034" r:id="rId122"/>
    <p:sldId id="1108" r:id="rId123"/>
    <p:sldId id="940" r:id="rId124"/>
    <p:sldId id="960" r:id="rId125"/>
    <p:sldId id="1140" r:id="rId126"/>
    <p:sldId id="1142" r:id="rId127"/>
    <p:sldId id="1141" r:id="rId128"/>
    <p:sldId id="1143" r:id="rId129"/>
    <p:sldId id="867" r:id="rId130"/>
    <p:sldId id="1144" r:id="rId131"/>
    <p:sldId id="1145" r:id="rId132"/>
    <p:sldId id="1146" r:id="rId133"/>
    <p:sldId id="1147" r:id="rId134"/>
    <p:sldId id="1148" r:id="rId135"/>
    <p:sldId id="1149" r:id="rId136"/>
    <p:sldId id="1150" r:id="rId137"/>
    <p:sldId id="1151" r:id="rId138"/>
    <p:sldId id="1152" r:id="rId139"/>
    <p:sldId id="1153" r:id="rId140"/>
    <p:sldId id="1154" r:id="rId141"/>
    <p:sldId id="1155" r:id="rId142"/>
    <p:sldId id="1156" r:id="rId143"/>
    <p:sldId id="1157" r:id="rId144"/>
    <p:sldId id="1158" r:id="rId145"/>
    <p:sldId id="1159" r:id="rId146"/>
    <p:sldId id="1160" r:id="rId147"/>
    <p:sldId id="1161" r:id="rId148"/>
    <p:sldId id="1162" r:id="rId149"/>
    <p:sldId id="1163" r:id="rId150"/>
    <p:sldId id="1164" r:id="rId151"/>
    <p:sldId id="1165" r:id="rId152"/>
    <p:sldId id="1166" r:id="rId153"/>
    <p:sldId id="1167" r:id="rId154"/>
    <p:sldId id="866" r:id="rId155"/>
    <p:sldId id="1168" r:id="rId156"/>
    <p:sldId id="1169" r:id="rId157"/>
    <p:sldId id="1170" r:id="rId158"/>
    <p:sldId id="1171" r:id="rId159"/>
    <p:sldId id="1172" r:id="rId160"/>
    <p:sldId id="1173" r:id="rId161"/>
    <p:sldId id="1174" r:id="rId162"/>
    <p:sldId id="1175" r:id="rId163"/>
    <p:sldId id="1176" r:id="rId164"/>
    <p:sldId id="1177" r:id="rId165"/>
    <p:sldId id="1178" r:id="rId166"/>
    <p:sldId id="1179" r:id="rId167"/>
    <p:sldId id="1180" r:id="rId168"/>
    <p:sldId id="1181" r:id="rId169"/>
    <p:sldId id="1182" r:id="rId170"/>
    <p:sldId id="1183" r:id="rId171"/>
    <p:sldId id="1184" r:id="rId172"/>
    <p:sldId id="1185" r:id="rId173"/>
    <p:sldId id="1186" r:id="rId174"/>
    <p:sldId id="1187" r:id="rId175"/>
    <p:sldId id="1188" r:id="rId176"/>
    <p:sldId id="1189" r:id="rId177"/>
    <p:sldId id="1190" r:id="rId178"/>
    <p:sldId id="1191" r:id="rId179"/>
    <p:sldId id="1192" r:id="rId180"/>
    <p:sldId id="1193" r:id="rId181"/>
    <p:sldId id="1194" r:id="rId182"/>
    <p:sldId id="1195" r:id="rId183"/>
    <p:sldId id="1196" r:id="rId184"/>
    <p:sldId id="1197" r:id="rId185"/>
    <p:sldId id="1198" r:id="rId186"/>
    <p:sldId id="1199" r:id="rId187"/>
    <p:sldId id="1200" r:id="rId188"/>
    <p:sldId id="1094" r:id="rId189"/>
    <p:sldId id="1114" r:id="rId190"/>
    <p:sldId id="1115" r:id="rId191"/>
    <p:sldId id="1116" r:id="rId192"/>
    <p:sldId id="1117" r:id="rId193"/>
    <p:sldId id="1118" r:id="rId194"/>
    <p:sldId id="1119" r:id="rId195"/>
    <p:sldId id="1120" r:id="rId196"/>
    <p:sldId id="1121" r:id="rId197"/>
    <p:sldId id="1122" r:id="rId198"/>
    <p:sldId id="1123" r:id="rId199"/>
    <p:sldId id="1124" r:id="rId200"/>
    <p:sldId id="408" r:id="rId201"/>
    <p:sldId id="409" r:id="rId202"/>
    <p:sldId id="1097" r:id="rId203"/>
    <p:sldId id="1098" r:id="rId204"/>
    <p:sldId id="1201" r:id="rId205"/>
    <p:sldId id="1038" r:id="rId206"/>
    <p:sldId id="1070" r:id="rId207"/>
    <p:sldId id="1074" r:id="rId208"/>
    <p:sldId id="1071" r:id="rId209"/>
    <p:sldId id="1072" r:id="rId210"/>
    <p:sldId id="1063" r:id="rId211"/>
    <p:sldId id="1065" r:id="rId212"/>
    <p:sldId id="1066" r:id="rId213"/>
    <p:sldId id="1067" r:id="rId214"/>
    <p:sldId id="1068" r:id="rId215"/>
    <p:sldId id="1069" r:id="rId216"/>
    <p:sldId id="1126" r:id="rId217"/>
    <p:sldId id="1075" r:id="rId218"/>
    <p:sldId id="957" r:id="rId219"/>
    <p:sldId id="944" r:id="rId220"/>
    <p:sldId id="950" r:id="rId221"/>
    <p:sldId id="1083" r:id="rId222"/>
    <p:sldId id="1059" r:id="rId223"/>
    <p:sldId id="1139" r:id="rId224"/>
    <p:sldId id="1134" r:id="rId225"/>
    <p:sldId id="1079" r:id="rId226"/>
    <p:sldId id="1101" r:id="rId227"/>
    <p:sldId id="1203" r:id="rId228"/>
    <p:sldId id="1109" r:id="rId229"/>
    <p:sldId id="941" r:id="rId230"/>
    <p:sldId id="1056" r:id="rId231"/>
    <p:sldId id="1099" r:id="rId232"/>
    <p:sldId id="1100" r:id="rId233"/>
    <p:sldId id="947" r:id="rId234"/>
    <p:sldId id="1202" r:id="rId235"/>
    <p:sldId id="1111" r:id="rId236"/>
    <p:sldId id="1205" r:id="rId237"/>
    <p:sldId id="959" r:id="rId238"/>
    <p:sldId id="1135" r:id="rId239"/>
    <p:sldId id="1136" r:id="rId240"/>
    <p:sldId id="878" r:id="rId241"/>
    <p:sldId id="837" r:id="rId242"/>
    <p:sldId id="1138" r:id="rId243"/>
    <p:sldId id="567" r:id="rId244"/>
  </p:sldIdLst>
  <p:sldSz cx="9906000" cy="6858000" type="A4"/>
  <p:notesSz cx="6810375" cy="9942513"/>
  <p:defaultTextStyle>
    <a:defPPr>
      <a:defRPr lang="en-GB"/>
    </a:defPPr>
    <a:lvl1pPr algn="l" rtl="0" fontAlgn="base">
      <a:spcBef>
        <a:spcPct val="0"/>
      </a:spcBef>
      <a:spcAft>
        <a:spcPct val="0"/>
      </a:spcAft>
      <a:defRPr sz="4400" b="1" kern="1200">
        <a:solidFill>
          <a:schemeClr val="tx2"/>
        </a:solidFill>
        <a:latin typeface="Arial" pitchFamily="34" charset="0"/>
        <a:ea typeface="+mn-ea"/>
        <a:cs typeface="+mn-cs"/>
      </a:defRPr>
    </a:lvl1pPr>
    <a:lvl2pPr marL="457200" algn="l" rtl="0" fontAlgn="base">
      <a:spcBef>
        <a:spcPct val="0"/>
      </a:spcBef>
      <a:spcAft>
        <a:spcPct val="0"/>
      </a:spcAft>
      <a:defRPr sz="4400" b="1" kern="1200">
        <a:solidFill>
          <a:schemeClr val="tx2"/>
        </a:solidFill>
        <a:latin typeface="Arial" pitchFamily="34" charset="0"/>
        <a:ea typeface="+mn-ea"/>
        <a:cs typeface="+mn-cs"/>
      </a:defRPr>
    </a:lvl2pPr>
    <a:lvl3pPr marL="914400" algn="l" rtl="0" fontAlgn="base">
      <a:spcBef>
        <a:spcPct val="0"/>
      </a:spcBef>
      <a:spcAft>
        <a:spcPct val="0"/>
      </a:spcAft>
      <a:defRPr sz="4400" b="1" kern="1200">
        <a:solidFill>
          <a:schemeClr val="tx2"/>
        </a:solidFill>
        <a:latin typeface="Arial" pitchFamily="34" charset="0"/>
        <a:ea typeface="+mn-ea"/>
        <a:cs typeface="+mn-cs"/>
      </a:defRPr>
    </a:lvl3pPr>
    <a:lvl4pPr marL="1371600" algn="l" rtl="0" fontAlgn="base">
      <a:spcBef>
        <a:spcPct val="0"/>
      </a:spcBef>
      <a:spcAft>
        <a:spcPct val="0"/>
      </a:spcAft>
      <a:defRPr sz="4400" b="1" kern="1200">
        <a:solidFill>
          <a:schemeClr val="tx2"/>
        </a:solidFill>
        <a:latin typeface="Arial" pitchFamily="34" charset="0"/>
        <a:ea typeface="+mn-ea"/>
        <a:cs typeface="+mn-cs"/>
      </a:defRPr>
    </a:lvl4pPr>
    <a:lvl5pPr marL="1828800" algn="l" rtl="0" fontAlgn="base">
      <a:spcBef>
        <a:spcPct val="0"/>
      </a:spcBef>
      <a:spcAft>
        <a:spcPct val="0"/>
      </a:spcAft>
      <a:defRPr sz="4400" b="1" kern="1200">
        <a:solidFill>
          <a:schemeClr val="tx2"/>
        </a:solidFill>
        <a:latin typeface="Arial" pitchFamily="34" charset="0"/>
        <a:ea typeface="+mn-ea"/>
        <a:cs typeface="+mn-cs"/>
      </a:defRPr>
    </a:lvl5pPr>
    <a:lvl6pPr marL="2286000" algn="l" defTabSz="914400" rtl="0" eaLnBrk="1" latinLnBrk="0" hangingPunct="1">
      <a:defRPr sz="4400" b="1" kern="1200">
        <a:solidFill>
          <a:schemeClr val="tx2"/>
        </a:solidFill>
        <a:latin typeface="Arial" pitchFamily="34" charset="0"/>
        <a:ea typeface="+mn-ea"/>
        <a:cs typeface="+mn-cs"/>
      </a:defRPr>
    </a:lvl6pPr>
    <a:lvl7pPr marL="2743200" algn="l" defTabSz="914400" rtl="0" eaLnBrk="1" latinLnBrk="0" hangingPunct="1">
      <a:defRPr sz="4400" b="1" kern="1200">
        <a:solidFill>
          <a:schemeClr val="tx2"/>
        </a:solidFill>
        <a:latin typeface="Arial" pitchFamily="34" charset="0"/>
        <a:ea typeface="+mn-ea"/>
        <a:cs typeface="+mn-cs"/>
      </a:defRPr>
    </a:lvl7pPr>
    <a:lvl8pPr marL="3200400" algn="l" defTabSz="914400" rtl="0" eaLnBrk="1" latinLnBrk="0" hangingPunct="1">
      <a:defRPr sz="4400" b="1" kern="1200">
        <a:solidFill>
          <a:schemeClr val="tx2"/>
        </a:solidFill>
        <a:latin typeface="Arial" pitchFamily="34" charset="0"/>
        <a:ea typeface="+mn-ea"/>
        <a:cs typeface="+mn-cs"/>
      </a:defRPr>
    </a:lvl8pPr>
    <a:lvl9pPr marL="3657600" algn="l" defTabSz="914400" rtl="0" eaLnBrk="1" latinLnBrk="0" hangingPunct="1">
      <a:defRPr sz="4400" b="1" kern="1200">
        <a:solidFill>
          <a:schemeClr val="tx2"/>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81" autoAdjust="0"/>
    <p:restoredTop sz="64177" autoAdjust="0"/>
  </p:normalViewPr>
  <p:slideViewPr>
    <p:cSldViewPr>
      <p:cViewPr varScale="1">
        <p:scale>
          <a:sx n="50" d="100"/>
          <a:sy n="50" d="100"/>
        </p:scale>
        <p:origin x="1572" y="48"/>
      </p:cViewPr>
      <p:guideLst>
        <p:guide orient="horz" pos="2160"/>
        <p:guide pos="3120"/>
      </p:guideLst>
    </p:cSldViewPr>
  </p:slideViewPr>
  <p:outlineViewPr>
    <p:cViewPr>
      <p:scale>
        <a:sx n="33" d="100"/>
        <a:sy n="33" d="100"/>
      </p:scale>
      <p:origin x="0" y="-2388"/>
    </p:cViewPr>
  </p:outlineViewPr>
  <p:notesTextViewPr>
    <p:cViewPr>
      <p:scale>
        <a:sx n="100" d="100"/>
        <a:sy n="100" d="100"/>
      </p:scale>
      <p:origin x="0" y="0"/>
    </p:cViewPr>
  </p:notesTextViewPr>
  <p:sorterViewPr>
    <p:cViewPr varScale="1">
      <p:scale>
        <a:sx n="100" d="100"/>
        <a:sy n="100" d="100"/>
      </p:scale>
      <p:origin x="0" y="-441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 Target="slides/slide36.xml"/><Relationship Id="rId159" Type="http://schemas.openxmlformats.org/officeDocument/2006/relationships/slide" Target="slides/slide57.xml"/><Relationship Id="rId170" Type="http://schemas.openxmlformats.org/officeDocument/2006/relationships/slide" Target="slides/slide68.xml"/><Relationship Id="rId191" Type="http://schemas.openxmlformats.org/officeDocument/2006/relationships/slide" Target="slides/slide89.xml"/><Relationship Id="rId205" Type="http://schemas.openxmlformats.org/officeDocument/2006/relationships/slide" Target="slides/slide103.xml"/><Relationship Id="rId226" Type="http://schemas.openxmlformats.org/officeDocument/2006/relationships/slide" Target="slides/slide124.xml"/><Relationship Id="rId247" Type="http://schemas.openxmlformats.org/officeDocument/2006/relationships/presProps" Target="presProps.xml"/><Relationship Id="rId107"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26.xml"/><Relationship Id="rId149" Type="http://schemas.openxmlformats.org/officeDocument/2006/relationships/slide" Target="slides/slide47.xml"/><Relationship Id="rId5" Type="http://schemas.openxmlformats.org/officeDocument/2006/relationships/slideMaster" Target="slideMasters/slideMaster5.xml"/><Relationship Id="rId95" Type="http://schemas.openxmlformats.org/officeDocument/2006/relationships/slideMaster" Target="slideMasters/slideMaster95.xml"/><Relationship Id="rId160" Type="http://schemas.openxmlformats.org/officeDocument/2006/relationships/slide" Target="slides/slide58.xml"/><Relationship Id="rId181" Type="http://schemas.openxmlformats.org/officeDocument/2006/relationships/slide" Target="slides/slide79.xml"/><Relationship Id="rId216" Type="http://schemas.openxmlformats.org/officeDocument/2006/relationships/slide" Target="slides/slide114.xml"/><Relationship Id="rId237" Type="http://schemas.openxmlformats.org/officeDocument/2006/relationships/slide" Target="slides/slide13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16.xml"/><Relationship Id="rId139" Type="http://schemas.openxmlformats.org/officeDocument/2006/relationships/slide" Target="slides/slide37.xml"/><Relationship Id="rId85" Type="http://schemas.openxmlformats.org/officeDocument/2006/relationships/slideMaster" Target="slideMasters/slideMaster85.xml"/><Relationship Id="rId150" Type="http://schemas.openxmlformats.org/officeDocument/2006/relationships/slide" Target="slides/slide48.xml"/><Relationship Id="rId171" Type="http://schemas.openxmlformats.org/officeDocument/2006/relationships/slide" Target="slides/slide69.xml"/><Relationship Id="rId192" Type="http://schemas.openxmlformats.org/officeDocument/2006/relationships/slide" Target="slides/slide90.xml"/><Relationship Id="rId206" Type="http://schemas.openxmlformats.org/officeDocument/2006/relationships/slide" Target="slides/slide104.xml"/><Relationship Id="rId227" Type="http://schemas.openxmlformats.org/officeDocument/2006/relationships/slide" Target="slides/slide125.xml"/><Relationship Id="rId248"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xml"/><Relationship Id="rId108" Type="http://schemas.openxmlformats.org/officeDocument/2006/relationships/slide" Target="slides/slide6.xml"/><Relationship Id="rId124" Type="http://schemas.openxmlformats.org/officeDocument/2006/relationships/slide" Target="slides/slide22.xml"/><Relationship Id="rId129" Type="http://schemas.openxmlformats.org/officeDocument/2006/relationships/slide" Target="slides/slide27.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Master" Target="slideMasters/slideMaster96.xml"/><Relationship Id="rId140" Type="http://schemas.openxmlformats.org/officeDocument/2006/relationships/slide" Target="slides/slide38.xml"/><Relationship Id="rId145" Type="http://schemas.openxmlformats.org/officeDocument/2006/relationships/slide" Target="slides/slide43.xml"/><Relationship Id="rId161" Type="http://schemas.openxmlformats.org/officeDocument/2006/relationships/slide" Target="slides/slide59.xml"/><Relationship Id="rId166" Type="http://schemas.openxmlformats.org/officeDocument/2006/relationships/slide" Target="slides/slide64.xml"/><Relationship Id="rId182" Type="http://schemas.openxmlformats.org/officeDocument/2006/relationships/slide" Target="slides/slide80.xml"/><Relationship Id="rId187" Type="http://schemas.openxmlformats.org/officeDocument/2006/relationships/slide" Target="slides/slide85.xml"/><Relationship Id="rId217" Type="http://schemas.openxmlformats.org/officeDocument/2006/relationships/slide" Target="slides/slide115.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10.xml"/><Relationship Id="rId233" Type="http://schemas.openxmlformats.org/officeDocument/2006/relationships/slide" Target="slides/slide131.xml"/><Relationship Id="rId238" Type="http://schemas.openxmlformats.org/officeDocument/2006/relationships/slide" Target="slides/slide13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12.xml"/><Relationship Id="rId119" Type="http://schemas.openxmlformats.org/officeDocument/2006/relationships/slide" Target="slides/slide17.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 Target="slides/slide28.xml"/><Relationship Id="rId135" Type="http://schemas.openxmlformats.org/officeDocument/2006/relationships/slide" Target="slides/slide33.xml"/><Relationship Id="rId151" Type="http://schemas.openxmlformats.org/officeDocument/2006/relationships/slide" Target="slides/slide49.xml"/><Relationship Id="rId156" Type="http://schemas.openxmlformats.org/officeDocument/2006/relationships/slide" Target="slides/slide54.xml"/><Relationship Id="rId177" Type="http://schemas.openxmlformats.org/officeDocument/2006/relationships/slide" Target="slides/slide75.xml"/><Relationship Id="rId198" Type="http://schemas.openxmlformats.org/officeDocument/2006/relationships/slide" Target="slides/slide96.xml"/><Relationship Id="rId172" Type="http://schemas.openxmlformats.org/officeDocument/2006/relationships/slide" Target="slides/slide70.xml"/><Relationship Id="rId193" Type="http://schemas.openxmlformats.org/officeDocument/2006/relationships/slide" Target="slides/slide91.xml"/><Relationship Id="rId202" Type="http://schemas.openxmlformats.org/officeDocument/2006/relationships/slide" Target="slides/slide100.xml"/><Relationship Id="rId207" Type="http://schemas.openxmlformats.org/officeDocument/2006/relationships/slide" Target="slides/slide105.xml"/><Relationship Id="rId223" Type="http://schemas.openxmlformats.org/officeDocument/2006/relationships/slide" Target="slides/slide121.xml"/><Relationship Id="rId228" Type="http://schemas.openxmlformats.org/officeDocument/2006/relationships/slide" Target="slides/slide126.xml"/><Relationship Id="rId244" Type="http://schemas.openxmlformats.org/officeDocument/2006/relationships/slide" Target="slides/slide142.xml"/><Relationship Id="rId249"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 Target="slides/slide2.xml"/><Relationship Id="rId120" Type="http://schemas.openxmlformats.org/officeDocument/2006/relationships/slide" Target="slides/slide18.xml"/><Relationship Id="rId125" Type="http://schemas.openxmlformats.org/officeDocument/2006/relationships/slide" Target="slides/slide23.xml"/><Relationship Id="rId141" Type="http://schemas.openxmlformats.org/officeDocument/2006/relationships/slide" Target="slides/slide39.xml"/><Relationship Id="rId146" Type="http://schemas.openxmlformats.org/officeDocument/2006/relationships/slide" Target="slides/slide44.xml"/><Relationship Id="rId167" Type="http://schemas.openxmlformats.org/officeDocument/2006/relationships/slide" Target="slides/slide65.xml"/><Relationship Id="rId188"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162" Type="http://schemas.openxmlformats.org/officeDocument/2006/relationships/slide" Target="slides/slide60.xml"/><Relationship Id="rId183" Type="http://schemas.openxmlformats.org/officeDocument/2006/relationships/slide" Target="slides/slide81.xml"/><Relationship Id="rId213" Type="http://schemas.openxmlformats.org/officeDocument/2006/relationships/slide" Target="slides/slide111.xml"/><Relationship Id="rId218" Type="http://schemas.openxmlformats.org/officeDocument/2006/relationships/slide" Target="slides/slide116.xml"/><Relationship Id="rId234" Type="http://schemas.openxmlformats.org/officeDocument/2006/relationships/slide" Target="slides/slide132.xml"/><Relationship Id="rId239" Type="http://schemas.openxmlformats.org/officeDocument/2006/relationships/slide" Target="slides/slide13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tableStyles" Target="tableStyles.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8.xml"/><Relationship Id="rId115" Type="http://schemas.openxmlformats.org/officeDocument/2006/relationships/slide" Target="slides/slide13.xml"/><Relationship Id="rId131" Type="http://schemas.openxmlformats.org/officeDocument/2006/relationships/slide" Target="slides/slide29.xml"/><Relationship Id="rId136" Type="http://schemas.openxmlformats.org/officeDocument/2006/relationships/slide" Target="slides/slide34.xml"/><Relationship Id="rId157" Type="http://schemas.openxmlformats.org/officeDocument/2006/relationships/slide" Target="slides/slide55.xml"/><Relationship Id="rId178" Type="http://schemas.openxmlformats.org/officeDocument/2006/relationships/slide" Target="slides/slide76.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 Target="slides/slide50.xml"/><Relationship Id="rId173" Type="http://schemas.openxmlformats.org/officeDocument/2006/relationships/slide" Target="slides/slide71.xml"/><Relationship Id="rId194" Type="http://schemas.openxmlformats.org/officeDocument/2006/relationships/slide" Target="slides/slide92.xml"/><Relationship Id="rId199" Type="http://schemas.openxmlformats.org/officeDocument/2006/relationships/slide" Target="slides/slide97.xml"/><Relationship Id="rId203" Type="http://schemas.openxmlformats.org/officeDocument/2006/relationships/slide" Target="slides/slide101.xml"/><Relationship Id="rId208" Type="http://schemas.openxmlformats.org/officeDocument/2006/relationships/slide" Target="slides/slide106.xml"/><Relationship Id="rId229" Type="http://schemas.openxmlformats.org/officeDocument/2006/relationships/slide" Target="slides/slide127.xml"/><Relationship Id="rId19" Type="http://schemas.openxmlformats.org/officeDocument/2006/relationships/slideMaster" Target="slideMasters/slideMaster19.xml"/><Relationship Id="rId224" Type="http://schemas.openxmlformats.org/officeDocument/2006/relationships/slide" Target="slides/slide122.xml"/><Relationship Id="rId240" Type="http://schemas.openxmlformats.org/officeDocument/2006/relationships/slide" Target="slides/slide138.xml"/><Relationship Id="rId245" Type="http://schemas.openxmlformats.org/officeDocument/2006/relationships/notesMaster" Target="notesMasters/notesMaster1.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 Target="slides/slide3.xml"/><Relationship Id="rId126" Type="http://schemas.openxmlformats.org/officeDocument/2006/relationships/slide" Target="slides/slide24.xml"/><Relationship Id="rId147" Type="http://schemas.openxmlformats.org/officeDocument/2006/relationships/slide" Target="slides/slide45.xml"/><Relationship Id="rId168"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 Target="slides/slide19.xml"/><Relationship Id="rId142" Type="http://schemas.openxmlformats.org/officeDocument/2006/relationships/slide" Target="slides/slide40.xml"/><Relationship Id="rId163" Type="http://schemas.openxmlformats.org/officeDocument/2006/relationships/slide" Target="slides/slide61.xml"/><Relationship Id="rId184" Type="http://schemas.openxmlformats.org/officeDocument/2006/relationships/slide" Target="slides/slide82.xml"/><Relationship Id="rId189" Type="http://schemas.openxmlformats.org/officeDocument/2006/relationships/slide" Target="slides/slide87.xml"/><Relationship Id="rId219" Type="http://schemas.openxmlformats.org/officeDocument/2006/relationships/slide" Target="slides/slide117.xml"/><Relationship Id="rId3" Type="http://schemas.openxmlformats.org/officeDocument/2006/relationships/slideMaster" Target="slideMasters/slideMaster3.xml"/><Relationship Id="rId214" Type="http://schemas.openxmlformats.org/officeDocument/2006/relationships/slide" Target="slides/slide112.xml"/><Relationship Id="rId230" Type="http://schemas.openxmlformats.org/officeDocument/2006/relationships/slide" Target="slides/slide128.xml"/><Relationship Id="rId235" Type="http://schemas.openxmlformats.org/officeDocument/2006/relationships/slide" Target="slides/slide13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14.xml"/><Relationship Id="rId137" Type="http://schemas.openxmlformats.org/officeDocument/2006/relationships/slide" Target="slides/slide35.xml"/><Relationship Id="rId158" Type="http://schemas.openxmlformats.org/officeDocument/2006/relationships/slide" Target="slides/slide5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 Target="slides/slide9.xml"/><Relationship Id="rId132" Type="http://schemas.openxmlformats.org/officeDocument/2006/relationships/slide" Target="slides/slide30.xml"/><Relationship Id="rId153" Type="http://schemas.openxmlformats.org/officeDocument/2006/relationships/slide" Target="slides/slide51.xml"/><Relationship Id="rId174" Type="http://schemas.openxmlformats.org/officeDocument/2006/relationships/slide" Target="slides/slide72.xml"/><Relationship Id="rId179" Type="http://schemas.openxmlformats.org/officeDocument/2006/relationships/slide" Target="slides/slide77.xml"/><Relationship Id="rId195" Type="http://schemas.openxmlformats.org/officeDocument/2006/relationships/slide" Target="slides/slide93.xml"/><Relationship Id="rId209" Type="http://schemas.openxmlformats.org/officeDocument/2006/relationships/slide" Target="slides/slide107.xml"/><Relationship Id="rId190" Type="http://schemas.openxmlformats.org/officeDocument/2006/relationships/slide" Target="slides/slide88.xml"/><Relationship Id="rId204" Type="http://schemas.openxmlformats.org/officeDocument/2006/relationships/slide" Target="slides/slide102.xml"/><Relationship Id="rId220" Type="http://schemas.openxmlformats.org/officeDocument/2006/relationships/slide" Target="slides/slide118.xml"/><Relationship Id="rId225" Type="http://schemas.openxmlformats.org/officeDocument/2006/relationships/slide" Target="slides/slide123.xml"/><Relationship Id="rId241" Type="http://schemas.openxmlformats.org/officeDocument/2006/relationships/slide" Target="slides/slide139.xml"/><Relationship Id="rId246"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xml"/><Relationship Id="rId127" Type="http://schemas.openxmlformats.org/officeDocument/2006/relationships/slide" Target="slides/slide2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 Target="slides/slide20.xml"/><Relationship Id="rId143" Type="http://schemas.openxmlformats.org/officeDocument/2006/relationships/slide" Target="slides/slide41.xml"/><Relationship Id="rId148" Type="http://schemas.openxmlformats.org/officeDocument/2006/relationships/slide" Target="slides/slide46.xml"/><Relationship Id="rId164" Type="http://schemas.openxmlformats.org/officeDocument/2006/relationships/slide" Target="slides/slide62.xml"/><Relationship Id="rId169" Type="http://schemas.openxmlformats.org/officeDocument/2006/relationships/slide" Target="slides/slide67.xml"/><Relationship Id="rId185"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78.xml"/><Relationship Id="rId210" Type="http://schemas.openxmlformats.org/officeDocument/2006/relationships/slide" Target="slides/slide108.xml"/><Relationship Id="rId215" Type="http://schemas.openxmlformats.org/officeDocument/2006/relationships/slide" Target="slides/slide113.xml"/><Relationship Id="rId236" Type="http://schemas.openxmlformats.org/officeDocument/2006/relationships/slide" Target="slides/slide134.xml"/><Relationship Id="rId26" Type="http://schemas.openxmlformats.org/officeDocument/2006/relationships/slideMaster" Target="slideMasters/slideMaster26.xml"/><Relationship Id="rId231" Type="http://schemas.openxmlformats.org/officeDocument/2006/relationships/slide" Target="slides/slide129.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10.xml"/><Relationship Id="rId133" Type="http://schemas.openxmlformats.org/officeDocument/2006/relationships/slide" Target="slides/slide31.xml"/><Relationship Id="rId154" Type="http://schemas.openxmlformats.org/officeDocument/2006/relationships/slide" Target="slides/slide52.xml"/><Relationship Id="rId175" Type="http://schemas.openxmlformats.org/officeDocument/2006/relationships/slide" Target="slides/slide73.xml"/><Relationship Id="rId196" Type="http://schemas.openxmlformats.org/officeDocument/2006/relationships/slide" Target="slides/slide94.xml"/><Relationship Id="rId200" Type="http://schemas.openxmlformats.org/officeDocument/2006/relationships/slide" Target="slides/slide98.xml"/><Relationship Id="rId16" Type="http://schemas.openxmlformats.org/officeDocument/2006/relationships/slideMaster" Target="slideMasters/slideMaster16.xml"/><Relationship Id="rId221" Type="http://schemas.openxmlformats.org/officeDocument/2006/relationships/slide" Target="slides/slide119.xml"/><Relationship Id="rId242" Type="http://schemas.openxmlformats.org/officeDocument/2006/relationships/slide" Target="slides/slide140.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 Target="slides/slide21.xml"/><Relationship Id="rId144" Type="http://schemas.openxmlformats.org/officeDocument/2006/relationships/slide" Target="slides/slide42.xml"/><Relationship Id="rId90" Type="http://schemas.openxmlformats.org/officeDocument/2006/relationships/slideMaster" Target="slideMasters/slideMaster90.xml"/><Relationship Id="rId165" Type="http://schemas.openxmlformats.org/officeDocument/2006/relationships/slide" Target="slides/slide63.xml"/><Relationship Id="rId186" Type="http://schemas.openxmlformats.org/officeDocument/2006/relationships/slide" Target="slides/slide84.xml"/><Relationship Id="rId211" Type="http://schemas.openxmlformats.org/officeDocument/2006/relationships/slide" Target="slides/slide109.xml"/><Relationship Id="rId232" Type="http://schemas.openxmlformats.org/officeDocument/2006/relationships/slide" Target="slides/slide13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11.xml"/><Relationship Id="rId134" Type="http://schemas.openxmlformats.org/officeDocument/2006/relationships/slide" Target="slides/slide32.xml"/><Relationship Id="rId80" Type="http://schemas.openxmlformats.org/officeDocument/2006/relationships/slideMaster" Target="slideMasters/slideMaster80.xml"/><Relationship Id="rId155" Type="http://schemas.openxmlformats.org/officeDocument/2006/relationships/slide" Target="slides/slide53.xml"/><Relationship Id="rId176" Type="http://schemas.openxmlformats.org/officeDocument/2006/relationships/slide" Target="slides/slide74.xml"/><Relationship Id="rId197" Type="http://schemas.openxmlformats.org/officeDocument/2006/relationships/slide" Target="slides/slide95.xml"/><Relationship Id="rId201" Type="http://schemas.openxmlformats.org/officeDocument/2006/relationships/slide" Target="slides/slide99.xml"/><Relationship Id="rId222" Type="http://schemas.openxmlformats.org/officeDocument/2006/relationships/slide" Target="slides/slide120.xml"/><Relationship Id="rId243" Type="http://schemas.openxmlformats.org/officeDocument/2006/relationships/slide" Target="slides/slide14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hbfsvrpro1\hbf\Documents\David%20OLeary\Stats\Permissions%20and%20completions%20lag.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oleard\AppData\Local\Microsoft\Windows\Temporary%20Internet%20Files\Content.Outlook\7APCDOIJ\HBF%20%20DCLG%20Data%20Tables%202006%20to%202016%20Q3%20-%20CATH.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b="1" i="0" u="none" strike="noStrike" baseline="0">
                <a:solidFill>
                  <a:srgbClr val="000000"/>
                </a:solidFill>
                <a:latin typeface="Arial"/>
                <a:ea typeface="Arial"/>
                <a:cs typeface="Arial"/>
              </a:defRPr>
            </a:pPr>
            <a:r>
              <a:rPr lang="en-GB" dirty="0"/>
              <a:t>Housing </a:t>
            </a:r>
            <a:r>
              <a:rPr lang="en-GB" dirty="0" smtClean="0"/>
              <a:t>Completions </a:t>
            </a:r>
            <a:r>
              <a:rPr lang="en-GB" dirty="0"/>
              <a:t>(England)</a:t>
            </a:r>
          </a:p>
        </c:rich>
      </c:tx>
      <c:overlay val="0"/>
      <c:spPr>
        <a:noFill/>
        <a:ln w="25400">
          <a:noFill/>
        </a:ln>
      </c:spPr>
    </c:title>
    <c:autoTitleDeleted val="0"/>
    <c:plotArea>
      <c:layout>
        <c:manualLayout>
          <c:layoutTarget val="inner"/>
          <c:xMode val="edge"/>
          <c:yMode val="edge"/>
          <c:x val="0.106869331207017"/>
          <c:y val="0.13872832369942201"/>
          <c:w val="0.85351776637097498"/>
          <c:h val="0.67919680884216604"/>
        </c:manualLayout>
      </c:layout>
      <c:areaChart>
        <c:grouping val="stacked"/>
        <c:varyColors val="0"/>
        <c:ser>
          <c:idx val="0"/>
          <c:order val="0"/>
          <c:tx>
            <c:strRef>
              <c:f>Sheet1!$B$3</c:f>
              <c:strCache>
                <c:ptCount val="1"/>
                <c:pt idx="0">
                  <c:v>Private</c:v>
                </c:pt>
              </c:strCache>
            </c:strRef>
          </c:tx>
          <c:spPr>
            <a:solidFill>
              <a:srgbClr val="DD0806"/>
            </a:solidFill>
            <a:ln w="25400">
              <a:noFill/>
            </a:ln>
          </c:spPr>
          <c:cat>
            <c:numRef>
              <c:f>Sheet1!$A$4:$A$72</c:f>
              <c:numCache>
                <c:formatCode>General</c:formatCode>
                <c:ptCount val="6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numCache>
            </c:numRef>
          </c:cat>
          <c:val>
            <c:numRef>
              <c:f>Sheet1!$B$4:$B$72</c:f>
              <c:numCache>
                <c:formatCode>[$-409]#,##0;[$-409]"("#,##0")"</c:formatCode>
                <c:ptCount val="69"/>
                <c:pt idx="0">
                  <c:v>28760</c:v>
                </c:pt>
                <c:pt idx="1">
                  <c:v>38630</c:v>
                </c:pt>
                <c:pt idx="2">
                  <c:v>30370</c:v>
                </c:pt>
                <c:pt idx="3">
                  <c:v>23800</c:v>
                </c:pt>
                <c:pt idx="4">
                  <c:v>25310</c:v>
                </c:pt>
                <c:pt idx="5">
                  <c:v>20170</c:v>
                </c:pt>
                <c:pt idx="6">
                  <c:v>30500</c:v>
                </c:pt>
                <c:pt idx="7">
                  <c:v>58270</c:v>
                </c:pt>
                <c:pt idx="8">
                  <c:v>85380</c:v>
                </c:pt>
                <c:pt idx="9">
                  <c:v>106800</c:v>
                </c:pt>
                <c:pt idx="10">
                  <c:v>115940</c:v>
                </c:pt>
                <c:pt idx="11">
                  <c:v>118820</c:v>
                </c:pt>
                <c:pt idx="12">
                  <c:v>119910</c:v>
                </c:pt>
                <c:pt idx="13">
                  <c:v>141510</c:v>
                </c:pt>
                <c:pt idx="14">
                  <c:v>156020</c:v>
                </c:pt>
                <c:pt idx="15">
                  <c:v>163350</c:v>
                </c:pt>
                <c:pt idx="16">
                  <c:v>159520</c:v>
                </c:pt>
                <c:pt idx="17">
                  <c:v>160630</c:v>
                </c:pt>
                <c:pt idx="18">
                  <c:v>200670</c:v>
                </c:pt>
                <c:pt idx="19">
                  <c:v>196750</c:v>
                </c:pt>
                <c:pt idx="20">
                  <c:v>187890</c:v>
                </c:pt>
                <c:pt idx="21">
                  <c:v>183720</c:v>
                </c:pt>
                <c:pt idx="22">
                  <c:v>203320</c:v>
                </c:pt>
                <c:pt idx="23">
                  <c:v>164070</c:v>
                </c:pt>
                <c:pt idx="24">
                  <c:v>153440</c:v>
                </c:pt>
                <c:pt idx="25">
                  <c:v>170820</c:v>
                </c:pt>
                <c:pt idx="26">
                  <c:v>173990</c:v>
                </c:pt>
                <c:pt idx="27">
                  <c:v>163460</c:v>
                </c:pt>
                <c:pt idx="28">
                  <c:v>121490</c:v>
                </c:pt>
                <c:pt idx="29">
                  <c:v>131480</c:v>
                </c:pt>
                <c:pt idx="30">
                  <c:v>130900</c:v>
                </c:pt>
                <c:pt idx="31">
                  <c:v>121570</c:v>
                </c:pt>
                <c:pt idx="32">
                  <c:v>127490</c:v>
                </c:pt>
                <c:pt idx="33">
                  <c:v>118390</c:v>
                </c:pt>
                <c:pt idx="34">
                  <c:v>110230</c:v>
                </c:pt>
                <c:pt idx="35">
                  <c:v>98900</c:v>
                </c:pt>
                <c:pt idx="36">
                  <c:v>108790</c:v>
                </c:pt>
                <c:pt idx="37">
                  <c:v>129490</c:v>
                </c:pt>
                <c:pt idx="38">
                  <c:v>138970</c:v>
                </c:pt>
                <c:pt idx="39">
                  <c:v>135460</c:v>
                </c:pt>
                <c:pt idx="40">
                  <c:v>148890</c:v>
                </c:pt>
                <c:pt idx="41">
                  <c:v>161740</c:v>
                </c:pt>
                <c:pt idx="42">
                  <c:v>176020</c:v>
                </c:pt>
                <c:pt idx="43">
                  <c:v>154000</c:v>
                </c:pt>
                <c:pt idx="44">
                  <c:v>136060</c:v>
                </c:pt>
                <c:pt idx="45">
                  <c:v>131170</c:v>
                </c:pt>
                <c:pt idx="46">
                  <c:v>119530</c:v>
                </c:pt>
                <c:pt idx="47">
                  <c:v>116630</c:v>
                </c:pt>
                <c:pt idx="48">
                  <c:v>122700</c:v>
                </c:pt>
                <c:pt idx="49">
                  <c:v>125470</c:v>
                </c:pt>
                <c:pt idx="50">
                  <c:v>121550</c:v>
                </c:pt>
                <c:pt idx="51">
                  <c:v>128240</c:v>
                </c:pt>
                <c:pt idx="52">
                  <c:v>122510</c:v>
                </c:pt>
                <c:pt idx="53">
                  <c:v>123180</c:v>
                </c:pt>
                <c:pt idx="54">
                  <c:v>118330</c:v>
                </c:pt>
                <c:pt idx="55">
                  <c:v>114850</c:v>
                </c:pt>
                <c:pt idx="56">
                  <c:v>123320</c:v>
                </c:pt>
                <c:pt idx="57">
                  <c:v>131060</c:v>
                </c:pt>
                <c:pt idx="58">
                  <c:v>137330</c:v>
                </c:pt>
                <c:pt idx="59">
                  <c:v>141740</c:v>
                </c:pt>
                <c:pt idx="60">
                  <c:v>139910</c:v>
                </c:pt>
                <c:pt idx="61">
                  <c:v>154210</c:v>
                </c:pt>
                <c:pt idx="62">
                  <c:v>121100</c:v>
                </c:pt>
                <c:pt idx="63">
                  <c:v>97620</c:v>
                </c:pt>
                <c:pt idx="64">
                  <c:v>83280</c:v>
                </c:pt>
                <c:pt idx="65">
                  <c:v>85870</c:v>
                </c:pt>
                <c:pt idx="66">
                  <c:v>88740</c:v>
                </c:pt>
                <c:pt idx="67">
                  <c:v>87040</c:v>
                </c:pt>
                <c:pt idx="68">
                  <c:v>93660</c:v>
                </c:pt>
              </c:numCache>
            </c:numRef>
          </c:val>
        </c:ser>
        <c:ser>
          <c:idx val="1"/>
          <c:order val="1"/>
          <c:tx>
            <c:strRef>
              <c:f>Sheet1!$C$3</c:f>
              <c:strCache>
                <c:ptCount val="1"/>
                <c:pt idx="0">
                  <c:v>Housing associations</c:v>
                </c:pt>
              </c:strCache>
            </c:strRef>
          </c:tx>
          <c:spPr>
            <a:solidFill>
              <a:srgbClr val="00B050"/>
            </a:solidFill>
            <a:ln w="25400">
              <a:noFill/>
            </a:ln>
          </c:spPr>
          <c:cat>
            <c:numRef>
              <c:f>Sheet1!$A$4:$A$72</c:f>
              <c:numCache>
                <c:formatCode>General</c:formatCode>
                <c:ptCount val="6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numCache>
            </c:numRef>
          </c:cat>
          <c:val>
            <c:numRef>
              <c:f>Sheet1!$C$4:$C$72</c:f>
              <c:numCache>
                <c:formatCode>[$-409]#,##0;[$-409]"("#,##0")"</c:formatCode>
                <c:ptCount val="69"/>
                <c:pt idx="0">
                  <c:v>100</c:v>
                </c:pt>
                <c:pt idx="1">
                  <c:v>860</c:v>
                </c:pt>
                <c:pt idx="2">
                  <c:v>1820</c:v>
                </c:pt>
                <c:pt idx="3">
                  <c:v>1330</c:v>
                </c:pt>
                <c:pt idx="4">
                  <c:v>1500</c:v>
                </c:pt>
                <c:pt idx="5">
                  <c:v>1610</c:v>
                </c:pt>
                <c:pt idx="6">
                  <c:v>1800</c:v>
                </c:pt>
                <c:pt idx="7">
                  <c:v>7200</c:v>
                </c:pt>
                <c:pt idx="8">
                  <c:v>14020</c:v>
                </c:pt>
                <c:pt idx="9">
                  <c:v>4350</c:v>
                </c:pt>
                <c:pt idx="10">
                  <c:v>2400</c:v>
                </c:pt>
                <c:pt idx="11">
                  <c:v>1880</c:v>
                </c:pt>
                <c:pt idx="12">
                  <c:v>1120</c:v>
                </c:pt>
                <c:pt idx="13">
                  <c:v>1100</c:v>
                </c:pt>
                <c:pt idx="14">
                  <c:v>1650</c:v>
                </c:pt>
                <c:pt idx="15">
                  <c:v>1560</c:v>
                </c:pt>
                <c:pt idx="16">
                  <c:v>1550</c:v>
                </c:pt>
                <c:pt idx="17">
                  <c:v>1930</c:v>
                </c:pt>
                <c:pt idx="18">
                  <c:v>2850</c:v>
                </c:pt>
                <c:pt idx="19">
                  <c:v>3620</c:v>
                </c:pt>
                <c:pt idx="20">
                  <c:v>4100</c:v>
                </c:pt>
                <c:pt idx="21">
                  <c:v>4520</c:v>
                </c:pt>
                <c:pt idx="22">
                  <c:v>5540</c:v>
                </c:pt>
                <c:pt idx="23">
                  <c:v>7100</c:v>
                </c:pt>
                <c:pt idx="24">
                  <c:v>8180</c:v>
                </c:pt>
                <c:pt idx="25">
                  <c:v>10170</c:v>
                </c:pt>
                <c:pt idx="26">
                  <c:v>6900</c:v>
                </c:pt>
                <c:pt idx="27">
                  <c:v>8340</c:v>
                </c:pt>
                <c:pt idx="28">
                  <c:v>9260</c:v>
                </c:pt>
                <c:pt idx="29">
                  <c:v>13650</c:v>
                </c:pt>
                <c:pt idx="30">
                  <c:v>14440</c:v>
                </c:pt>
                <c:pt idx="31">
                  <c:v>24190</c:v>
                </c:pt>
                <c:pt idx="32">
                  <c:v>20570</c:v>
                </c:pt>
                <c:pt idx="33">
                  <c:v>16280</c:v>
                </c:pt>
                <c:pt idx="34">
                  <c:v>19300</c:v>
                </c:pt>
                <c:pt idx="35">
                  <c:v>16820</c:v>
                </c:pt>
                <c:pt idx="36">
                  <c:v>11180</c:v>
                </c:pt>
                <c:pt idx="37">
                  <c:v>14340</c:v>
                </c:pt>
                <c:pt idx="38">
                  <c:v>13920</c:v>
                </c:pt>
                <c:pt idx="39">
                  <c:v>11300</c:v>
                </c:pt>
                <c:pt idx="40">
                  <c:v>10620</c:v>
                </c:pt>
                <c:pt idx="41">
                  <c:v>10940</c:v>
                </c:pt>
                <c:pt idx="42">
                  <c:v>10780</c:v>
                </c:pt>
                <c:pt idx="43">
                  <c:v>10650</c:v>
                </c:pt>
                <c:pt idx="44">
                  <c:v>13820</c:v>
                </c:pt>
                <c:pt idx="45">
                  <c:v>15300</c:v>
                </c:pt>
                <c:pt idx="46">
                  <c:v>20790</c:v>
                </c:pt>
                <c:pt idx="47">
                  <c:v>29780</c:v>
                </c:pt>
                <c:pt idx="48">
                  <c:v>30850</c:v>
                </c:pt>
                <c:pt idx="49">
                  <c:v>30890</c:v>
                </c:pt>
                <c:pt idx="50">
                  <c:v>27030</c:v>
                </c:pt>
                <c:pt idx="51">
                  <c:v>20970</c:v>
                </c:pt>
                <c:pt idx="52">
                  <c:v>19900</c:v>
                </c:pt>
                <c:pt idx="53">
                  <c:v>17780</c:v>
                </c:pt>
                <c:pt idx="54">
                  <c:v>16680</c:v>
                </c:pt>
                <c:pt idx="55">
                  <c:v>14500</c:v>
                </c:pt>
                <c:pt idx="56">
                  <c:v>13310</c:v>
                </c:pt>
                <c:pt idx="57">
                  <c:v>12820</c:v>
                </c:pt>
                <c:pt idx="58">
                  <c:v>16600</c:v>
                </c:pt>
                <c:pt idx="59">
                  <c:v>17540</c:v>
                </c:pt>
                <c:pt idx="60">
                  <c:v>20660</c:v>
                </c:pt>
                <c:pt idx="61">
                  <c:v>22180</c:v>
                </c:pt>
                <c:pt idx="62">
                  <c:v>26470</c:v>
                </c:pt>
                <c:pt idx="63">
                  <c:v>26990</c:v>
                </c:pt>
                <c:pt idx="64">
                  <c:v>22650</c:v>
                </c:pt>
                <c:pt idx="65">
                  <c:v>25940</c:v>
                </c:pt>
                <c:pt idx="66">
                  <c:v>25440</c:v>
                </c:pt>
                <c:pt idx="67">
                  <c:v>21610</c:v>
                </c:pt>
                <c:pt idx="68">
                  <c:v>23920</c:v>
                </c:pt>
              </c:numCache>
            </c:numRef>
          </c:val>
        </c:ser>
        <c:ser>
          <c:idx val="2"/>
          <c:order val="2"/>
          <c:tx>
            <c:strRef>
              <c:f>Sheet1!$D$3</c:f>
              <c:strCache>
                <c:ptCount val="1"/>
                <c:pt idx="0">
                  <c:v>Local authorities</c:v>
                </c:pt>
              </c:strCache>
            </c:strRef>
          </c:tx>
          <c:spPr>
            <a:solidFill>
              <a:srgbClr val="0070C0"/>
            </a:solidFill>
            <a:ln w="25400">
              <a:noFill/>
            </a:ln>
          </c:spPr>
          <c:cat>
            <c:numRef>
              <c:f>Sheet1!$A$4:$A$72</c:f>
              <c:numCache>
                <c:formatCode>General</c:formatCode>
                <c:ptCount val="6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numCache>
            </c:numRef>
          </c:cat>
          <c:val>
            <c:numRef>
              <c:f>Sheet1!$D$4:$D$72</c:f>
              <c:numCache>
                <c:formatCode>[$-409]#,##0;[$-409]"("#,##0")"</c:formatCode>
                <c:ptCount val="69"/>
                <c:pt idx="0">
                  <c:v>20400</c:v>
                </c:pt>
                <c:pt idx="1">
                  <c:v>81370</c:v>
                </c:pt>
                <c:pt idx="2">
                  <c:v>161400</c:v>
                </c:pt>
                <c:pt idx="3">
                  <c:v>136980</c:v>
                </c:pt>
                <c:pt idx="4">
                  <c:v>136530</c:v>
                </c:pt>
                <c:pt idx="5">
                  <c:v>140510</c:v>
                </c:pt>
                <c:pt idx="6">
                  <c:v>164620</c:v>
                </c:pt>
                <c:pt idx="7">
                  <c:v>198210</c:v>
                </c:pt>
                <c:pt idx="8">
                  <c:v>193710</c:v>
                </c:pt>
                <c:pt idx="9">
                  <c:v>158860</c:v>
                </c:pt>
                <c:pt idx="10">
                  <c:v>137750</c:v>
                </c:pt>
                <c:pt idx="11">
                  <c:v>135660</c:v>
                </c:pt>
                <c:pt idx="12">
                  <c:v>110120</c:v>
                </c:pt>
                <c:pt idx="13">
                  <c:v>95990</c:v>
                </c:pt>
                <c:pt idx="14">
                  <c:v>99950</c:v>
                </c:pt>
                <c:pt idx="15">
                  <c:v>91250</c:v>
                </c:pt>
                <c:pt idx="16">
                  <c:v>102490</c:v>
                </c:pt>
                <c:pt idx="17">
                  <c:v>94020</c:v>
                </c:pt>
                <c:pt idx="18">
                  <c:v>114020</c:v>
                </c:pt>
                <c:pt idx="19">
                  <c:v>127290</c:v>
                </c:pt>
                <c:pt idx="20">
                  <c:v>138140</c:v>
                </c:pt>
                <c:pt idx="21">
                  <c:v>154500</c:v>
                </c:pt>
                <c:pt idx="22">
                  <c:v>143680</c:v>
                </c:pt>
                <c:pt idx="23">
                  <c:v>135700</c:v>
                </c:pt>
                <c:pt idx="24">
                  <c:v>130180</c:v>
                </c:pt>
                <c:pt idx="25">
                  <c:v>113680</c:v>
                </c:pt>
                <c:pt idx="26">
                  <c:v>91630</c:v>
                </c:pt>
                <c:pt idx="27">
                  <c:v>77920</c:v>
                </c:pt>
                <c:pt idx="28">
                  <c:v>98610</c:v>
                </c:pt>
                <c:pt idx="29">
                  <c:v>116330</c:v>
                </c:pt>
                <c:pt idx="30">
                  <c:v>118090</c:v>
                </c:pt>
                <c:pt idx="31">
                  <c:v>115840</c:v>
                </c:pt>
                <c:pt idx="32">
                  <c:v>93300</c:v>
                </c:pt>
                <c:pt idx="33">
                  <c:v>74790</c:v>
                </c:pt>
                <c:pt idx="34">
                  <c:v>74840</c:v>
                </c:pt>
                <c:pt idx="35">
                  <c:v>54880</c:v>
                </c:pt>
                <c:pt idx="36">
                  <c:v>31660</c:v>
                </c:pt>
                <c:pt idx="37">
                  <c:v>29900</c:v>
                </c:pt>
                <c:pt idx="38">
                  <c:v>29190</c:v>
                </c:pt>
                <c:pt idx="39">
                  <c:v>23280</c:v>
                </c:pt>
                <c:pt idx="40">
                  <c:v>19630</c:v>
                </c:pt>
                <c:pt idx="41">
                  <c:v>16620</c:v>
                </c:pt>
                <c:pt idx="42">
                  <c:v>16130</c:v>
                </c:pt>
                <c:pt idx="43">
                  <c:v>14700</c:v>
                </c:pt>
                <c:pt idx="44">
                  <c:v>14020</c:v>
                </c:pt>
                <c:pt idx="45">
                  <c:v>8130</c:v>
                </c:pt>
                <c:pt idx="46">
                  <c:v>3510</c:v>
                </c:pt>
                <c:pt idx="47">
                  <c:v>1420</c:v>
                </c:pt>
                <c:pt idx="48">
                  <c:v>1090</c:v>
                </c:pt>
                <c:pt idx="49">
                  <c:v>790</c:v>
                </c:pt>
                <c:pt idx="50">
                  <c:v>510</c:v>
                </c:pt>
                <c:pt idx="51">
                  <c:v>290</c:v>
                </c:pt>
                <c:pt idx="52">
                  <c:v>240</c:v>
                </c:pt>
                <c:pt idx="53">
                  <c:v>50</c:v>
                </c:pt>
                <c:pt idx="54">
                  <c:v>90</c:v>
                </c:pt>
                <c:pt idx="55">
                  <c:v>160</c:v>
                </c:pt>
                <c:pt idx="56">
                  <c:v>180</c:v>
                </c:pt>
                <c:pt idx="57">
                  <c:v>180</c:v>
                </c:pt>
                <c:pt idx="58">
                  <c:v>130</c:v>
                </c:pt>
                <c:pt idx="59">
                  <c:v>180</c:v>
                </c:pt>
                <c:pt idx="60">
                  <c:v>280</c:v>
                </c:pt>
                <c:pt idx="61">
                  <c:v>250</c:v>
                </c:pt>
                <c:pt idx="62">
                  <c:v>430</c:v>
                </c:pt>
                <c:pt idx="63">
                  <c:v>360</c:v>
                </c:pt>
                <c:pt idx="64">
                  <c:v>790</c:v>
                </c:pt>
                <c:pt idx="65">
                  <c:v>2230</c:v>
                </c:pt>
                <c:pt idx="66">
                  <c:v>1410</c:v>
                </c:pt>
                <c:pt idx="67">
                  <c:v>840</c:v>
                </c:pt>
                <c:pt idx="68">
                  <c:v>1180</c:v>
                </c:pt>
              </c:numCache>
            </c:numRef>
          </c:val>
        </c:ser>
        <c:dLbls>
          <c:showLegendKey val="0"/>
          <c:showVal val="0"/>
          <c:showCatName val="0"/>
          <c:showSerName val="0"/>
          <c:showPercent val="0"/>
          <c:showBubbleSize val="0"/>
        </c:dLbls>
        <c:axId val="286412456"/>
        <c:axId val="286412064"/>
      </c:areaChart>
      <c:catAx>
        <c:axId val="286412456"/>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1200" b="1" i="0" u="none" strike="noStrike" baseline="0">
                <a:solidFill>
                  <a:srgbClr val="000000"/>
                </a:solidFill>
                <a:latin typeface="Arial"/>
                <a:ea typeface="Arial"/>
                <a:cs typeface="Arial"/>
              </a:defRPr>
            </a:pPr>
            <a:endParaRPr lang="en-US"/>
          </a:p>
        </c:txPr>
        <c:crossAx val="286412064"/>
        <c:crosses val="autoZero"/>
        <c:auto val="1"/>
        <c:lblAlgn val="ctr"/>
        <c:lblOffset val="100"/>
        <c:noMultiLvlLbl val="0"/>
      </c:catAx>
      <c:valAx>
        <c:axId val="286412064"/>
        <c:scaling>
          <c:orientation val="minMax"/>
        </c:scaling>
        <c:delete val="0"/>
        <c:axPos val="l"/>
        <c:title>
          <c:tx>
            <c:rich>
              <a:bodyPr/>
              <a:lstStyle/>
              <a:p>
                <a:pPr>
                  <a:defRPr sz="1600" b="1" i="0" u="none" strike="noStrike" baseline="0">
                    <a:solidFill>
                      <a:srgbClr val="000000"/>
                    </a:solidFill>
                    <a:latin typeface="Arial"/>
                    <a:ea typeface="Arial"/>
                    <a:cs typeface="Arial"/>
                  </a:defRPr>
                </a:pPr>
                <a:r>
                  <a:rPr lang="en-GB"/>
                  <a:t>Completions (000)</a:t>
                </a:r>
              </a:p>
            </c:rich>
          </c:tx>
          <c:overlay val="0"/>
          <c:spPr>
            <a:noFill/>
            <a:ln w="25400">
              <a:noFill/>
            </a:ln>
          </c:spPr>
        </c:title>
        <c:numFmt formatCode="[$-409]#,##0;[$-409]&quot;(&quot;#,##0&quot;)&quot;" sourceLinked="1"/>
        <c:majorTickMark val="out"/>
        <c:minorTickMark val="none"/>
        <c:tickLblPos val="nextTo"/>
        <c:spPr>
          <a:ln w="3175">
            <a:solidFill>
              <a:srgbClr val="80808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286412456"/>
        <c:crosses val="autoZero"/>
        <c:crossBetween val="midCat"/>
        <c:dispUnits>
          <c:builtInUnit val="thousands"/>
        </c:dispUnits>
      </c:valAx>
      <c:spPr>
        <a:solidFill>
          <a:srgbClr val="FFFFFF"/>
        </a:solidFill>
        <a:ln w="25400">
          <a:noFill/>
        </a:ln>
      </c:spPr>
    </c:plotArea>
    <c:legend>
      <c:legendPos val="b"/>
      <c:layout>
        <c:manualLayout>
          <c:xMode val="edge"/>
          <c:yMode val="edge"/>
          <c:x val="0.13261172496863199"/>
          <c:y val="0.90405904059040598"/>
          <c:w val="0.76995991333827996"/>
          <c:h val="7.5645756457564606E-2"/>
        </c:manualLayout>
      </c:layout>
      <c:overlay val="0"/>
      <c:spPr>
        <a:noFill/>
        <a:ln w="25400">
          <a:noFill/>
        </a:ln>
      </c:spPr>
      <c:txPr>
        <a:bodyPr/>
        <a:lstStyle/>
        <a:p>
          <a:pPr>
            <a:defRPr sz="1600" b="1" i="0" u="none" strike="noStrike" baseline="0">
              <a:solidFill>
                <a:srgbClr val="000000"/>
              </a:solidFill>
              <a:latin typeface="Arial" panose="020B0604020202020204" pitchFamily="34" charset="0"/>
              <a:ea typeface="Calibri"/>
              <a:cs typeface="Arial" panose="020B0604020202020204" pitchFamily="34" charset="0"/>
            </a:defRPr>
          </a:pPr>
          <a:endParaRPr lang="en-US"/>
        </a:p>
      </c:txPr>
    </c:legend>
    <c:plotVisOnly val="1"/>
    <c:dispBlanksAs val="zero"/>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b="1" i="0" u="none" strike="noStrike" baseline="0">
                <a:solidFill>
                  <a:srgbClr val="000000"/>
                </a:solidFill>
                <a:latin typeface="Arial"/>
                <a:ea typeface="Arial"/>
                <a:cs typeface="Arial"/>
              </a:defRPr>
            </a:pPr>
            <a:r>
              <a:rPr lang="en-GB" dirty="0"/>
              <a:t>Housing </a:t>
            </a:r>
            <a:r>
              <a:rPr lang="en-GB" dirty="0" smtClean="0"/>
              <a:t>Completions </a:t>
            </a:r>
            <a:r>
              <a:rPr lang="en-GB" dirty="0"/>
              <a:t>(England)</a:t>
            </a:r>
          </a:p>
        </c:rich>
      </c:tx>
      <c:overlay val="0"/>
      <c:spPr>
        <a:noFill/>
        <a:ln w="25400">
          <a:noFill/>
        </a:ln>
      </c:spPr>
    </c:title>
    <c:autoTitleDeleted val="0"/>
    <c:plotArea>
      <c:layout>
        <c:manualLayout>
          <c:layoutTarget val="inner"/>
          <c:xMode val="edge"/>
          <c:yMode val="edge"/>
          <c:x val="0.106869331207017"/>
          <c:y val="0.13872832369942201"/>
          <c:w val="0.85351776637097498"/>
          <c:h val="0.67919680884216604"/>
        </c:manualLayout>
      </c:layout>
      <c:areaChart>
        <c:grouping val="stacked"/>
        <c:varyColors val="0"/>
        <c:ser>
          <c:idx val="0"/>
          <c:order val="0"/>
          <c:tx>
            <c:strRef>
              <c:f>Sheet1!$B$3</c:f>
              <c:strCache>
                <c:ptCount val="1"/>
                <c:pt idx="0">
                  <c:v>Private</c:v>
                </c:pt>
              </c:strCache>
            </c:strRef>
          </c:tx>
          <c:spPr>
            <a:solidFill>
              <a:srgbClr val="DD0806"/>
            </a:solidFill>
            <a:ln w="25400">
              <a:noFill/>
            </a:ln>
          </c:spPr>
          <c:cat>
            <c:numRef>
              <c:f>Sheet1!$A$4:$A$72</c:f>
              <c:numCache>
                <c:formatCode>General</c:formatCode>
                <c:ptCount val="6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numCache>
            </c:numRef>
          </c:cat>
          <c:val>
            <c:numRef>
              <c:f>Sheet1!$B$4:$B$72</c:f>
              <c:numCache>
                <c:formatCode>[$-409]#,##0;[$-409]"("#,##0")"</c:formatCode>
                <c:ptCount val="69"/>
                <c:pt idx="0">
                  <c:v>28760</c:v>
                </c:pt>
                <c:pt idx="1">
                  <c:v>38630</c:v>
                </c:pt>
                <c:pt idx="2">
                  <c:v>30370</c:v>
                </c:pt>
                <c:pt idx="3">
                  <c:v>23800</c:v>
                </c:pt>
                <c:pt idx="4">
                  <c:v>25310</c:v>
                </c:pt>
                <c:pt idx="5">
                  <c:v>20170</c:v>
                </c:pt>
                <c:pt idx="6">
                  <c:v>30500</c:v>
                </c:pt>
                <c:pt idx="7">
                  <c:v>58270</c:v>
                </c:pt>
                <c:pt idx="8">
                  <c:v>85380</c:v>
                </c:pt>
                <c:pt idx="9">
                  <c:v>106800</c:v>
                </c:pt>
                <c:pt idx="10">
                  <c:v>115940</c:v>
                </c:pt>
                <c:pt idx="11">
                  <c:v>118820</c:v>
                </c:pt>
                <c:pt idx="12">
                  <c:v>119910</c:v>
                </c:pt>
                <c:pt idx="13">
                  <c:v>141510</c:v>
                </c:pt>
                <c:pt idx="14">
                  <c:v>156020</c:v>
                </c:pt>
                <c:pt idx="15">
                  <c:v>163350</c:v>
                </c:pt>
                <c:pt idx="16">
                  <c:v>159520</c:v>
                </c:pt>
                <c:pt idx="17">
                  <c:v>160630</c:v>
                </c:pt>
                <c:pt idx="18">
                  <c:v>200670</c:v>
                </c:pt>
                <c:pt idx="19">
                  <c:v>196750</c:v>
                </c:pt>
                <c:pt idx="20">
                  <c:v>187890</c:v>
                </c:pt>
                <c:pt idx="21">
                  <c:v>183720</c:v>
                </c:pt>
                <c:pt idx="22">
                  <c:v>203320</c:v>
                </c:pt>
                <c:pt idx="23">
                  <c:v>164070</c:v>
                </c:pt>
                <c:pt idx="24">
                  <c:v>153440</c:v>
                </c:pt>
                <c:pt idx="25">
                  <c:v>170820</c:v>
                </c:pt>
                <c:pt idx="26">
                  <c:v>173990</c:v>
                </c:pt>
                <c:pt idx="27">
                  <c:v>163460</c:v>
                </c:pt>
                <c:pt idx="28">
                  <c:v>121490</c:v>
                </c:pt>
                <c:pt idx="29">
                  <c:v>131480</c:v>
                </c:pt>
                <c:pt idx="30">
                  <c:v>130900</c:v>
                </c:pt>
                <c:pt idx="31">
                  <c:v>121570</c:v>
                </c:pt>
                <c:pt idx="32">
                  <c:v>127490</c:v>
                </c:pt>
                <c:pt idx="33">
                  <c:v>118390</c:v>
                </c:pt>
                <c:pt idx="34">
                  <c:v>110230</c:v>
                </c:pt>
                <c:pt idx="35">
                  <c:v>98900</c:v>
                </c:pt>
                <c:pt idx="36">
                  <c:v>108790</c:v>
                </c:pt>
                <c:pt idx="37">
                  <c:v>129490</c:v>
                </c:pt>
                <c:pt idx="38">
                  <c:v>138970</c:v>
                </c:pt>
                <c:pt idx="39">
                  <c:v>135460</c:v>
                </c:pt>
                <c:pt idx="40">
                  <c:v>148890</c:v>
                </c:pt>
                <c:pt idx="41">
                  <c:v>161740</c:v>
                </c:pt>
                <c:pt idx="42">
                  <c:v>176020</c:v>
                </c:pt>
                <c:pt idx="43">
                  <c:v>154000</c:v>
                </c:pt>
                <c:pt idx="44">
                  <c:v>136060</c:v>
                </c:pt>
                <c:pt idx="45">
                  <c:v>131170</c:v>
                </c:pt>
                <c:pt idx="46">
                  <c:v>119530</c:v>
                </c:pt>
                <c:pt idx="47">
                  <c:v>116630</c:v>
                </c:pt>
                <c:pt idx="48">
                  <c:v>122700</c:v>
                </c:pt>
                <c:pt idx="49">
                  <c:v>125470</c:v>
                </c:pt>
                <c:pt idx="50">
                  <c:v>121550</c:v>
                </c:pt>
                <c:pt idx="51">
                  <c:v>128240</c:v>
                </c:pt>
                <c:pt idx="52">
                  <c:v>122510</c:v>
                </c:pt>
                <c:pt idx="53">
                  <c:v>123180</c:v>
                </c:pt>
                <c:pt idx="54">
                  <c:v>118330</c:v>
                </c:pt>
                <c:pt idx="55">
                  <c:v>114850</c:v>
                </c:pt>
                <c:pt idx="56">
                  <c:v>123320</c:v>
                </c:pt>
                <c:pt idx="57">
                  <c:v>131060</c:v>
                </c:pt>
                <c:pt idx="58">
                  <c:v>137330</c:v>
                </c:pt>
                <c:pt idx="59">
                  <c:v>141740</c:v>
                </c:pt>
                <c:pt idx="60">
                  <c:v>139910</c:v>
                </c:pt>
                <c:pt idx="61">
                  <c:v>154210</c:v>
                </c:pt>
                <c:pt idx="62">
                  <c:v>121100</c:v>
                </c:pt>
                <c:pt idx="63">
                  <c:v>97620</c:v>
                </c:pt>
                <c:pt idx="64">
                  <c:v>83280</c:v>
                </c:pt>
                <c:pt idx="65">
                  <c:v>85870</c:v>
                </c:pt>
                <c:pt idx="66">
                  <c:v>88740</c:v>
                </c:pt>
                <c:pt idx="67">
                  <c:v>87040</c:v>
                </c:pt>
                <c:pt idx="68">
                  <c:v>93660</c:v>
                </c:pt>
              </c:numCache>
            </c:numRef>
          </c:val>
        </c:ser>
        <c:ser>
          <c:idx val="1"/>
          <c:order val="1"/>
          <c:tx>
            <c:strRef>
              <c:f>Sheet1!$C$3</c:f>
              <c:strCache>
                <c:ptCount val="1"/>
                <c:pt idx="0">
                  <c:v>Housing associations</c:v>
                </c:pt>
              </c:strCache>
            </c:strRef>
          </c:tx>
          <c:spPr>
            <a:solidFill>
              <a:srgbClr val="00B050"/>
            </a:solidFill>
            <a:ln w="25400">
              <a:noFill/>
            </a:ln>
          </c:spPr>
          <c:cat>
            <c:numRef>
              <c:f>Sheet1!$A$4:$A$72</c:f>
              <c:numCache>
                <c:formatCode>General</c:formatCode>
                <c:ptCount val="6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numCache>
            </c:numRef>
          </c:cat>
          <c:val>
            <c:numRef>
              <c:f>Sheet1!$C$4:$C$72</c:f>
              <c:numCache>
                <c:formatCode>[$-409]#,##0;[$-409]"("#,##0")"</c:formatCode>
                <c:ptCount val="69"/>
                <c:pt idx="0">
                  <c:v>100</c:v>
                </c:pt>
                <c:pt idx="1">
                  <c:v>860</c:v>
                </c:pt>
                <c:pt idx="2">
                  <c:v>1820</c:v>
                </c:pt>
                <c:pt idx="3">
                  <c:v>1330</c:v>
                </c:pt>
                <c:pt idx="4">
                  <c:v>1500</c:v>
                </c:pt>
                <c:pt idx="5">
                  <c:v>1610</c:v>
                </c:pt>
                <c:pt idx="6">
                  <c:v>1800</c:v>
                </c:pt>
                <c:pt idx="7">
                  <c:v>7200</c:v>
                </c:pt>
                <c:pt idx="8">
                  <c:v>14020</c:v>
                </c:pt>
                <c:pt idx="9">
                  <c:v>4350</c:v>
                </c:pt>
                <c:pt idx="10">
                  <c:v>2400</c:v>
                </c:pt>
                <c:pt idx="11">
                  <c:v>1880</c:v>
                </c:pt>
                <c:pt idx="12">
                  <c:v>1120</c:v>
                </c:pt>
                <c:pt idx="13">
                  <c:v>1100</c:v>
                </c:pt>
                <c:pt idx="14">
                  <c:v>1650</c:v>
                </c:pt>
                <c:pt idx="15">
                  <c:v>1560</c:v>
                </c:pt>
                <c:pt idx="16">
                  <c:v>1550</c:v>
                </c:pt>
                <c:pt idx="17">
                  <c:v>1930</c:v>
                </c:pt>
                <c:pt idx="18">
                  <c:v>2850</c:v>
                </c:pt>
                <c:pt idx="19">
                  <c:v>3620</c:v>
                </c:pt>
                <c:pt idx="20">
                  <c:v>4100</c:v>
                </c:pt>
                <c:pt idx="21">
                  <c:v>4520</c:v>
                </c:pt>
                <c:pt idx="22">
                  <c:v>5540</c:v>
                </c:pt>
                <c:pt idx="23">
                  <c:v>7100</c:v>
                </c:pt>
                <c:pt idx="24">
                  <c:v>8180</c:v>
                </c:pt>
                <c:pt idx="25">
                  <c:v>10170</c:v>
                </c:pt>
                <c:pt idx="26">
                  <c:v>6900</c:v>
                </c:pt>
                <c:pt idx="27">
                  <c:v>8340</c:v>
                </c:pt>
                <c:pt idx="28">
                  <c:v>9260</c:v>
                </c:pt>
                <c:pt idx="29">
                  <c:v>13650</c:v>
                </c:pt>
                <c:pt idx="30">
                  <c:v>14440</c:v>
                </c:pt>
                <c:pt idx="31">
                  <c:v>24190</c:v>
                </c:pt>
                <c:pt idx="32">
                  <c:v>20570</c:v>
                </c:pt>
                <c:pt idx="33">
                  <c:v>16280</c:v>
                </c:pt>
                <c:pt idx="34">
                  <c:v>19300</c:v>
                </c:pt>
                <c:pt idx="35">
                  <c:v>16820</c:v>
                </c:pt>
                <c:pt idx="36">
                  <c:v>11180</c:v>
                </c:pt>
                <c:pt idx="37">
                  <c:v>14340</c:v>
                </c:pt>
                <c:pt idx="38">
                  <c:v>13920</c:v>
                </c:pt>
                <c:pt idx="39">
                  <c:v>11300</c:v>
                </c:pt>
                <c:pt idx="40">
                  <c:v>10620</c:v>
                </c:pt>
                <c:pt idx="41">
                  <c:v>10940</c:v>
                </c:pt>
                <c:pt idx="42">
                  <c:v>10780</c:v>
                </c:pt>
                <c:pt idx="43">
                  <c:v>10650</c:v>
                </c:pt>
                <c:pt idx="44">
                  <c:v>13820</c:v>
                </c:pt>
                <c:pt idx="45">
                  <c:v>15300</c:v>
                </c:pt>
                <c:pt idx="46">
                  <c:v>20790</c:v>
                </c:pt>
                <c:pt idx="47">
                  <c:v>29780</c:v>
                </c:pt>
                <c:pt idx="48">
                  <c:v>30850</c:v>
                </c:pt>
                <c:pt idx="49">
                  <c:v>30890</c:v>
                </c:pt>
                <c:pt idx="50">
                  <c:v>27030</c:v>
                </c:pt>
                <c:pt idx="51">
                  <c:v>20970</c:v>
                </c:pt>
                <c:pt idx="52">
                  <c:v>19900</c:v>
                </c:pt>
                <c:pt idx="53">
                  <c:v>17780</c:v>
                </c:pt>
                <c:pt idx="54">
                  <c:v>16680</c:v>
                </c:pt>
                <c:pt idx="55">
                  <c:v>14500</c:v>
                </c:pt>
                <c:pt idx="56">
                  <c:v>13310</c:v>
                </c:pt>
                <c:pt idx="57">
                  <c:v>12820</c:v>
                </c:pt>
                <c:pt idx="58">
                  <c:v>16600</c:v>
                </c:pt>
                <c:pt idx="59">
                  <c:v>17540</c:v>
                </c:pt>
                <c:pt idx="60">
                  <c:v>20660</c:v>
                </c:pt>
                <c:pt idx="61">
                  <c:v>22180</c:v>
                </c:pt>
                <c:pt idx="62">
                  <c:v>26470</c:v>
                </c:pt>
                <c:pt idx="63">
                  <c:v>26990</c:v>
                </c:pt>
                <c:pt idx="64">
                  <c:v>22650</c:v>
                </c:pt>
                <c:pt idx="65">
                  <c:v>25940</c:v>
                </c:pt>
                <c:pt idx="66">
                  <c:v>25440</c:v>
                </c:pt>
                <c:pt idx="67">
                  <c:v>21610</c:v>
                </c:pt>
                <c:pt idx="68">
                  <c:v>23920</c:v>
                </c:pt>
              </c:numCache>
            </c:numRef>
          </c:val>
        </c:ser>
        <c:ser>
          <c:idx val="2"/>
          <c:order val="2"/>
          <c:tx>
            <c:strRef>
              <c:f>Sheet1!$D$3</c:f>
              <c:strCache>
                <c:ptCount val="1"/>
                <c:pt idx="0">
                  <c:v>Local authorities</c:v>
                </c:pt>
              </c:strCache>
            </c:strRef>
          </c:tx>
          <c:spPr>
            <a:solidFill>
              <a:srgbClr val="0070C0"/>
            </a:solidFill>
            <a:ln w="25400">
              <a:noFill/>
            </a:ln>
          </c:spPr>
          <c:cat>
            <c:numRef>
              <c:f>Sheet1!$A$4:$A$72</c:f>
              <c:numCache>
                <c:formatCode>General</c:formatCode>
                <c:ptCount val="69"/>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numCache>
            </c:numRef>
          </c:cat>
          <c:val>
            <c:numRef>
              <c:f>Sheet1!$D$4:$D$72</c:f>
              <c:numCache>
                <c:formatCode>[$-409]#,##0;[$-409]"("#,##0")"</c:formatCode>
                <c:ptCount val="69"/>
                <c:pt idx="0">
                  <c:v>20400</c:v>
                </c:pt>
                <c:pt idx="1">
                  <c:v>81370</c:v>
                </c:pt>
                <c:pt idx="2">
                  <c:v>161400</c:v>
                </c:pt>
                <c:pt idx="3">
                  <c:v>136980</c:v>
                </c:pt>
                <c:pt idx="4">
                  <c:v>136530</c:v>
                </c:pt>
                <c:pt idx="5">
                  <c:v>140510</c:v>
                </c:pt>
                <c:pt idx="6">
                  <c:v>164620</c:v>
                </c:pt>
                <c:pt idx="7">
                  <c:v>198210</c:v>
                </c:pt>
                <c:pt idx="8">
                  <c:v>193710</c:v>
                </c:pt>
                <c:pt idx="9">
                  <c:v>158860</c:v>
                </c:pt>
                <c:pt idx="10">
                  <c:v>137750</c:v>
                </c:pt>
                <c:pt idx="11">
                  <c:v>135660</c:v>
                </c:pt>
                <c:pt idx="12">
                  <c:v>110120</c:v>
                </c:pt>
                <c:pt idx="13">
                  <c:v>95990</c:v>
                </c:pt>
                <c:pt idx="14">
                  <c:v>99950</c:v>
                </c:pt>
                <c:pt idx="15">
                  <c:v>91250</c:v>
                </c:pt>
                <c:pt idx="16">
                  <c:v>102490</c:v>
                </c:pt>
                <c:pt idx="17">
                  <c:v>94020</c:v>
                </c:pt>
                <c:pt idx="18">
                  <c:v>114020</c:v>
                </c:pt>
                <c:pt idx="19">
                  <c:v>127290</c:v>
                </c:pt>
                <c:pt idx="20">
                  <c:v>138140</c:v>
                </c:pt>
                <c:pt idx="21">
                  <c:v>154500</c:v>
                </c:pt>
                <c:pt idx="22">
                  <c:v>143680</c:v>
                </c:pt>
                <c:pt idx="23">
                  <c:v>135700</c:v>
                </c:pt>
                <c:pt idx="24">
                  <c:v>130180</c:v>
                </c:pt>
                <c:pt idx="25">
                  <c:v>113680</c:v>
                </c:pt>
                <c:pt idx="26">
                  <c:v>91630</c:v>
                </c:pt>
                <c:pt idx="27">
                  <c:v>77920</c:v>
                </c:pt>
                <c:pt idx="28">
                  <c:v>98610</c:v>
                </c:pt>
                <c:pt idx="29">
                  <c:v>116330</c:v>
                </c:pt>
                <c:pt idx="30">
                  <c:v>118090</c:v>
                </c:pt>
                <c:pt idx="31">
                  <c:v>115840</c:v>
                </c:pt>
                <c:pt idx="32">
                  <c:v>93300</c:v>
                </c:pt>
                <c:pt idx="33">
                  <c:v>74790</c:v>
                </c:pt>
                <c:pt idx="34">
                  <c:v>74840</c:v>
                </c:pt>
                <c:pt idx="35">
                  <c:v>54880</c:v>
                </c:pt>
                <c:pt idx="36">
                  <c:v>31660</c:v>
                </c:pt>
                <c:pt idx="37">
                  <c:v>29900</c:v>
                </c:pt>
                <c:pt idx="38">
                  <c:v>29190</c:v>
                </c:pt>
                <c:pt idx="39">
                  <c:v>23280</c:v>
                </c:pt>
                <c:pt idx="40">
                  <c:v>19630</c:v>
                </c:pt>
                <c:pt idx="41">
                  <c:v>16620</c:v>
                </c:pt>
                <c:pt idx="42">
                  <c:v>16130</c:v>
                </c:pt>
                <c:pt idx="43">
                  <c:v>14700</c:v>
                </c:pt>
                <c:pt idx="44">
                  <c:v>14020</c:v>
                </c:pt>
                <c:pt idx="45">
                  <c:v>8130</c:v>
                </c:pt>
                <c:pt idx="46">
                  <c:v>3510</c:v>
                </c:pt>
                <c:pt idx="47">
                  <c:v>1420</c:v>
                </c:pt>
                <c:pt idx="48">
                  <c:v>1090</c:v>
                </c:pt>
                <c:pt idx="49">
                  <c:v>790</c:v>
                </c:pt>
                <c:pt idx="50">
                  <c:v>510</c:v>
                </c:pt>
                <c:pt idx="51">
                  <c:v>290</c:v>
                </c:pt>
                <c:pt idx="52">
                  <c:v>240</c:v>
                </c:pt>
                <c:pt idx="53">
                  <c:v>50</c:v>
                </c:pt>
                <c:pt idx="54">
                  <c:v>90</c:v>
                </c:pt>
                <c:pt idx="55">
                  <c:v>160</c:v>
                </c:pt>
                <c:pt idx="56">
                  <c:v>180</c:v>
                </c:pt>
                <c:pt idx="57">
                  <c:v>180</c:v>
                </c:pt>
                <c:pt idx="58">
                  <c:v>130</c:v>
                </c:pt>
                <c:pt idx="59">
                  <c:v>180</c:v>
                </c:pt>
                <c:pt idx="60">
                  <c:v>280</c:v>
                </c:pt>
                <c:pt idx="61">
                  <c:v>250</c:v>
                </c:pt>
                <c:pt idx="62">
                  <c:v>430</c:v>
                </c:pt>
                <c:pt idx="63">
                  <c:v>360</c:v>
                </c:pt>
                <c:pt idx="64">
                  <c:v>790</c:v>
                </c:pt>
                <c:pt idx="65">
                  <c:v>2230</c:v>
                </c:pt>
                <c:pt idx="66">
                  <c:v>1410</c:v>
                </c:pt>
                <c:pt idx="67">
                  <c:v>840</c:v>
                </c:pt>
                <c:pt idx="68">
                  <c:v>1180</c:v>
                </c:pt>
              </c:numCache>
            </c:numRef>
          </c:val>
        </c:ser>
        <c:dLbls>
          <c:showLegendKey val="0"/>
          <c:showVal val="0"/>
          <c:showCatName val="0"/>
          <c:showSerName val="0"/>
          <c:showPercent val="0"/>
          <c:showBubbleSize val="0"/>
        </c:dLbls>
        <c:axId val="286413240"/>
        <c:axId val="286413632"/>
      </c:areaChart>
      <c:catAx>
        <c:axId val="286413240"/>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1200" b="1" i="0" u="none" strike="noStrike" baseline="0">
                <a:solidFill>
                  <a:srgbClr val="000000"/>
                </a:solidFill>
                <a:latin typeface="Arial"/>
                <a:ea typeface="Arial"/>
                <a:cs typeface="Arial"/>
              </a:defRPr>
            </a:pPr>
            <a:endParaRPr lang="en-US"/>
          </a:p>
        </c:txPr>
        <c:crossAx val="286413632"/>
        <c:crosses val="autoZero"/>
        <c:auto val="1"/>
        <c:lblAlgn val="ctr"/>
        <c:lblOffset val="100"/>
        <c:noMultiLvlLbl val="0"/>
      </c:catAx>
      <c:valAx>
        <c:axId val="286413632"/>
        <c:scaling>
          <c:orientation val="minMax"/>
        </c:scaling>
        <c:delete val="0"/>
        <c:axPos val="l"/>
        <c:title>
          <c:tx>
            <c:rich>
              <a:bodyPr/>
              <a:lstStyle/>
              <a:p>
                <a:pPr>
                  <a:defRPr sz="1600" b="1" i="0" u="none" strike="noStrike" baseline="0">
                    <a:solidFill>
                      <a:srgbClr val="000000"/>
                    </a:solidFill>
                    <a:latin typeface="Arial"/>
                    <a:ea typeface="Arial"/>
                    <a:cs typeface="Arial"/>
                  </a:defRPr>
                </a:pPr>
                <a:r>
                  <a:rPr lang="en-GB"/>
                  <a:t>Completions (000)</a:t>
                </a:r>
              </a:p>
            </c:rich>
          </c:tx>
          <c:overlay val="0"/>
          <c:spPr>
            <a:noFill/>
            <a:ln w="25400">
              <a:noFill/>
            </a:ln>
          </c:spPr>
        </c:title>
        <c:numFmt formatCode="[$-409]#,##0;[$-409]&quot;(&quot;#,##0&quot;)&quot;" sourceLinked="1"/>
        <c:majorTickMark val="out"/>
        <c:minorTickMark val="none"/>
        <c:tickLblPos val="nextTo"/>
        <c:spPr>
          <a:ln w="3175">
            <a:solidFill>
              <a:srgbClr val="80808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286413240"/>
        <c:crosses val="autoZero"/>
        <c:crossBetween val="midCat"/>
        <c:dispUnits>
          <c:builtInUnit val="thousands"/>
        </c:dispUnits>
      </c:valAx>
      <c:spPr>
        <a:solidFill>
          <a:srgbClr val="FFFFFF"/>
        </a:solidFill>
        <a:ln w="25400">
          <a:noFill/>
        </a:ln>
      </c:spPr>
    </c:plotArea>
    <c:legend>
      <c:legendPos val="b"/>
      <c:layout>
        <c:manualLayout>
          <c:xMode val="edge"/>
          <c:yMode val="edge"/>
          <c:x val="0.13261172496863199"/>
          <c:y val="0.90405904059040598"/>
          <c:w val="0.76995991333827996"/>
          <c:h val="7.5645756457564606E-2"/>
        </c:manualLayout>
      </c:layout>
      <c:overlay val="0"/>
      <c:spPr>
        <a:noFill/>
        <a:ln w="25400">
          <a:noFill/>
        </a:ln>
      </c:spPr>
      <c:txPr>
        <a:bodyPr/>
        <a:lstStyle/>
        <a:p>
          <a:pPr>
            <a:defRPr sz="1600" b="1" i="0" u="none" strike="noStrike" baseline="0">
              <a:solidFill>
                <a:srgbClr val="000000"/>
              </a:solidFill>
              <a:latin typeface="Arial" panose="020B0604020202020204" pitchFamily="34" charset="0"/>
              <a:ea typeface="Calibri"/>
              <a:cs typeface="Arial" panose="020B0604020202020204" pitchFamily="34" charset="0"/>
            </a:defRPr>
          </a:pPr>
          <a:endParaRPr lang="en-US"/>
        </a:p>
      </c:txPr>
    </c:legend>
    <c:plotVisOnly val="1"/>
    <c:dispBlanksAs val="zero"/>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Permissions and new build completions,</a:t>
            </a:r>
            <a:r>
              <a:rPr lang="en-GB" baseline="0"/>
              <a:t> 3 year lag</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Sheet1!$A$6</c:f>
              <c:strCache>
                <c:ptCount val="1"/>
                <c:pt idx="0">
                  <c:v>Planning permissions</c:v>
                </c:pt>
              </c:strCache>
            </c:strRef>
          </c:tx>
          <c:spPr>
            <a:ln w="50800" cap="rnd">
              <a:solidFill>
                <a:schemeClr val="accent4">
                  <a:lumMod val="75000"/>
                </a:schemeClr>
              </a:solidFill>
              <a:round/>
            </a:ln>
            <a:effectLst/>
          </c:spPr>
          <c:marker>
            <c:symbol val="none"/>
          </c:marker>
          <c:cat>
            <c:strRef>
              <c:f>Sheet1!$D$9:$H$9</c:f>
              <c:strCache>
                <c:ptCount val="5"/>
                <c:pt idx="0">
                  <c:v>08/09 to 11/12</c:v>
                </c:pt>
                <c:pt idx="1">
                  <c:v>09/10 to 12/13</c:v>
                </c:pt>
                <c:pt idx="2">
                  <c:v>10/11 to 13/14</c:v>
                </c:pt>
                <c:pt idx="3">
                  <c:v>11/12 to 14/15</c:v>
                </c:pt>
                <c:pt idx="4">
                  <c:v>12/13 to 15/16</c:v>
                </c:pt>
              </c:strCache>
            </c:strRef>
          </c:cat>
          <c:val>
            <c:numRef>
              <c:f>Sheet1!$D$6:$H$6</c:f>
              <c:numCache>
                <c:formatCode>_-* #,##0_-;\-* #,##0_-;_-* "-"??_-;_-@_-</c:formatCode>
                <c:ptCount val="5"/>
                <c:pt idx="0">
                  <c:v>180338</c:v>
                </c:pt>
                <c:pt idx="1">
                  <c:v>170270</c:v>
                </c:pt>
                <c:pt idx="2">
                  <c:v>175401</c:v>
                </c:pt>
                <c:pt idx="3">
                  <c:v>190763</c:v>
                </c:pt>
                <c:pt idx="4">
                  <c:v>185195</c:v>
                </c:pt>
              </c:numCache>
            </c:numRef>
          </c:val>
          <c:smooth val="0"/>
        </c:ser>
        <c:ser>
          <c:idx val="1"/>
          <c:order val="1"/>
          <c:tx>
            <c:strRef>
              <c:f>Sheet1!$A$4</c:f>
              <c:strCache>
                <c:ptCount val="1"/>
                <c:pt idx="0">
                  <c:v>New build completions</c:v>
                </c:pt>
              </c:strCache>
            </c:strRef>
          </c:tx>
          <c:spPr>
            <a:ln w="50800" cap="rnd">
              <a:solidFill>
                <a:srgbClr val="FF0000"/>
              </a:solidFill>
              <a:round/>
            </a:ln>
            <a:effectLst/>
          </c:spPr>
          <c:marker>
            <c:symbol val="none"/>
          </c:marker>
          <c:cat>
            <c:strRef>
              <c:f>Sheet1!$D$9:$H$9</c:f>
              <c:strCache>
                <c:ptCount val="5"/>
                <c:pt idx="0">
                  <c:v>08/09 to 11/12</c:v>
                </c:pt>
                <c:pt idx="1">
                  <c:v>09/10 to 12/13</c:v>
                </c:pt>
                <c:pt idx="2">
                  <c:v>10/11 to 13/14</c:v>
                </c:pt>
                <c:pt idx="3">
                  <c:v>11/12 to 14/15</c:v>
                </c:pt>
                <c:pt idx="4">
                  <c:v>12/13 to 15/16</c:v>
                </c:pt>
              </c:strCache>
            </c:strRef>
          </c:cat>
          <c:val>
            <c:numRef>
              <c:f>Sheet1!$D$7:$H$7</c:f>
              <c:numCache>
                <c:formatCode>#,##0</c:formatCode>
                <c:ptCount val="5"/>
                <c:pt idx="0">
                  <c:v>128160</c:v>
                </c:pt>
                <c:pt idx="1">
                  <c:v>118540</c:v>
                </c:pt>
                <c:pt idx="2">
                  <c:v>130340</c:v>
                </c:pt>
                <c:pt idx="3">
                  <c:v>155080</c:v>
                </c:pt>
                <c:pt idx="4">
                  <c:v>163940</c:v>
                </c:pt>
              </c:numCache>
            </c:numRef>
          </c:val>
          <c:smooth val="0"/>
        </c:ser>
        <c:dLbls>
          <c:showLegendKey val="0"/>
          <c:showVal val="0"/>
          <c:showCatName val="0"/>
          <c:showSerName val="0"/>
          <c:showPercent val="0"/>
          <c:showBubbleSize val="0"/>
        </c:dLbls>
        <c:smooth val="0"/>
        <c:axId val="77632120"/>
        <c:axId val="77636040"/>
      </c:lineChart>
      <c:catAx>
        <c:axId val="77632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7636040"/>
        <c:crosses val="autoZero"/>
        <c:auto val="1"/>
        <c:lblAlgn val="ctr"/>
        <c:lblOffset val="100"/>
        <c:noMultiLvlLbl val="0"/>
      </c:catAx>
      <c:valAx>
        <c:axId val="7763604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7632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baseline="0">
                <a:effectLst/>
              </a:rPr>
              <a:t>Indexed planning permissions (rolling annual total projects and units), 2007 to 2016</a:t>
            </a:r>
            <a:endParaRPr lang="en-GB" sz="1100">
              <a:effectLst/>
            </a:endParaRPr>
          </a:p>
        </c:rich>
      </c:tx>
      <c:overlay val="0"/>
      <c:spPr>
        <a:noFill/>
        <a:ln>
          <a:solidFill>
            <a:schemeClr val="bg1"/>
          </a:solid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008430588099814E-2"/>
          <c:y val="0.18932507606903121"/>
          <c:w val="0.89093275594040666"/>
          <c:h val="0.53550217174180659"/>
        </c:manualLayout>
      </c:layout>
      <c:lineChart>
        <c:grouping val="standard"/>
        <c:varyColors val="0"/>
        <c:ser>
          <c:idx val="0"/>
          <c:order val="0"/>
          <c:tx>
            <c:v>Projects</c:v>
          </c:tx>
          <c:spPr>
            <a:ln w="60325" cap="rnd">
              <a:solidFill>
                <a:srgbClr val="7030A0"/>
              </a:solidFill>
              <a:round/>
            </a:ln>
            <a:effectLst/>
          </c:spPr>
          <c:marker>
            <c:symbol val="none"/>
          </c:marker>
          <c:cat>
            <c:strRef>
              <c:f>'Total Summary'!$S$9:$S$47</c:f>
              <c:strCache>
                <c:ptCount val="39"/>
                <c:pt idx="0">
                  <c:v>Q1 2007</c:v>
                </c:pt>
                <c:pt idx="1">
                  <c:v>Q2 2007</c:v>
                </c:pt>
                <c:pt idx="2">
                  <c:v>Q3 2007</c:v>
                </c:pt>
                <c:pt idx="3">
                  <c:v>Q4 2007</c:v>
                </c:pt>
                <c:pt idx="4">
                  <c:v>Q1 2008</c:v>
                </c:pt>
                <c:pt idx="5">
                  <c:v>Q2 2008</c:v>
                </c:pt>
                <c:pt idx="6">
                  <c:v>Q3 2008</c:v>
                </c:pt>
                <c:pt idx="7">
                  <c:v>Q4 2008</c:v>
                </c:pt>
                <c:pt idx="8">
                  <c:v>Q1 2009</c:v>
                </c:pt>
                <c:pt idx="9">
                  <c:v>Q2 2009</c:v>
                </c:pt>
                <c:pt idx="10">
                  <c:v>Q3 2009</c:v>
                </c:pt>
                <c:pt idx="11">
                  <c:v>Q4 2009</c:v>
                </c:pt>
                <c:pt idx="12">
                  <c:v>Q1 2010</c:v>
                </c:pt>
                <c:pt idx="13">
                  <c:v>Q2 2010</c:v>
                </c:pt>
                <c:pt idx="14">
                  <c:v>Q3 2010</c:v>
                </c:pt>
                <c:pt idx="15">
                  <c:v>Q4 2010</c:v>
                </c:pt>
                <c:pt idx="16">
                  <c:v>Q1 2011</c:v>
                </c:pt>
                <c:pt idx="17">
                  <c:v>Q2 2011</c:v>
                </c:pt>
                <c:pt idx="18">
                  <c:v>Q3 2011</c:v>
                </c:pt>
                <c:pt idx="19">
                  <c:v>Q4 2011</c:v>
                </c:pt>
                <c:pt idx="20">
                  <c:v>Q1 2012</c:v>
                </c:pt>
                <c:pt idx="21">
                  <c:v>Q2 2012</c:v>
                </c:pt>
                <c:pt idx="22">
                  <c:v>Q3 2012</c:v>
                </c:pt>
                <c:pt idx="23">
                  <c:v>Q4 2012</c:v>
                </c:pt>
                <c:pt idx="24">
                  <c:v>Q1 2013</c:v>
                </c:pt>
                <c:pt idx="25">
                  <c:v>Q2 2013</c:v>
                </c:pt>
                <c:pt idx="26">
                  <c:v>Q3 2013</c:v>
                </c:pt>
                <c:pt idx="27">
                  <c:v>Q4 2013</c:v>
                </c:pt>
                <c:pt idx="28">
                  <c:v>Q1 2014</c:v>
                </c:pt>
                <c:pt idx="29">
                  <c:v>Q2 2014</c:v>
                </c:pt>
                <c:pt idx="30">
                  <c:v>Q3 2014</c:v>
                </c:pt>
                <c:pt idx="31">
                  <c:v>Q4 2014</c:v>
                </c:pt>
                <c:pt idx="32">
                  <c:v>Q1 2015</c:v>
                </c:pt>
                <c:pt idx="33">
                  <c:v>Q2 2015</c:v>
                </c:pt>
                <c:pt idx="34">
                  <c:v>Q3 2015</c:v>
                </c:pt>
                <c:pt idx="35">
                  <c:v>Q4 2015</c:v>
                </c:pt>
                <c:pt idx="36">
                  <c:v>Q1 2016</c:v>
                </c:pt>
                <c:pt idx="37">
                  <c:v>Q2 2016</c:v>
                </c:pt>
                <c:pt idx="38">
                  <c:v>Q3 2016</c:v>
                </c:pt>
              </c:strCache>
            </c:strRef>
          </c:cat>
          <c:val>
            <c:numRef>
              <c:f>'Total Summary'!$P$9:$P$47</c:f>
              <c:numCache>
                <c:formatCode>0.0</c:formatCode>
                <c:ptCount val="39"/>
                <c:pt idx="0" formatCode="General">
                  <c:v>100</c:v>
                </c:pt>
                <c:pt idx="1">
                  <c:v>104.22377337341418</c:v>
                </c:pt>
                <c:pt idx="2">
                  <c:v>107.22474142762522</c:v>
                </c:pt>
                <c:pt idx="3">
                  <c:v>111.64212564324656</c:v>
                </c:pt>
                <c:pt idx="4">
                  <c:v>113.38971824527437</c:v>
                </c:pt>
                <c:pt idx="5">
                  <c:v>113.45085851123453</c:v>
                </c:pt>
                <c:pt idx="6">
                  <c:v>109.51240637896775</c:v>
                </c:pt>
                <c:pt idx="7">
                  <c:v>101.74759260202781</c:v>
                </c:pt>
                <c:pt idx="8">
                  <c:v>90.507973709685643</c:v>
                </c:pt>
                <c:pt idx="9">
                  <c:v>79.461965659550614</c:v>
                </c:pt>
                <c:pt idx="10">
                  <c:v>72.598970805522995</c:v>
                </c:pt>
                <c:pt idx="11">
                  <c:v>68.212156722881744</c:v>
                </c:pt>
                <c:pt idx="12">
                  <c:v>69.460437152901605</c:v>
                </c:pt>
                <c:pt idx="13">
                  <c:v>71.814337392367662</c:v>
                </c:pt>
                <c:pt idx="14">
                  <c:v>74.468843939471142</c:v>
                </c:pt>
                <c:pt idx="15">
                  <c:v>77.846843633769808</c:v>
                </c:pt>
                <c:pt idx="16">
                  <c:v>79.568961124980902</c:v>
                </c:pt>
                <c:pt idx="17">
                  <c:v>80.384164671116324</c:v>
                </c:pt>
                <c:pt idx="18">
                  <c:v>82.192897539104294</c:v>
                </c:pt>
                <c:pt idx="19">
                  <c:v>84.246191470932899</c:v>
                </c:pt>
                <c:pt idx="20">
                  <c:v>87.405105212207673</c:v>
                </c:pt>
                <c:pt idx="21">
                  <c:v>89.381973811586079</c:v>
                </c:pt>
                <c:pt idx="22">
                  <c:v>90.477403576705555</c:v>
                </c:pt>
                <c:pt idx="23">
                  <c:v>92.89244408213176</c:v>
                </c:pt>
                <c:pt idx="24">
                  <c:v>93.330615988179545</c:v>
                </c:pt>
                <c:pt idx="25">
                  <c:v>95.964742446629643</c:v>
                </c:pt>
                <c:pt idx="26">
                  <c:v>98.496968461812813</c:v>
                </c:pt>
                <c:pt idx="27">
                  <c:v>100.50440719417128</c:v>
                </c:pt>
                <c:pt idx="28">
                  <c:v>99.928669689713146</c:v>
                </c:pt>
                <c:pt idx="29">
                  <c:v>98.609058949406432</c:v>
                </c:pt>
                <c:pt idx="30">
                  <c:v>91.847964538645741</c:v>
                </c:pt>
                <c:pt idx="31">
                  <c:v>85.693177765323284</c:v>
                </c:pt>
                <c:pt idx="32">
                  <c:v>88.87247159525144</c:v>
                </c:pt>
                <c:pt idx="33">
                  <c:v>90.513068731848989</c:v>
                </c:pt>
                <c:pt idx="34">
                  <c:v>95.26162938808784</c:v>
                </c:pt>
                <c:pt idx="35">
                  <c:v>99.933764711876492</c:v>
                </c:pt>
                <c:pt idx="36">
                  <c:v>97.656289804860648</c:v>
                </c:pt>
                <c:pt idx="37">
                  <c:v>94.986498191267131</c:v>
                </c:pt>
                <c:pt idx="38">
                  <c:v>93.193050389769198</c:v>
                </c:pt>
              </c:numCache>
            </c:numRef>
          </c:val>
          <c:smooth val="0"/>
        </c:ser>
        <c:ser>
          <c:idx val="1"/>
          <c:order val="1"/>
          <c:tx>
            <c:v>Units</c:v>
          </c:tx>
          <c:spPr>
            <a:ln w="53975" cap="rnd">
              <a:solidFill>
                <a:srgbClr val="FF0000"/>
              </a:solidFill>
              <a:round/>
            </a:ln>
            <a:effectLst/>
          </c:spPr>
          <c:marker>
            <c:symbol val="none"/>
          </c:marker>
          <c:cat>
            <c:strRef>
              <c:f>'Total Summary'!$S$9:$S$47</c:f>
              <c:strCache>
                <c:ptCount val="39"/>
                <c:pt idx="0">
                  <c:v>Q1 2007</c:v>
                </c:pt>
                <c:pt idx="1">
                  <c:v>Q2 2007</c:v>
                </c:pt>
                <c:pt idx="2">
                  <c:v>Q3 2007</c:v>
                </c:pt>
                <c:pt idx="3">
                  <c:v>Q4 2007</c:v>
                </c:pt>
                <c:pt idx="4">
                  <c:v>Q1 2008</c:v>
                </c:pt>
                <c:pt idx="5">
                  <c:v>Q2 2008</c:v>
                </c:pt>
                <c:pt idx="6">
                  <c:v>Q3 2008</c:v>
                </c:pt>
                <c:pt idx="7">
                  <c:v>Q4 2008</c:v>
                </c:pt>
                <c:pt idx="8">
                  <c:v>Q1 2009</c:v>
                </c:pt>
                <c:pt idx="9">
                  <c:v>Q2 2009</c:v>
                </c:pt>
                <c:pt idx="10">
                  <c:v>Q3 2009</c:v>
                </c:pt>
                <c:pt idx="11">
                  <c:v>Q4 2009</c:v>
                </c:pt>
                <c:pt idx="12">
                  <c:v>Q1 2010</c:v>
                </c:pt>
                <c:pt idx="13">
                  <c:v>Q2 2010</c:v>
                </c:pt>
                <c:pt idx="14">
                  <c:v>Q3 2010</c:v>
                </c:pt>
                <c:pt idx="15">
                  <c:v>Q4 2010</c:v>
                </c:pt>
                <c:pt idx="16">
                  <c:v>Q1 2011</c:v>
                </c:pt>
                <c:pt idx="17">
                  <c:v>Q2 2011</c:v>
                </c:pt>
                <c:pt idx="18">
                  <c:v>Q3 2011</c:v>
                </c:pt>
                <c:pt idx="19">
                  <c:v>Q4 2011</c:v>
                </c:pt>
                <c:pt idx="20">
                  <c:v>Q1 2012</c:v>
                </c:pt>
                <c:pt idx="21">
                  <c:v>Q2 2012</c:v>
                </c:pt>
                <c:pt idx="22">
                  <c:v>Q3 2012</c:v>
                </c:pt>
                <c:pt idx="23">
                  <c:v>Q4 2012</c:v>
                </c:pt>
                <c:pt idx="24">
                  <c:v>Q1 2013</c:v>
                </c:pt>
                <c:pt idx="25">
                  <c:v>Q2 2013</c:v>
                </c:pt>
                <c:pt idx="26">
                  <c:v>Q3 2013</c:v>
                </c:pt>
                <c:pt idx="27">
                  <c:v>Q4 2013</c:v>
                </c:pt>
                <c:pt idx="28">
                  <c:v>Q1 2014</c:v>
                </c:pt>
                <c:pt idx="29">
                  <c:v>Q2 2014</c:v>
                </c:pt>
                <c:pt idx="30">
                  <c:v>Q3 2014</c:v>
                </c:pt>
                <c:pt idx="31">
                  <c:v>Q4 2014</c:v>
                </c:pt>
                <c:pt idx="32">
                  <c:v>Q1 2015</c:v>
                </c:pt>
                <c:pt idx="33">
                  <c:v>Q2 2015</c:v>
                </c:pt>
                <c:pt idx="34">
                  <c:v>Q3 2015</c:v>
                </c:pt>
                <c:pt idx="35">
                  <c:v>Q4 2015</c:v>
                </c:pt>
                <c:pt idx="36">
                  <c:v>Q1 2016</c:v>
                </c:pt>
                <c:pt idx="37">
                  <c:v>Q2 2016</c:v>
                </c:pt>
                <c:pt idx="38">
                  <c:v>Q3 2016</c:v>
                </c:pt>
              </c:strCache>
            </c:strRef>
          </c:cat>
          <c:val>
            <c:numRef>
              <c:f>'Total Summary'!$AH$9:$AH$47</c:f>
              <c:numCache>
                <c:formatCode>_-* #,##0.0_-;\-* #,##0.0_-;_-* "-"??_-;_-@_-</c:formatCode>
                <c:ptCount val="39"/>
                <c:pt idx="0">
                  <c:v>100</c:v>
                </c:pt>
                <c:pt idx="1">
                  <c:v>100.04766725889624</c:v>
                </c:pt>
                <c:pt idx="2">
                  <c:v>102.56694098320615</c:v>
                </c:pt>
                <c:pt idx="3">
                  <c:v>99.98345433988726</c:v>
                </c:pt>
                <c:pt idx="4">
                  <c:v>106.34171515464284</c:v>
                </c:pt>
                <c:pt idx="5">
                  <c:v>103.61956012180758</c:v>
                </c:pt>
                <c:pt idx="6">
                  <c:v>95.17851585428788</c:v>
                </c:pt>
                <c:pt idx="7">
                  <c:v>86.60825786017341</c:v>
                </c:pt>
                <c:pt idx="8">
                  <c:v>71.04312508125102</c:v>
                </c:pt>
                <c:pt idx="9">
                  <c:v>62.534716340415144</c:v>
                </c:pt>
                <c:pt idx="10">
                  <c:v>63.215846015056556</c:v>
                </c:pt>
                <c:pt idx="11">
                  <c:v>63.899339355428353</c:v>
                </c:pt>
                <c:pt idx="12">
                  <c:v>67.076893985652546</c:v>
                </c:pt>
                <c:pt idx="13">
                  <c:v>70.848122658493637</c:v>
                </c:pt>
                <c:pt idx="14">
                  <c:v>71.221581843895635</c:v>
                </c:pt>
                <c:pt idx="15">
                  <c:v>70.483330247436399</c:v>
                </c:pt>
                <c:pt idx="16">
                  <c:v>69.09822212942646</c:v>
                </c:pt>
                <c:pt idx="17">
                  <c:v>67.944359308706552</c:v>
                </c:pt>
                <c:pt idx="18">
                  <c:v>68.186241101783381</c:v>
                </c:pt>
                <c:pt idx="19">
                  <c:v>69.416529114452629</c:v>
                </c:pt>
                <c:pt idx="20">
                  <c:v>75.149994287807814</c:v>
                </c:pt>
                <c:pt idx="21">
                  <c:v>73.736916125321557</c:v>
                </c:pt>
                <c:pt idx="22">
                  <c:v>73.369760048533934</c:v>
                </c:pt>
                <c:pt idx="23">
                  <c:v>76.93731952427288</c:v>
                </c:pt>
                <c:pt idx="24">
                  <c:v>72.956512490003661</c:v>
                </c:pt>
                <c:pt idx="25">
                  <c:v>80.302391635774867</c:v>
                </c:pt>
                <c:pt idx="26">
                  <c:v>83.433854784256411</c:v>
                </c:pt>
                <c:pt idx="27">
                  <c:v>85.678155395264</c:v>
                </c:pt>
                <c:pt idx="28">
                  <c:v>89.4765662240046</c:v>
                </c:pt>
                <c:pt idx="29">
                  <c:v>91.442348223114294</c:v>
                </c:pt>
                <c:pt idx="30">
                  <c:v>92.184539262457506</c:v>
                </c:pt>
                <c:pt idx="31">
                  <c:v>94.274807656701185</c:v>
                </c:pt>
                <c:pt idx="32">
                  <c:v>95.289608143616334</c:v>
                </c:pt>
                <c:pt idx="33">
                  <c:v>93.391190617822829</c:v>
                </c:pt>
                <c:pt idx="34">
                  <c:v>98.394283080486758</c:v>
                </c:pt>
                <c:pt idx="35">
                  <c:v>102.73200364004522</c:v>
                </c:pt>
                <c:pt idx="36">
                  <c:v>104.10135398651923</c:v>
                </c:pt>
                <c:pt idx="37">
                  <c:v>109.77336385088421</c:v>
                </c:pt>
                <c:pt idx="38">
                  <c:v>113.85423273440669</c:v>
                </c:pt>
              </c:numCache>
            </c:numRef>
          </c:val>
          <c:smooth val="0"/>
        </c:ser>
        <c:dLbls>
          <c:showLegendKey val="0"/>
          <c:showVal val="0"/>
          <c:showCatName val="0"/>
          <c:showSerName val="0"/>
          <c:showPercent val="0"/>
          <c:showBubbleSize val="0"/>
        </c:dLbls>
        <c:smooth val="0"/>
        <c:axId val="275984984"/>
        <c:axId val="275985376"/>
      </c:lineChart>
      <c:catAx>
        <c:axId val="275984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75985376"/>
        <c:crosses val="autoZero"/>
        <c:auto val="1"/>
        <c:lblAlgn val="ctr"/>
        <c:lblOffset val="100"/>
        <c:noMultiLvlLbl val="0"/>
      </c:catAx>
      <c:valAx>
        <c:axId val="275985376"/>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75984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gif"/><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0C1BF-46C3-4258-97AD-12E5A97EAEB3}"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GB"/>
        </a:p>
      </dgm:t>
    </dgm:pt>
    <dgm:pt modelId="{B78651EB-081D-46F8-BE85-EAC5A14E9717}">
      <dgm:prSet phldrT="[Text]"/>
      <dgm:spPr/>
      <dgm:t>
        <a:bodyPr/>
        <a:lstStyle/>
        <a:p>
          <a:r>
            <a:rPr lang="en-GB" b="1" dirty="0" smtClean="0"/>
            <a:t>Supporting strong communities with excellent public services</a:t>
          </a:r>
          <a:endParaRPr lang="en-GB" b="1" dirty="0"/>
        </a:p>
      </dgm:t>
    </dgm:pt>
    <dgm:pt modelId="{86A95315-1468-471F-BD20-462BBB42FAC0}" type="sibTrans" cxnId="{A122EBE6-ADA6-4D4C-AF7A-814386BF7298}">
      <dgm:prSet/>
      <dgm:spPr/>
      <dgm:t>
        <a:bodyPr/>
        <a:lstStyle/>
        <a:p>
          <a:endParaRPr lang="en-GB"/>
        </a:p>
      </dgm:t>
    </dgm:pt>
    <dgm:pt modelId="{B6794CFC-05C4-4A58-96FA-BBF55117ED2E}" type="parTrans" cxnId="{A122EBE6-ADA6-4D4C-AF7A-814386BF7298}">
      <dgm:prSet/>
      <dgm:spPr/>
      <dgm:t>
        <a:bodyPr/>
        <a:lstStyle/>
        <a:p>
          <a:endParaRPr lang="en-GB"/>
        </a:p>
      </dgm:t>
    </dgm:pt>
    <dgm:pt modelId="{8D40954E-C5E9-4840-AF45-CA696D3A3B35}">
      <dgm:prSet phldrT="[Text]"/>
      <dgm:spPr/>
      <dgm:t>
        <a:bodyPr/>
        <a:lstStyle/>
        <a:p>
          <a:r>
            <a:rPr lang="en-GB" b="1" dirty="0" smtClean="0"/>
            <a:t>Devolving powers and budgets to boost local growth </a:t>
          </a:r>
          <a:endParaRPr lang="en-GB" b="1" dirty="0"/>
        </a:p>
      </dgm:t>
    </dgm:pt>
    <dgm:pt modelId="{15ACC53C-BF89-4D49-8CBF-A84C2058E10C}" type="sibTrans" cxnId="{E40FC906-2FF1-4E7C-B7FD-7B9EF536463B}">
      <dgm:prSet/>
      <dgm:spPr/>
      <dgm:t>
        <a:bodyPr/>
        <a:lstStyle/>
        <a:p>
          <a:endParaRPr lang="en-GB"/>
        </a:p>
      </dgm:t>
    </dgm:pt>
    <dgm:pt modelId="{7B969906-DA1D-4FC5-8951-4F7BDCF6A0FA}" type="parTrans" cxnId="{E40FC906-2FF1-4E7C-B7FD-7B9EF536463B}">
      <dgm:prSet/>
      <dgm:spPr/>
      <dgm:t>
        <a:bodyPr/>
        <a:lstStyle/>
        <a:p>
          <a:endParaRPr lang="en-GB"/>
        </a:p>
      </dgm:t>
    </dgm:pt>
    <dgm:pt modelId="{1A0A03AB-36FF-4AD0-BF84-1F1BD0D78B47}">
      <dgm:prSet phldrT="[Text]"/>
      <dgm:spPr/>
      <dgm:t>
        <a:bodyPr/>
        <a:lstStyle/>
        <a:p>
          <a:r>
            <a:rPr lang="en-GB" b="1" dirty="0" smtClean="0"/>
            <a:t>Increasing home ownership</a:t>
          </a:r>
          <a:endParaRPr lang="en-GB" b="1" dirty="0"/>
        </a:p>
      </dgm:t>
    </dgm:pt>
    <dgm:pt modelId="{65026B1C-9666-4E33-B535-0460C5F39F2D}" type="sibTrans" cxnId="{CE1D77BD-0FA0-4130-8843-886D415E567B}">
      <dgm:prSet/>
      <dgm:spPr/>
      <dgm:t>
        <a:bodyPr/>
        <a:lstStyle/>
        <a:p>
          <a:endParaRPr lang="en-GB"/>
        </a:p>
      </dgm:t>
    </dgm:pt>
    <dgm:pt modelId="{CB4ABBA6-199D-4DA9-A957-125A424109FF}" type="parTrans" cxnId="{CE1D77BD-0FA0-4130-8843-886D415E567B}">
      <dgm:prSet/>
      <dgm:spPr/>
      <dgm:t>
        <a:bodyPr/>
        <a:lstStyle/>
        <a:p>
          <a:endParaRPr lang="en-GB"/>
        </a:p>
      </dgm:t>
    </dgm:pt>
    <dgm:pt modelId="{773AC37C-A97F-4E7C-A5C6-1E5BD21B78D0}">
      <dgm:prSet phldrT="[Text]"/>
      <dgm:spPr/>
      <dgm:t>
        <a:bodyPr/>
        <a:lstStyle/>
        <a:p>
          <a:r>
            <a:rPr lang="en-GB" b="1" dirty="0" smtClean="0"/>
            <a:t>Driving up housing supply</a:t>
          </a:r>
          <a:endParaRPr lang="en-GB" b="1" dirty="0"/>
        </a:p>
      </dgm:t>
    </dgm:pt>
    <dgm:pt modelId="{355062A9-46B9-4C22-96EA-D2920237570D}" type="sibTrans" cxnId="{3040F24D-5D7A-403C-ACFF-BD14AA30FBFF}">
      <dgm:prSet/>
      <dgm:spPr/>
      <dgm:t>
        <a:bodyPr/>
        <a:lstStyle/>
        <a:p>
          <a:endParaRPr lang="en-GB"/>
        </a:p>
      </dgm:t>
    </dgm:pt>
    <dgm:pt modelId="{0D2794B3-D30B-4418-9337-C41CC234421A}" type="parTrans" cxnId="{3040F24D-5D7A-403C-ACFF-BD14AA30FBFF}">
      <dgm:prSet/>
      <dgm:spPr/>
      <dgm:t>
        <a:bodyPr/>
        <a:lstStyle/>
        <a:p>
          <a:endParaRPr lang="en-GB"/>
        </a:p>
      </dgm:t>
    </dgm:pt>
    <dgm:pt modelId="{F9C8ED07-8A68-4A07-9E5B-354C511FFF0D}" type="pres">
      <dgm:prSet presAssocID="{8EF0C1BF-46C3-4258-97AD-12E5A97EAEB3}" presName="Name0" presStyleCnt="0">
        <dgm:presLayoutVars>
          <dgm:dir/>
          <dgm:resizeHandles val="exact"/>
        </dgm:presLayoutVars>
      </dgm:prSet>
      <dgm:spPr/>
      <dgm:t>
        <a:bodyPr/>
        <a:lstStyle/>
        <a:p>
          <a:endParaRPr lang="en-GB"/>
        </a:p>
      </dgm:t>
    </dgm:pt>
    <dgm:pt modelId="{1713BBCD-DDBE-4FA8-A8A0-5B612E4B27BB}" type="pres">
      <dgm:prSet presAssocID="{773AC37C-A97F-4E7C-A5C6-1E5BD21B78D0}" presName="compNode" presStyleCnt="0"/>
      <dgm:spPr/>
    </dgm:pt>
    <dgm:pt modelId="{CFAE44A9-6373-487D-A059-BB44161B117D}" type="pres">
      <dgm:prSet presAssocID="{773AC37C-A97F-4E7C-A5C6-1E5BD21B78D0}" presName="pictRect" presStyleLbl="node1" presStyleIdx="0" presStyleCnt="4" custScaleX="100397" custScaleY="97143" custLinFactNeighborX="1163" custLinFactNeighborY="21932"/>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l="11144" t="1430" r="11144" b="1430"/>
          </a:stretch>
        </a:blipFill>
      </dgm:spPr>
      <dgm:t>
        <a:bodyPr/>
        <a:lstStyle/>
        <a:p>
          <a:endParaRPr lang="en-GB"/>
        </a:p>
      </dgm:t>
    </dgm:pt>
    <dgm:pt modelId="{21BEFFAB-A765-44A0-AF10-4C230E1098D7}" type="pres">
      <dgm:prSet presAssocID="{773AC37C-A97F-4E7C-A5C6-1E5BD21B78D0}" presName="textRect" presStyleLbl="revTx" presStyleIdx="0" presStyleCnt="4" custLinFactNeighborX="965" custLinFactNeighborY="40731">
        <dgm:presLayoutVars>
          <dgm:bulletEnabled val="1"/>
        </dgm:presLayoutVars>
      </dgm:prSet>
      <dgm:spPr/>
      <dgm:t>
        <a:bodyPr/>
        <a:lstStyle/>
        <a:p>
          <a:endParaRPr lang="en-GB"/>
        </a:p>
      </dgm:t>
    </dgm:pt>
    <dgm:pt modelId="{90B8E1FB-E3D5-4898-B6E8-D30F7B65FAE2}" type="pres">
      <dgm:prSet presAssocID="{355062A9-46B9-4C22-96EA-D2920237570D}" presName="sibTrans" presStyleLbl="sibTrans2D1" presStyleIdx="0" presStyleCnt="0"/>
      <dgm:spPr/>
      <dgm:t>
        <a:bodyPr/>
        <a:lstStyle/>
        <a:p>
          <a:endParaRPr lang="en-GB"/>
        </a:p>
      </dgm:t>
    </dgm:pt>
    <dgm:pt modelId="{8C83297A-11AC-441B-BD91-3406CF5D1AAB}" type="pres">
      <dgm:prSet presAssocID="{1A0A03AB-36FF-4AD0-BF84-1F1BD0D78B47}" presName="compNode" presStyleCnt="0"/>
      <dgm:spPr/>
    </dgm:pt>
    <dgm:pt modelId="{403D214B-A51E-498B-B5DD-78A9F190EC06}" type="pres">
      <dgm:prSet presAssocID="{1A0A03AB-36FF-4AD0-BF84-1F1BD0D78B47}" presName="pictRect" presStyleLbl="node1" presStyleIdx="1" presStyleCnt="4" custLinFactNeighborX="-1480" custLinFactNeighborY="21932"/>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3559" r="3559"/>
          </a:stretch>
        </a:blipFill>
      </dgm:spPr>
      <dgm:t>
        <a:bodyPr/>
        <a:lstStyle/>
        <a:p>
          <a:endParaRPr lang="en-GB"/>
        </a:p>
      </dgm:t>
    </dgm:pt>
    <dgm:pt modelId="{2DDCF754-5822-4A70-B46A-1D07A9BA7A75}" type="pres">
      <dgm:prSet presAssocID="{1A0A03AB-36FF-4AD0-BF84-1F1BD0D78B47}" presName="textRect" presStyleLbl="revTx" presStyleIdx="1" presStyleCnt="4" custLinFactNeighborX="-1480" custLinFactNeighborY="40731">
        <dgm:presLayoutVars>
          <dgm:bulletEnabled val="1"/>
        </dgm:presLayoutVars>
      </dgm:prSet>
      <dgm:spPr/>
      <dgm:t>
        <a:bodyPr/>
        <a:lstStyle/>
        <a:p>
          <a:endParaRPr lang="en-GB"/>
        </a:p>
      </dgm:t>
    </dgm:pt>
    <dgm:pt modelId="{10B964C0-62E7-4C2D-A5B6-2130B4B84DCE}" type="pres">
      <dgm:prSet presAssocID="{65026B1C-9666-4E33-B535-0460C5F39F2D}" presName="sibTrans" presStyleLbl="sibTrans2D1" presStyleIdx="0" presStyleCnt="0"/>
      <dgm:spPr/>
      <dgm:t>
        <a:bodyPr/>
        <a:lstStyle/>
        <a:p>
          <a:endParaRPr lang="en-GB"/>
        </a:p>
      </dgm:t>
    </dgm:pt>
    <dgm:pt modelId="{18CB868C-286E-4EEC-BFF7-CC24AE79B571}" type="pres">
      <dgm:prSet presAssocID="{8D40954E-C5E9-4840-AF45-CA696D3A3B35}" presName="compNode" presStyleCnt="0"/>
      <dgm:spPr/>
    </dgm:pt>
    <dgm:pt modelId="{F6122FAE-149B-4FA1-AF20-CA2BB1696F74}" type="pres">
      <dgm:prSet presAssocID="{8D40954E-C5E9-4840-AF45-CA696D3A3B35}" presName="pictRect" presStyleLbl="node1" presStyleIdx="2" presStyleCnt="4" custLinFactNeighborX="-2678" custLinFactNeighborY="2392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l="11918" r="11918"/>
          </a:stretch>
        </a:blipFill>
      </dgm:spPr>
      <dgm:t>
        <a:bodyPr/>
        <a:lstStyle/>
        <a:p>
          <a:endParaRPr lang="en-GB"/>
        </a:p>
      </dgm:t>
    </dgm:pt>
    <dgm:pt modelId="{FED87B09-AA2A-4A45-955C-69DA8CE5A8E9}" type="pres">
      <dgm:prSet presAssocID="{8D40954E-C5E9-4840-AF45-CA696D3A3B35}" presName="textRect" presStyleLbl="revTx" presStyleIdx="2" presStyleCnt="4" custLinFactNeighborX="-2678" custLinFactNeighborY="44440">
        <dgm:presLayoutVars>
          <dgm:bulletEnabled val="1"/>
        </dgm:presLayoutVars>
      </dgm:prSet>
      <dgm:spPr/>
      <dgm:t>
        <a:bodyPr/>
        <a:lstStyle/>
        <a:p>
          <a:endParaRPr lang="en-GB"/>
        </a:p>
      </dgm:t>
    </dgm:pt>
    <dgm:pt modelId="{33B3D4C7-0BCF-459E-BCA8-9E5E1B101952}" type="pres">
      <dgm:prSet presAssocID="{15ACC53C-BF89-4D49-8CBF-A84C2058E10C}" presName="sibTrans" presStyleLbl="sibTrans2D1" presStyleIdx="0" presStyleCnt="0"/>
      <dgm:spPr/>
      <dgm:t>
        <a:bodyPr/>
        <a:lstStyle/>
        <a:p>
          <a:endParaRPr lang="en-GB"/>
        </a:p>
      </dgm:t>
    </dgm:pt>
    <dgm:pt modelId="{E8F0E0B2-3DA7-4BB0-BBF9-F93450F8DB5F}" type="pres">
      <dgm:prSet presAssocID="{B78651EB-081D-46F8-BE85-EAC5A14E9717}" presName="compNode" presStyleCnt="0"/>
      <dgm:spPr/>
    </dgm:pt>
    <dgm:pt modelId="{9F357D12-8FBB-499D-B9DA-E7DDC2DA2AE6}" type="pres">
      <dgm:prSet presAssocID="{B78651EB-081D-46F8-BE85-EAC5A14E9717}" presName="pictRect" presStyleLbl="node1" presStyleIdx="3" presStyleCnt="4" custLinFactNeighborX="-2678" custLinFactNeighborY="23929"/>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t="122" b="122"/>
          </a:stretch>
        </a:blipFill>
      </dgm:spPr>
      <dgm:t>
        <a:bodyPr/>
        <a:lstStyle/>
        <a:p>
          <a:endParaRPr lang="en-GB"/>
        </a:p>
      </dgm:t>
    </dgm:pt>
    <dgm:pt modelId="{983D45B7-9D27-4565-8B03-367CB1D15B0E}" type="pres">
      <dgm:prSet presAssocID="{B78651EB-081D-46F8-BE85-EAC5A14E9717}" presName="textRect" presStyleLbl="revTx" presStyleIdx="3" presStyleCnt="4" custLinFactNeighborX="-2678" custLinFactNeighborY="44440">
        <dgm:presLayoutVars>
          <dgm:bulletEnabled val="1"/>
        </dgm:presLayoutVars>
      </dgm:prSet>
      <dgm:spPr/>
      <dgm:t>
        <a:bodyPr/>
        <a:lstStyle/>
        <a:p>
          <a:endParaRPr lang="en-GB"/>
        </a:p>
      </dgm:t>
    </dgm:pt>
  </dgm:ptLst>
  <dgm:cxnLst>
    <dgm:cxn modelId="{C30C7AC4-28F5-4737-81F6-10FE6B46DBFC}" type="presOf" srcId="{8D40954E-C5E9-4840-AF45-CA696D3A3B35}" destId="{FED87B09-AA2A-4A45-955C-69DA8CE5A8E9}" srcOrd="0" destOrd="0" presId="urn:microsoft.com/office/officeart/2005/8/layout/pList1"/>
    <dgm:cxn modelId="{805750B5-0FD8-4C79-9E7F-62FA0CC6BFB7}" type="presOf" srcId="{B78651EB-081D-46F8-BE85-EAC5A14E9717}" destId="{983D45B7-9D27-4565-8B03-367CB1D15B0E}" srcOrd="0" destOrd="0" presId="urn:microsoft.com/office/officeart/2005/8/layout/pList1"/>
    <dgm:cxn modelId="{CE1D77BD-0FA0-4130-8843-886D415E567B}" srcId="{8EF0C1BF-46C3-4258-97AD-12E5A97EAEB3}" destId="{1A0A03AB-36FF-4AD0-BF84-1F1BD0D78B47}" srcOrd="1" destOrd="0" parTransId="{CB4ABBA6-199D-4DA9-A957-125A424109FF}" sibTransId="{65026B1C-9666-4E33-B535-0460C5F39F2D}"/>
    <dgm:cxn modelId="{DFC6F374-6C50-43E8-A10C-1A4A3A429A88}" type="presOf" srcId="{773AC37C-A97F-4E7C-A5C6-1E5BD21B78D0}" destId="{21BEFFAB-A765-44A0-AF10-4C230E1098D7}" srcOrd="0" destOrd="0" presId="urn:microsoft.com/office/officeart/2005/8/layout/pList1"/>
    <dgm:cxn modelId="{10E6222C-771F-4B2B-A2C9-6A035A2B102F}" type="presOf" srcId="{15ACC53C-BF89-4D49-8CBF-A84C2058E10C}" destId="{33B3D4C7-0BCF-459E-BCA8-9E5E1B101952}" srcOrd="0" destOrd="0" presId="urn:microsoft.com/office/officeart/2005/8/layout/pList1"/>
    <dgm:cxn modelId="{81B3BA2F-018A-44F5-85F2-A3EF001E9FAC}" type="presOf" srcId="{1A0A03AB-36FF-4AD0-BF84-1F1BD0D78B47}" destId="{2DDCF754-5822-4A70-B46A-1D07A9BA7A75}" srcOrd="0" destOrd="0" presId="urn:microsoft.com/office/officeart/2005/8/layout/pList1"/>
    <dgm:cxn modelId="{60805FBF-3D9A-4807-8D20-56D73B658CF0}" type="presOf" srcId="{8EF0C1BF-46C3-4258-97AD-12E5A97EAEB3}" destId="{F9C8ED07-8A68-4A07-9E5B-354C511FFF0D}" srcOrd="0" destOrd="0" presId="urn:microsoft.com/office/officeart/2005/8/layout/pList1"/>
    <dgm:cxn modelId="{E40FC906-2FF1-4E7C-B7FD-7B9EF536463B}" srcId="{8EF0C1BF-46C3-4258-97AD-12E5A97EAEB3}" destId="{8D40954E-C5E9-4840-AF45-CA696D3A3B35}" srcOrd="2" destOrd="0" parTransId="{7B969906-DA1D-4FC5-8951-4F7BDCF6A0FA}" sibTransId="{15ACC53C-BF89-4D49-8CBF-A84C2058E10C}"/>
    <dgm:cxn modelId="{914D6E44-3743-4395-BA5C-3179E039F6B9}" type="presOf" srcId="{355062A9-46B9-4C22-96EA-D2920237570D}" destId="{90B8E1FB-E3D5-4898-B6E8-D30F7B65FAE2}" srcOrd="0" destOrd="0" presId="urn:microsoft.com/office/officeart/2005/8/layout/pList1"/>
    <dgm:cxn modelId="{A122EBE6-ADA6-4D4C-AF7A-814386BF7298}" srcId="{8EF0C1BF-46C3-4258-97AD-12E5A97EAEB3}" destId="{B78651EB-081D-46F8-BE85-EAC5A14E9717}" srcOrd="3" destOrd="0" parTransId="{B6794CFC-05C4-4A58-96FA-BBF55117ED2E}" sibTransId="{86A95315-1468-471F-BD20-462BBB42FAC0}"/>
    <dgm:cxn modelId="{3040F24D-5D7A-403C-ACFF-BD14AA30FBFF}" srcId="{8EF0C1BF-46C3-4258-97AD-12E5A97EAEB3}" destId="{773AC37C-A97F-4E7C-A5C6-1E5BD21B78D0}" srcOrd="0" destOrd="0" parTransId="{0D2794B3-D30B-4418-9337-C41CC234421A}" sibTransId="{355062A9-46B9-4C22-96EA-D2920237570D}"/>
    <dgm:cxn modelId="{275C200C-54EA-444B-966B-ABD0D7FD0FC6}" type="presOf" srcId="{65026B1C-9666-4E33-B535-0460C5F39F2D}" destId="{10B964C0-62E7-4C2D-A5B6-2130B4B84DCE}" srcOrd="0" destOrd="0" presId="urn:microsoft.com/office/officeart/2005/8/layout/pList1"/>
    <dgm:cxn modelId="{1556DCBB-880E-4DCB-9015-6C58B1FE6B11}" type="presParOf" srcId="{F9C8ED07-8A68-4A07-9E5B-354C511FFF0D}" destId="{1713BBCD-DDBE-4FA8-A8A0-5B612E4B27BB}" srcOrd="0" destOrd="0" presId="urn:microsoft.com/office/officeart/2005/8/layout/pList1"/>
    <dgm:cxn modelId="{BD520C57-7F91-475E-BD72-D00A28DA21F7}" type="presParOf" srcId="{1713BBCD-DDBE-4FA8-A8A0-5B612E4B27BB}" destId="{CFAE44A9-6373-487D-A059-BB44161B117D}" srcOrd="0" destOrd="0" presId="urn:microsoft.com/office/officeart/2005/8/layout/pList1"/>
    <dgm:cxn modelId="{62EDCE93-7D5A-4DC2-95E8-55FDC719BA0D}" type="presParOf" srcId="{1713BBCD-DDBE-4FA8-A8A0-5B612E4B27BB}" destId="{21BEFFAB-A765-44A0-AF10-4C230E1098D7}" srcOrd="1" destOrd="0" presId="urn:microsoft.com/office/officeart/2005/8/layout/pList1"/>
    <dgm:cxn modelId="{0E17BB83-582F-4769-A328-7C267ED90E93}" type="presParOf" srcId="{F9C8ED07-8A68-4A07-9E5B-354C511FFF0D}" destId="{90B8E1FB-E3D5-4898-B6E8-D30F7B65FAE2}" srcOrd="1" destOrd="0" presId="urn:microsoft.com/office/officeart/2005/8/layout/pList1"/>
    <dgm:cxn modelId="{3E609BD0-92FC-4783-BC1D-4DB05C4432C9}" type="presParOf" srcId="{F9C8ED07-8A68-4A07-9E5B-354C511FFF0D}" destId="{8C83297A-11AC-441B-BD91-3406CF5D1AAB}" srcOrd="2" destOrd="0" presId="urn:microsoft.com/office/officeart/2005/8/layout/pList1"/>
    <dgm:cxn modelId="{26292FE0-63A9-4863-A300-583845D9A1AA}" type="presParOf" srcId="{8C83297A-11AC-441B-BD91-3406CF5D1AAB}" destId="{403D214B-A51E-498B-B5DD-78A9F190EC06}" srcOrd="0" destOrd="0" presId="urn:microsoft.com/office/officeart/2005/8/layout/pList1"/>
    <dgm:cxn modelId="{F1CCDFDC-EDF6-43EB-B8C9-D787565ED1D4}" type="presParOf" srcId="{8C83297A-11AC-441B-BD91-3406CF5D1AAB}" destId="{2DDCF754-5822-4A70-B46A-1D07A9BA7A75}" srcOrd="1" destOrd="0" presId="urn:microsoft.com/office/officeart/2005/8/layout/pList1"/>
    <dgm:cxn modelId="{51ED041E-2B2E-4EA6-9407-1EE4ED8F8E20}" type="presParOf" srcId="{F9C8ED07-8A68-4A07-9E5B-354C511FFF0D}" destId="{10B964C0-62E7-4C2D-A5B6-2130B4B84DCE}" srcOrd="3" destOrd="0" presId="urn:microsoft.com/office/officeart/2005/8/layout/pList1"/>
    <dgm:cxn modelId="{CDE575AE-796F-4963-BB41-6DD4D3EE09BB}" type="presParOf" srcId="{F9C8ED07-8A68-4A07-9E5B-354C511FFF0D}" destId="{18CB868C-286E-4EEC-BFF7-CC24AE79B571}" srcOrd="4" destOrd="0" presId="urn:microsoft.com/office/officeart/2005/8/layout/pList1"/>
    <dgm:cxn modelId="{9A405C68-CD1C-427C-BD5D-3A79B3B73C06}" type="presParOf" srcId="{18CB868C-286E-4EEC-BFF7-CC24AE79B571}" destId="{F6122FAE-149B-4FA1-AF20-CA2BB1696F74}" srcOrd="0" destOrd="0" presId="urn:microsoft.com/office/officeart/2005/8/layout/pList1"/>
    <dgm:cxn modelId="{B592BD4E-81B5-49C7-BB55-BF3F6430783E}" type="presParOf" srcId="{18CB868C-286E-4EEC-BFF7-CC24AE79B571}" destId="{FED87B09-AA2A-4A45-955C-69DA8CE5A8E9}" srcOrd="1" destOrd="0" presId="urn:microsoft.com/office/officeart/2005/8/layout/pList1"/>
    <dgm:cxn modelId="{B677F1BF-D53C-4AC2-AD3F-C5B039800BCC}" type="presParOf" srcId="{F9C8ED07-8A68-4A07-9E5B-354C511FFF0D}" destId="{33B3D4C7-0BCF-459E-BCA8-9E5E1B101952}" srcOrd="5" destOrd="0" presId="urn:microsoft.com/office/officeart/2005/8/layout/pList1"/>
    <dgm:cxn modelId="{8362596F-2BCB-4EFE-9ACF-8B93945B9F9F}" type="presParOf" srcId="{F9C8ED07-8A68-4A07-9E5B-354C511FFF0D}" destId="{E8F0E0B2-3DA7-4BB0-BBF9-F93450F8DB5F}" srcOrd="6" destOrd="0" presId="urn:microsoft.com/office/officeart/2005/8/layout/pList1"/>
    <dgm:cxn modelId="{414484BA-03CD-4E2C-8B53-67DBCBE98389}" type="presParOf" srcId="{E8F0E0B2-3DA7-4BB0-BBF9-F93450F8DB5F}" destId="{9F357D12-8FBB-499D-B9DA-E7DDC2DA2AE6}" srcOrd="0" destOrd="0" presId="urn:microsoft.com/office/officeart/2005/8/layout/pList1"/>
    <dgm:cxn modelId="{CB1A7109-7D61-4226-ABEF-1069A106A0EE}" type="presParOf" srcId="{E8F0E0B2-3DA7-4BB0-BBF9-F93450F8DB5F}" destId="{983D45B7-9D27-4565-8B03-367CB1D15B0E}"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drawing1.xml><?xml version="1.0" encoding="utf-8"?>
<c:userShapes xmlns:c="http://schemas.openxmlformats.org/drawingml/2006/chart">
  <cdr:relSizeAnchor xmlns:cdr="http://schemas.openxmlformats.org/drawingml/2006/chartDrawing">
    <cdr:from>
      <cdr:x>0.22793</cdr:x>
      <cdr:y>0.75904</cdr:y>
    </cdr:from>
    <cdr:to>
      <cdr:x>0.43399</cdr:x>
      <cdr:y>0.90456</cdr:y>
    </cdr:to>
    <cdr:sp macro="" textlink="">
      <cdr:nvSpPr>
        <cdr:cNvPr id="2" name="TextBox 1"/>
        <cdr:cNvSpPr txBox="1"/>
      </cdr:nvSpPr>
      <cdr:spPr>
        <a:xfrm xmlns:a="http://schemas.openxmlformats.org/drawingml/2006/main">
          <a:off x="2068011" y="4536503"/>
          <a:ext cx="1869584" cy="8697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latin typeface="Arial" pitchFamily="34" charset="0"/>
              <a:cs typeface="Arial" pitchFamily="34" charset="0"/>
            </a:rPr>
            <a:t>Source: DCLG</a:t>
          </a:r>
        </a:p>
      </cdr:txBody>
    </cdr:sp>
  </cdr:relSizeAnchor>
  <cdr:relSizeAnchor xmlns:cdr="http://schemas.openxmlformats.org/drawingml/2006/chartDrawing">
    <cdr:from>
      <cdr:x>0.20635</cdr:x>
      <cdr:y>0.13253</cdr:y>
    </cdr:from>
    <cdr:to>
      <cdr:x>0.40476</cdr:x>
      <cdr:y>0.22892</cdr:y>
    </cdr:to>
    <cdr:sp macro="" textlink="">
      <cdr:nvSpPr>
        <cdr:cNvPr id="3" name="TextBox 2"/>
        <cdr:cNvSpPr txBox="1"/>
      </cdr:nvSpPr>
      <cdr:spPr>
        <a:xfrm xmlns:a="http://schemas.openxmlformats.org/drawingml/2006/main">
          <a:off x="1872208" y="792088"/>
          <a:ext cx="1800200" cy="5760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smtClean="0">
              <a:solidFill>
                <a:srgbClr val="FF0000"/>
              </a:solidFill>
              <a:latin typeface="Arial" panose="020B0604020202020204" pitchFamily="34" charset="0"/>
              <a:cs typeface="Arial" panose="020B0604020202020204" pitchFamily="34" charset="0"/>
            </a:rPr>
            <a:t>Private sector share</a:t>
          </a:r>
        </a:p>
        <a:p xmlns:a="http://schemas.openxmlformats.org/drawingml/2006/main">
          <a:r>
            <a:rPr lang="en-GB" sz="1400" dirty="0" smtClean="0">
              <a:solidFill>
                <a:srgbClr val="FF0000"/>
              </a:solidFill>
              <a:latin typeface="Arial" panose="020B0604020202020204" pitchFamily="34" charset="0"/>
              <a:cs typeface="Arial" panose="020B0604020202020204" pitchFamily="34" charset="0"/>
            </a:rPr>
            <a:t>1954-80: 54%</a:t>
          </a:r>
          <a:endParaRPr lang="en-GB" sz="1400" dirty="0">
            <a:solidFill>
              <a:srgbClr val="FF0000"/>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0.22793</cdr:x>
      <cdr:y>0.75904</cdr:y>
    </cdr:from>
    <cdr:to>
      <cdr:x>0.43399</cdr:x>
      <cdr:y>0.90456</cdr:y>
    </cdr:to>
    <cdr:sp macro="" textlink="">
      <cdr:nvSpPr>
        <cdr:cNvPr id="2" name="TextBox 1"/>
        <cdr:cNvSpPr txBox="1"/>
      </cdr:nvSpPr>
      <cdr:spPr>
        <a:xfrm xmlns:a="http://schemas.openxmlformats.org/drawingml/2006/main">
          <a:off x="2068011" y="4536503"/>
          <a:ext cx="1869584" cy="8697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a:latin typeface="Arial" pitchFamily="34" charset="0"/>
              <a:cs typeface="Arial" pitchFamily="34" charset="0"/>
            </a:rPr>
            <a:t>Source: DCLG</a:t>
          </a:r>
        </a:p>
      </cdr:txBody>
    </cdr:sp>
  </cdr:relSizeAnchor>
  <cdr:relSizeAnchor xmlns:cdr="http://schemas.openxmlformats.org/drawingml/2006/chartDrawing">
    <cdr:from>
      <cdr:x>0.20635</cdr:x>
      <cdr:y>0.13253</cdr:y>
    </cdr:from>
    <cdr:to>
      <cdr:x>0.40476</cdr:x>
      <cdr:y>0.22892</cdr:y>
    </cdr:to>
    <cdr:sp macro="" textlink="">
      <cdr:nvSpPr>
        <cdr:cNvPr id="3" name="TextBox 2"/>
        <cdr:cNvSpPr txBox="1"/>
      </cdr:nvSpPr>
      <cdr:spPr>
        <a:xfrm xmlns:a="http://schemas.openxmlformats.org/drawingml/2006/main">
          <a:off x="1872208" y="792088"/>
          <a:ext cx="1800200" cy="5760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smtClean="0">
              <a:solidFill>
                <a:srgbClr val="FF0000"/>
              </a:solidFill>
              <a:latin typeface="Arial" panose="020B0604020202020204" pitchFamily="34" charset="0"/>
              <a:cs typeface="Arial" panose="020B0604020202020204" pitchFamily="34" charset="0"/>
            </a:rPr>
            <a:t>Private sector share</a:t>
          </a:r>
        </a:p>
        <a:p xmlns:a="http://schemas.openxmlformats.org/drawingml/2006/main">
          <a:r>
            <a:rPr lang="en-GB" sz="1400" dirty="0" smtClean="0">
              <a:solidFill>
                <a:srgbClr val="FF0000"/>
              </a:solidFill>
              <a:latin typeface="Arial" panose="020B0604020202020204" pitchFamily="34" charset="0"/>
              <a:cs typeface="Arial" panose="020B0604020202020204" pitchFamily="34" charset="0"/>
            </a:rPr>
            <a:t>1954-80: 54%</a:t>
          </a:r>
          <a:endParaRPr lang="en-GB" sz="1400" dirty="0">
            <a:solidFill>
              <a:srgbClr val="FF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0.10945</cdr:x>
      <cdr:y>0.47735</cdr:y>
    </cdr:from>
    <cdr:to>
      <cdr:x>0.95403</cdr:x>
      <cdr:y>0.47735</cdr:y>
    </cdr:to>
    <cdr:cxnSp macro="">
      <cdr:nvCxnSpPr>
        <cdr:cNvPr id="5" name="Straight Connector 4"/>
        <cdr:cNvCxnSpPr/>
      </cdr:nvCxnSpPr>
      <cdr:spPr bwMode="auto">
        <a:xfrm xmlns:a="http://schemas.openxmlformats.org/drawingml/2006/main">
          <a:off x="993017" y="2852936"/>
          <a:ext cx="7662926" cy="0"/>
        </a:xfrm>
        <a:prstGeom xmlns:a="http://schemas.openxmlformats.org/drawingml/2006/main" prst="line">
          <a:avLst/>
        </a:prstGeom>
        <a:solidFill xmlns:a="http://schemas.openxmlformats.org/drawingml/2006/main">
          <a:schemeClr val="accent1"/>
        </a:solidFill>
        <a:ln xmlns:a="http://schemas.openxmlformats.org/drawingml/2006/main" w="44450" cap="flat" cmpd="sng" algn="ctr">
          <a:solidFill>
            <a:schemeClr val="tx1"/>
          </a:solidFill>
          <a:prstDash val="solid"/>
          <a:round/>
          <a:headEnd type="none" w="med" len="med"/>
          <a:tailEnd type="none" w="med" len="med"/>
        </a:ln>
        <a:effectLst xmlns:a="http://schemas.openxmlformats.org/drawingml/2006/main"/>
      </cdr:spPr>
    </cdr:cxnSp>
  </cdr:relSizeAnchor>
</c:userShapes>
</file>

<file path=ppt/drawings/drawing3.xml><?xml version="1.0" encoding="utf-8"?>
<c:userShapes xmlns:c="http://schemas.openxmlformats.org/drawingml/2006/chart">
  <cdr:relSizeAnchor xmlns:cdr="http://schemas.openxmlformats.org/drawingml/2006/chartDrawing">
    <cdr:from>
      <cdr:x>0.82906</cdr:x>
      <cdr:y>0.12987</cdr:y>
    </cdr:from>
    <cdr:to>
      <cdr:x>0.93759</cdr:x>
      <cdr:y>0.29479</cdr:y>
    </cdr:to>
    <cdr:sp macro="" textlink="">
      <cdr:nvSpPr>
        <cdr:cNvPr id="2" name="TextBox 1"/>
        <cdr:cNvSpPr txBox="1"/>
      </cdr:nvSpPr>
      <cdr:spPr>
        <a:xfrm xmlns:a="http://schemas.openxmlformats.org/drawingml/2006/main">
          <a:off x="6984776" y="720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050" dirty="0" smtClean="0"/>
            <a:t>185,195 </a:t>
          </a:r>
        </a:p>
        <a:p xmlns:a="http://schemas.openxmlformats.org/drawingml/2006/main">
          <a:pPr algn="ctr"/>
          <a:r>
            <a:rPr lang="en-GB" sz="1050" dirty="0" smtClean="0"/>
            <a:t>permissions </a:t>
          </a:r>
        </a:p>
        <a:p xmlns:a="http://schemas.openxmlformats.org/drawingml/2006/main">
          <a:pPr algn="ctr"/>
          <a:r>
            <a:rPr lang="en-GB" sz="1050" dirty="0" smtClean="0"/>
            <a:t>2012/13</a:t>
          </a:r>
        </a:p>
      </cdr:txBody>
    </cdr:sp>
  </cdr:relSizeAnchor>
  <cdr:relSizeAnchor xmlns:cdr="http://schemas.openxmlformats.org/drawingml/2006/chartDrawing">
    <cdr:from>
      <cdr:x>0.83761</cdr:x>
      <cdr:y>0.40771</cdr:y>
    </cdr:from>
    <cdr:to>
      <cdr:x>0.94614</cdr:x>
      <cdr:y>0.57263</cdr:y>
    </cdr:to>
    <cdr:sp macro="" textlink="">
      <cdr:nvSpPr>
        <cdr:cNvPr id="3" name="TextBox 2"/>
        <cdr:cNvSpPr txBox="1"/>
      </cdr:nvSpPr>
      <cdr:spPr>
        <a:xfrm xmlns:a="http://schemas.openxmlformats.org/drawingml/2006/main">
          <a:off x="4800770" y="1558033"/>
          <a:ext cx="622041" cy="6302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1050" dirty="0" smtClean="0"/>
            <a:t>163,940 </a:t>
          </a:r>
        </a:p>
        <a:p xmlns:a="http://schemas.openxmlformats.org/drawingml/2006/main">
          <a:pPr algn="ctr"/>
          <a:r>
            <a:rPr lang="en-GB" sz="1050" dirty="0" smtClean="0"/>
            <a:t>New build </a:t>
          </a:r>
        </a:p>
        <a:p xmlns:a="http://schemas.openxmlformats.org/drawingml/2006/main">
          <a:pPr algn="ctr"/>
          <a:r>
            <a:rPr lang="en-GB" sz="1050" dirty="0" smtClean="0"/>
            <a:t>completions</a:t>
          </a:r>
        </a:p>
        <a:p xmlns:a="http://schemas.openxmlformats.org/drawingml/2006/main">
          <a:pPr algn="ctr"/>
          <a:r>
            <a:rPr lang="en-GB" sz="1050" dirty="0" smtClean="0"/>
            <a:t>2015/16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2951163"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endParaRPr lang="en-GB"/>
          </a:p>
        </p:txBody>
      </p:sp>
      <p:sp>
        <p:nvSpPr>
          <p:cNvPr id="200707" name="Rectangle 3"/>
          <p:cNvSpPr>
            <a:spLocks noGrp="1" noChangeArrowheads="1"/>
          </p:cNvSpPr>
          <p:nvPr>
            <p:ph type="dt" sz="quarter" idx="1"/>
          </p:nvPr>
        </p:nvSpPr>
        <p:spPr bwMode="auto">
          <a:xfrm>
            <a:off x="3857636" y="0"/>
            <a:ext cx="2951163"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GB"/>
          </a:p>
        </p:txBody>
      </p:sp>
      <p:sp>
        <p:nvSpPr>
          <p:cNvPr id="200708" name="Rectangle 4"/>
          <p:cNvSpPr>
            <a:spLocks noGrp="1" noChangeArrowheads="1"/>
          </p:cNvSpPr>
          <p:nvPr>
            <p:ph type="ftr" sz="quarter" idx="2"/>
          </p:nvPr>
        </p:nvSpPr>
        <p:spPr bwMode="auto">
          <a:xfrm>
            <a:off x="0" y="9443662"/>
            <a:ext cx="2951163"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endParaRPr lang="en-GB"/>
          </a:p>
        </p:txBody>
      </p:sp>
      <p:sp>
        <p:nvSpPr>
          <p:cNvPr id="200709" name="Rectangle 5"/>
          <p:cNvSpPr>
            <a:spLocks noGrp="1" noChangeArrowheads="1"/>
          </p:cNvSpPr>
          <p:nvPr>
            <p:ph type="sldNum" sz="quarter" idx="3"/>
          </p:nvPr>
        </p:nvSpPr>
        <p:spPr bwMode="auto">
          <a:xfrm>
            <a:off x="3857636" y="9443662"/>
            <a:ext cx="2951163"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DD563B8C-C3B6-4F7C-AC25-60687593FA25}" type="slidenum">
              <a:rPr lang="en-GB"/>
              <a:pPr/>
              <a:t>‹#›</a:t>
            </a:fld>
            <a:endParaRPr lang="en-GB"/>
          </a:p>
        </p:txBody>
      </p:sp>
    </p:spTree>
    <p:extLst>
      <p:ext uri="{BB962C8B-B14F-4D97-AF65-F5344CB8AC3E}">
        <p14:creationId xmlns:p14="http://schemas.microsoft.com/office/powerpoint/2010/main" val="200665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51163"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endParaRPr lang="en-US"/>
          </a:p>
        </p:txBody>
      </p:sp>
      <p:sp>
        <p:nvSpPr>
          <p:cNvPr id="18435" name="Rectangle 3"/>
          <p:cNvSpPr>
            <a:spLocks noGrp="1" noChangeArrowheads="1"/>
          </p:cNvSpPr>
          <p:nvPr>
            <p:ph type="dt" idx="1"/>
          </p:nvPr>
        </p:nvSpPr>
        <p:spPr bwMode="auto">
          <a:xfrm>
            <a:off x="3857636" y="0"/>
            <a:ext cx="2951163"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18436" name="Rectangle 4"/>
          <p:cNvSpPr>
            <a:spLocks noGrp="1" noRot="1" noChangeAspect="1" noChangeArrowheads="1" noTextEdit="1"/>
          </p:cNvSpPr>
          <p:nvPr>
            <p:ph type="sldImg" idx="2"/>
          </p:nvPr>
        </p:nvSpPr>
        <p:spPr bwMode="auto">
          <a:xfrm>
            <a:off x="714375" y="746125"/>
            <a:ext cx="5381625" cy="3727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681038" y="4722694"/>
            <a:ext cx="5448300" cy="447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8" name="Rectangle 6"/>
          <p:cNvSpPr>
            <a:spLocks noGrp="1" noChangeArrowheads="1"/>
          </p:cNvSpPr>
          <p:nvPr>
            <p:ph type="ftr" sz="quarter" idx="4"/>
          </p:nvPr>
        </p:nvSpPr>
        <p:spPr bwMode="auto">
          <a:xfrm>
            <a:off x="0" y="9443662"/>
            <a:ext cx="2951163"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endParaRPr lang="en-US"/>
          </a:p>
        </p:txBody>
      </p:sp>
      <p:sp>
        <p:nvSpPr>
          <p:cNvPr id="18439" name="Rectangle 7"/>
          <p:cNvSpPr>
            <a:spLocks noGrp="1" noChangeArrowheads="1"/>
          </p:cNvSpPr>
          <p:nvPr>
            <p:ph type="sldNum" sz="quarter" idx="5"/>
          </p:nvPr>
        </p:nvSpPr>
        <p:spPr bwMode="auto">
          <a:xfrm>
            <a:off x="3857636" y="9443662"/>
            <a:ext cx="2951163"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C185F21A-DBB8-4E65-9E4E-3435B804B7D3}" type="slidenum">
              <a:rPr lang="en-US"/>
              <a:pPr/>
              <a:t>‹#›</a:t>
            </a:fld>
            <a:endParaRPr lang="en-US"/>
          </a:p>
        </p:txBody>
      </p:sp>
    </p:spTree>
    <p:extLst>
      <p:ext uri="{BB962C8B-B14F-4D97-AF65-F5344CB8AC3E}">
        <p14:creationId xmlns:p14="http://schemas.microsoft.com/office/powerpoint/2010/main" val="11121060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planningguidance.communities.gov.uk/blog/guidance/community-infrastructure-levy/collecting-the-levy/#paragraph_057" TargetMode="External"/><Relationship Id="rId3" Type="http://schemas.openxmlformats.org/officeDocument/2006/relationships/hyperlink" Target="http://www.legislation.gov.uk/uksi/2010/948/regulation/42/made" TargetMode="External"/><Relationship Id="rId7" Type="http://schemas.openxmlformats.org/officeDocument/2006/relationships/hyperlink" Target="http://www.legislation.gov.uk/uksi/2010/948/regulation/6/made"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legislation.gov.uk/uksi/2010/948/part/6/made" TargetMode="External"/><Relationship Id="rId5" Type="http://schemas.openxmlformats.org/officeDocument/2006/relationships/hyperlink" Target="http://www.legislation.gov.uk/uksi/2010/948/regulation/49/made" TargetMode="External"/><Relationship Id="rId4" Type="http://schemas.openxmlformats.org/officeDocument/2006/relationships/hyperlink" Target="http://www.legislation.gov.uk/uksi/2014/385/regulation/7/made" TargetMode="External"/><Relationship Id="rId9" Type="http://schemas.openxmlformats.org/officeDocument/2006/relationships/hyperlink" Target="http://www.legislation.gov.uk/uksi/2014/385/regulation/6/mad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planningguidance.planningportal.gov.uk/blog/guidance/planning-obligations/planning-obligations-guidance/"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gov.uk/government/uploads/system/uploads/attachment_data/file/405819/Section_106_Planning_Obligations___speeding_up_negotiations.pdf" TargetMode="External"/><Relationship Id="rId4" Type="http://schemas.openxmlformats.org/officeDocument/2006/relationships/hyperlink" Target="https://www.gov.uk/government/uploads/system/uploads/attachment_data/file/417258/150325_Final_FINAL_Govt_response_speeding_up_section_106.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planningresource.co.uk/article/1139371/clark-planning-fees-rise-15"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Arial" pitchFamily="34" charset="0"/>
                <a:ea typeface="+mn-ea"/>
                <a:cs typeface="+mn-cs"/>
              </a:rPr>
              <a:t> </a:t>
            </a:r>
          </a:p>
          <a:p>
            <a:r>
              <a:rPr lang="en-GB" sz="1200" kern="1200" baseline="0" dirty="0" smtClean="0">
                <a:solidFill>
                  <a:schemeClr val="tx1"/>
                </a:solidFill>
                <a:effectLst/>
                <a:latin typeface="Arial" pitchFamily="34" charset="0"/>
                <a:ea typeface="+mn-ea"/>
                <a:cs typeface="+mn-cs"/>
              </a:rPr>
              <a:t>To give you opportunities to understand the changes and most importantly think about how they will affect your planning service, discuss issues and solutions; sharing you concerns and ideas – the challenge for you all is not to just focus on way things are wrong/challenging!!!</a:t>
            </a:r>
          </a:p>
          <a:p>
            <a:endParaRPr lang="en-GB" sz="1200" kern="1200" baseline="0" dirty="0" smtClean="0">
              <a:solidFill>
                <a:schemeClr val="tx1"/>
              </a:solidFill>
              <a:effectLst/>
              <a:latin typeface="Arial" pitchFamily="34" charset="0"/>
              <a:ea typeface="+mn-ea"/>
              <a:cs typeface="+mn-cs"/>
            </a:endParaRPr>
          </a:p>
          <a:p>
            <a:r>
              <a:rPr lang="en-GB" sz="1200" kern="1200" baseline="0" dirty="0" smtClean="0">
                <a:solidFill>
                  <a:schemeClr val="tx1"/>
                </a:solidFill>
                <a:effectLst/>
                <a:latin typeface="Arial" pitchFamily="34" charset="0"/>
                <a:ea typeface="+mn-ea"/>
                <a:cs typeface="+mn-cs"/>
              </a:rPr>
              <a:t>We will be capturing your thoughts through about issue and feeding them back to DCLG where relevant.</a:t>
            </a:r>
          </a:p>
          <a:p>
            <a:endParaRPr lang="en-GB" sz="1200" kern="1200" baseline="0" dirty="0" smtClean="0">
              <a:solidFill>
                <a:schemeClr val="tx1"/>
              </a:solidFill>
              <a:effectLst/>
              <a:latin typeface="Arial" pitchFamily="34" charset="0"/>
              <a:ea typeface="+mn-ea"/>
              <a:cs typeface="+mn-cs"/>
            </a:endParaRPr>
          </a:p>
          <a:p>
            <a:endParaRPr lang="en-GB" sz="1200" kern="1200" baseline="0" dirty="0" smtClean="0">
              <a:solidFill>
                <a:schemeClr val="tx1"/>
              </a:solidFill>
              <a:effectLst/>
              <a:latin typeface="Arial" pitchFamily="34" charset="0"/>
              <a:ea typeface="+mn-ea"/>
              <a:cs typeface="+mn-cs"/>
            </a:endParaRPr>
          </a:p>
          <a:p>
            <a:endParaRPr lang="en-GB" sz="120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fld id="{C185F21A-DBB8-4E65-9E4E-3435B804B7D3}" type="slidenum">
              <a:rPr lang="en-US" smtClean="0"/>
              <a:pPr/>
              <a:t>1</a:t>
            </a:fld>
            <a:endParaRPr lang="en-US"/>
          </a:p>
        </p:txBody>
      </p:sp>
    </p:spTree>
    <p:extLst>
      <p:ext uri="{BB962C8B-B14F-4D97-AF65-F5344CB8AC3E}">
        <p14:creationId xmlns:p14="http://schemas.microsoft.com/office/powerpoint/2010/main" val="3709711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p:txBody>
          <a:bodyPr/>
          <a:lstStyle>
            <a:lvl1pPr defTabSz="912561" eaLnBrk="0" hangingPunct="0">
              <a:defRPr sz="4400" b="1">
                <a:solidFill>
                  <a:schemeClr val="tx2"/>
                </a:solidFill>
                <a:latin typeface="Arial" pitchFamily="34" charset="0"/>
              </a:defRPr>
            </a:lvl1pPr>
            <a:lvl2pPr marL="735075" indent="-282721" defTabSz="912561" eaLnBrk="0" hangingPunct="0">
              <a:defRPr sz="4400" b="1">
                <a:solidFill>
                  <a:schemeClr val="tx2"/>
                </a:solidFill>
                <a:latin typeface="Arial" pitchFamily="34" charset="0"/>
              </a:defRPr>
            </a:lvl2pPr>
            <a:lvl3pPr marL="1130884" indent="-226177" defTabSz="912561" eaLnBrk="0" hangingPunct="0">
              <a:defRPr sz="4400" b="1">
                <a:solidFill>
                  <a:schemeClr val="tx2"/>
                </a:solidFill>
                <a:latin typeface="Arial" pitchFamily="34" charset="0"/>
              </a:defRPr>
            </a:lvl3pPr>
            <a:lvl4pPr marL="1583238" indent="-226177" defTabSz="912561" eaLnBrk="0" hangingPunct="0">
              <a:defRPr sz="4400" b="1">
                <a:solidFill>
                  <a:schemeClr val="tx2"/>
                </a:solidFill>
                <a:latin typeface="Arial" pitchFamily="34" charset="0"/>
              </a:defRPr>
            </a:lvl4pPr>
            <a:lvl5pPr marL="2035592" indent="-226177" defTabSz="912561" eaLnBrk="0" hangingPunct="0">
              <a:defRPr sz="4400" b="1">
                <a:solidFill>
                  <a:schemeClr val="tx2"/>
                </a:solidFill>
                <a:latin typeface="Arial" pitchFamily="34" charset="0"/>
              </a:defRPr>
            </a:lvl5pPr>
            <a:lvl6pPr marL="2487945" indent="-226177" defTabSz="912561" eaLnBrk="0" fontAlgn="base" hangingPunct="0">
              <a:spcBef>
                <a:spcPct val="0"/>
              </a:spcBef>
              <a:spcAft>
                <a:spcPct val="0"/>
              </a:spcAft>
              <a:defRPr sz="4400" b="1">
                <a:solidFill>
                  <a:schemeClr val="tx2"/>
                </a:solidFill>
                <a:latin typeface="Arial" pitchFamily="34" charset="0"/>
              </a:defRPr>
            </a:lvl6pPr>
            <a:lvl7pPr marL="2940299" indent="-226177" defTabSz="912561" eaLnBrk="0" fontAlgn="base" hangingPunct="0">
              <a:spcBef>
                <a:spcPct val="0"/>
              </a:spcBef>
              <a:spcAft>
                <a:spcPct val="0"/>
              </a:spcAft>
              <a:defRPr sz="4400" b="1">
                <a:solidFill>
                  <a:schemeClr val="tx2"/>
                </a:solidFill>
                <a:latin typeface="Arial" pitchFamily="34" charset="0"/>
              </a:defRPr>
            </a:lvl7pPr>
            <a:lvl8pPr marL="3392653" indent="-226177" defTabSz="912561" eaLnBrk="0" fontAlgn="base" hangingPunct="0">
              <a:spcBef>
                <a:spcPct val="0"/>
              </a:spcBef>
              <a:spcAft>
                <a:spcPct val="0"/>
              </a:spcAft>
              <a:defRPr sz="4400" b="1">
                <a:solidFill>
                  <a:schemeClr val="tx2"/>
                </a:solidFill>
                <a:latin typeface="Arial" pitchFamily="34" charset="0"/>
              </a:defRPr>
            </a:lvl8pPr>
            <a:lvl9pPr marL="3845006" indent="-226177" defTabSz="912561" eaLnBrk="0" fontAlgn="base" hangingPunct="0">
              <a:spcBef>
                <a:spcPct val="0"/>
              </a:spcBef>
              <a:spcAft>
                <a:spcPct val="0"/>
              </a:spcAft>
              <a:defRPr sz="4400" b="1">
                <a:solidFill>
                  <a:schemeClr val="tx2"/>
                </a:solidFill>
                <a:latin typeface="Arial" pitchFamily="34" charset="0"/>
              </a:defRPr>
            </a:lvl9pPr>
          </a:lstStyle>
          <a:p>
            <a:pPr eaLnBrk="1" hangingPunct="1">
              <a:defRPr/>
            </a:pPr>
            <a:fld id="{8ED32E16-8FC3-496D-8D44-D6F719C3754C}" type="slidenum">
              <a:rPr lang="en-US" sz="1200" b="0">
                <a:solidFill>
                  <a:prstClr val="black"/>
                </a:solidFill>
              </a:rPr>
              <a:pPr eaLnBrk="1" hangingPunct="1">
                <a:defRPr/>
              </a:pPr>
              <a:t>10</a:t>
            </a:fld>
            <a:endParaRPr lang="en-US" sz="1200" b="0">
              <a:solidFill>
                <a:prstClr val="black"/>
              </a:solidFill>
            </a:endParaRPr>
          </a:p>
        </p:txBody>
      </p:sp>
      <p:sp>
        <p:nvSpPr>
          <p:cNvPr id="187395" name="Rectangle 2"/>
          <p:cNvSpPr>
            <a:spLocks noGrp="1" noRot="1" noChangeAspect="1" noChangeArrowheads="1" noTextEdit="1"/>
          </p:cNvSpPr>
          <p:nvPr>
            <p:ph type="sldImg"/>
          </p:nvPr>
        </p:nvSpPr>
        <p:spPr>
          <a:xfrm>
            <a:off x="714375" y="746125"/>
            <a:ext cx="5381625" cy="3727450"/>
          </a:xfrm>
          <a:ln/>
        </p:spPr>
      </p:sp>
      <p:sp>
        <p:nvSpPr>
          <p:cNvPr id="187396" name="Rectangle 3"/>
          <p:cNvSpPr>
            <a:spLocks noGrp="1" noChangeArrowheads="1"/>
          </p:cNvSpPr>
          <p:nvPr>
            <p:ph type="body" idx="1"/>
          </p:nvPr>
        </p:nvSpPr>
        <p:spPr>
          <a:xfrm>
            <a:off x="681039" y="4724420"/>
            <a:ext cx="5448299" cy="4472404"/>
          </a:xfrm>
        </p:spPr>
        <p:txBody>
          <a:bodyPr/>
          <a:lstStyle/>
          <a:p>
            <a:pPr eaLnBrk="1" hangingPunct="1">
              <a:defRPr/>
            </a:pPr>
            <a:r>
              <a:rPr lang="en-GB" dirty="0" smtClean="0"/>
              <a:t>Different levels of knowledge</a:t>
            </a:r>
          </a:p>
          <a:p>
            <a:pPr eaLnBrk="1" hangingPunct="1">
              <a:defRPr/>
            </a:pPr>
            <a:r>
              <a:rPr lang="en-GB" dirty="0" smtClean="0"/>
              <a:t>Sharing with each other</a:t>
            </a:r>
          </a:p>
          <a:p>
            <a:pPr eaLnBrk="1" hangingPunct="1">
              <a:defRPr/>
            </a:pPr>
            <a:r>
              <a:rPr lang="en-GB" dirty="0" smtClean="0"/>
              <a:t>Learning from one another</a:t>
            </a:r>
          </a:p>
          <a:p>
            <a:pPr eaLnBrk="1" hangingPunct="1">
              <a:defRPr/>
            </a:pPr>
            <a:endParaRPr lang="en-GB" dirty="0" smtClean="0"/>
          </a:p>
          <a:p>
            <a:pPr eaLnBrk="1" hangingPunct="1">
              <a:defRPr/>
            </a:pPr>
            <a:r>
              <a:rPr lang="en-GB" dirty="0" smtClean="0"/>
              <a:t>There is a range of knowledge in the room – appreciate the differences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smtClean="0">
              <a:solidFill>
                <a:schemeClr val="tx1"/>
              </a:solidFill>
              <a:effectLst/>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Different levels of knowledge and experience - roles in the room.</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smtClean="0">
              <a:solidFill>
                <a:schemeClr val="tx1"/>
              </a:solidFill>
              <a:effectLst/>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Roles: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pitchFamily="34" charset="0"/>
                <a:ea typeface="+mn-ea"/>
                <a:cs typeface="+mn-cs"/>
              </a:rPr>
              <a:t>13 chairs or vice chairs or members of planning committee</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baseline="0" dirty="0" smtClean="0">
                <a:solidFill>
                  <a:schemeClr val="tx1"/>
                </a:solidFill>
                <a:effectLst/>
                <a:latin typeface="Arial" pitchFamily="34" charset="0"/>
                <a:ea typeface="+mn-ea"/>
                <a:cs typeface="+mn-cs"/>
              </a:rPr>
              <a:t>11 </a:t>
            </a:r>
            <a:r>
              <a:rPr lang="en-GB" sz="1200" kern="1200" dirty="0" smtClean="0">
                <a:solidFill>
                  <a:schemeClr val="tx1"/>
                </a:solidFill>
                <a:effectLst/>
                <a:latin typeface="Arial" pitchFamily="34" charset="0"/>
                <a:ea typeface="+mn-ea"/>
                <a:cs typeface="+mn-cs"/>
              </a:rPr>
              <a:t>cabinet</a:t>
            </a:r>
            <a:r>
              <a:rPr lang="en-GB" sz="1200" kern="1200" baseline="0" dirty="0" smtClean="0">
                <a:solidFill>
                  <a:schemeClr val="tx1"/>
                </a:solidFill>
                <a:effectLst/>
                <a:latin typeface="Arial" pitchFamily="34" charset="0"/>
                <a:ea typeface="+mn-ea"/>
                <a:cs typeface="+mn-cs"/>
              </a:rPr>
              <a:t> members for planning</a:t>
            </a:r>
          </a:p>
          <a:p>
            <a:pPr marL="0" marR="0" indent="0" algn="l" defTabSz="914400" rtl="0" eaLnBrk="1" fontAlgn="base" latinLnBrk="0" hangingPunct="1">
              <a:lnSpc>
                <a:spcPct val="100000"/>
              </a:lnSpc>
              <a:spcBef>
                <a:spcPct val="30000"/>
              </a:spcBef>
              <a:spcAft>
                <a:spcPct val="0"/>
              </a:spcAft>
              <a:buClrTx/>
              <a:buSzTx/>
              <a:buFontTx/>
              <a:buNone/>
              <a:tabLst/>
              <a:defRPr/>
            </a:pPr>
            <a:r>
              <a:rPr lang="en-GB" i="0" dirty="0" smtClean="0"/>
              <a:t>3 Deputy leaders</a:t>
            </a:r>
          </a:p>
          <a:p>
            <a:pPr marL="0" marR="0" indent="0" algn="l" defTabSz="914400" rtl="0" eaLnBrk="1" fontAlgn="base" latinLnBrk="0" hangingPunct="1">
              <a:lnSpc>
                <a:spcPct val="100000"/>
              </a:lnSpc>
              <a:spcBef>
                <a:spcPct val="30000"/>
              </a:spcBef>
              <a:spcAft>
                <a:spcPct val="0"/>
              </a:spcAft>
              <a:buClrTx/>
              <a:buSzTx/>
              <a:buFontTx/>
              <a:buNone/>
              <a:tabLst/>
              <a:defRPr/>
            </a:pPr>
            <a:r>
              <a:rPr lang="en-US" i="0" dirty="0" smtClean="0"/>
              <a:t>1 Cabinet members for Housing &amp; Economy</a:t>
            </a:r>
            <a:endParaRPr lang="en-GB" i="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i="0" dirty="0" smtClean="0"/>
              <a:t>1 Leader</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i="0" dirty="0" smtClean="0"/>
          </a:p>
          <a:p>
            <a:pPr eaLnBrk="1" hangingPunct="1">
              <a:defRPr/>
            </a:pPr>
            <a:r>
              <a:rPr lang="en-GB" dirty="0" smtClean="0"/>
              <a:t>Some</a:t>
            </a:r>
            <a:r>
              <a:rPr lang="en-GB" baseline="0" dirty="0" smtClean="0"/>
              <a:t> of t</a:t>
            </a:r>
            <a:r>
              <a:rPr lang="en-GB" dirty="0" smtClean="0"/>
              <a:t>his is new to everyone so it is important to share with one another and learn from one another</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4" charset="0"/>
                <a:ea typeface="+mn-ea"/>
                <a:cs typeface="+mn-cs"/>
              </a:rPr>
              <a:t>Mention that we want them to share experiences - collective knowledge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smtClean="0">
              <a:solidFill>
                <a:schemeClr val="tx1"/>
              </a:solidFill>
              <a:effectLst/>
              <a:latin typeface="Arial" pitchFamily="34" charset="0"/>
              <a:ea typeface="+mn-ea"/>
              <a:cs typeface="+mn-cs"/>
            </a:endParaRPr>
          </a:p>
          <a:p>
            <a:pPr eaLnBrk="1" hangingPunct="1">
              <a:defRPr/>
            </a:pPr>
            <a:endParaRPr lang="en-GB" dirty="0" smtClean="0"/>
          </a:p>
          <a:p>
            <a:pPr eaLnBrk="1" hangingPunct="1">
              <a:defRPr/>
            </a:pPr>
            <a:endParaRPr lang="en-GB" dirty="0" smtClean="0"/>
          </a:p>
        </p:txBody>
      </p:sp>
    </p:spTree>
    <p:extLst>
      <p:ext uri="{BB962C8B-B14F-4D97-AF65-F5344CB8AC3E}">
        <p14:creationId xmlns:p14="http://schemas.microsoft.com/office/powerpoint/2010/main" val="2168755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144919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Current definition (in NPPF) includes social rented, affordable rented and intermediate housing, provided to eligible households whose needs are not met by the market. </a:t>
            </a:r>
          </a:p>
          <a:p>
            <a:endParaRPr lang="en-GB" dirty="0" smtClean="0"/>
          </a:p>
          <a:p>
            <a:r>
              <a:rPr lang="en-GB" dirty="0" smtClean="0"/>
              <a:t>There is no new definition written down as yet</a:t>
            </a:r>
          </a:p>
          <a:p>
            <a:endParaRPr lang="en-GB" dirty="0" smtClean="0"/>
          </a:p>
          <a:p>
            <a:r>
              <a:rPr lang="en-GB" dirty="0" smtClean="0"/>
              <a:t>Consultation document</a:t>
            </a:r>
            <a:r>
              <a:rPr lang="en-GB" baseline="0" dirty="0" smtClean="0"/>
              <a:t> talks about the limitations of the current definition and potential for innovative new products. </a:t>
            </a:r>
          </a:p>
          <a:p>
            <a:endParaRPr lang="en-GB" baseline="0" dirty="0" smtClean="0"/>
          </a:p>
          <a:p>
            <a:r>
              <a:rPr lang="en-GB" dirty="0" smtClean="0"/>
              <a:t>Intention is clear. “Plan for the requirement</a:t>
            </a:r>
            <a:r>
              <a:rPr lang="en-GB" baseline="0" dirty="0" smtClean="0"/>
              <a:t> for the housing needs of those who aspire to home ownership alongside those whose needs are best met through rented homes, subject as now to the overall viability of individual sites”</a:t>
            </a:r>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20</a:t>
            </a:fld>
            <a:endParaRPr lang="en-US"/>
          </a:p>
        </p:txBody>
      </p:sp>
    </p:spTree>
    <p:extLst>
      <p:ext uri="{BB962C8B-B14F-4D97-AF65-F5344CB8AC3E}">
        <p14:creationId xmlns:p14="http://schemas.microsoft.com/office/powerpoint/2010/main" val="4174283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big one. Very important to the government. Using levers of the planning system to increase</a:t>
            </a:r>
            <a:r>
              <a:rPr lang="en-GB" baseline="0" dirty="0" smtClean="0"/>
              <a:t> home ownership. Expect local authorities to plan for, and developers to build, this type of housing. </a:t>
            </a:r>
          </a:p>
          <a:p>
            <a:endParaRPr lang="en-GB" baseline="0" dirty="0" smtClean="0"/>
          </a:p>
          <a:p>
            <a:r>
              <a:rPr lang="en-GB" altLang="en-US" b="1" dirty="0" smtClean="0"/>
              <a:t>The Housing and Planning Act 2016 </a:t>
            </a:r>
          </a:p>
          <a:p>
            <a:r>
              <a:rPr lang="en-GB" altLang="en-US" dirty="0" smtClean="0"/>
              <a:t>Legal duty on councils to deliver Starter Homes on all reasonably sized new development sites, and promote scheme to first time buyers in the area, and prepare reports about the actions they have taken under the starter homes duties.</a:t>
            </a:r>
          </a:p>
          <a:p>
            <a:endParaRPr lang="en-GB" altLang="en-US" dirty="0" smtClean="0"/>
          </a:p>
          <a:p>
            <a:r>
              <a:rPr lang="en-GB" altLang="en-US" b="1" dirty="0" smtClean="0"/>
              <a:t>Policy implementation:</a:t>
            </a:r>
          </a:p>
          <a:p>
            <a:r>
              <a:rPr lang="en-GB" altLang="en-US" dirty="0" smtClean="0"/>
              <a:t>Technical consultation on  proposed regulations -</a:t>
            </a:r>
          </a:p>
          <a:p>
            <a:r>
              <a:rPr lang="en-GB" altLang="en-US" dirty="0" smtClean="0"/>
              <a:t>all schemes on 10 units or over, or 0.5 ha or over</a:t>
            </a:r>
          </a:p>
          <a:p>
            <a:r>
              <a:rPr lang="en-GB" altLang="en-US" dirty="0" smtClean="0"/>
              <a:t>20% standard minimum rate nationally</a:t>
            </a:r>
          </a:p>
          <a:p>
            <a:r>
              <a:rPr lang="en-GB" altLang="en-US" dirty="0" smtClean="0"/>
              <a:t>exemptions where starter homes would make a site unviable</a:t>
            </a:r>
          </a:p>
          <a:p>
            <a:r>
              <a:rPr lang="en-GB" altLang="en-US" dirty="0" smtClean="0"/>
              <a:t>various other exemptions for specialist housing and circumstances</a:t>
            </a:r>
          </a:p>
          <a:p>
            <a:r>
              <a:rPr lang="en-GB" altLang="en-US" dirty="0" smtClean="0"/>
              <a:t>off-site provision for apartments and by agreement with the LPA</a:t>
            </a:r>
          </a:p>
          <a:p>
            <a:r>
              <a:rPr lang="en-GB" altLang="en-US" dirty="0" smtClean="0"/>
              <a:t>other possibilities not taken forward at this time, </a:t>
            </a:r>
            <a:r>
              <a:rPr lang="en-GB" altLang="en-US" dirty="0" err="1" smtClean="0"/>
              <a:t>eg</a:t>
            </a:r>
            <a:r>
              <a:rPr lang="en-GB" altLang="en-US" dirty="0" smtClean="0"/>
              <a:t> differential requirements by region</a:t>
            </a:r>
          </a:p>
          <a:p>
            <a:r>
              <a:rPr lang="en-GB" altLang="en-US" dirty="0" smtClean="0"/>
              <a:t>a specific monitoring regime to be published alongside the AMR</a:t>
            </a:r>
          </a:p>
          <a:p>
            <a:r>
              <a:rPr lang="en-GB" altLang="en-US" dirty="0" smtClean="0"/>
              <a:t>The </a:t>
            </a:r>
            <a:r>
              <a:rPr lang="en-GB" altLang="en-US" dirty="0" err="1" smtClean="0"/>
              <a:t>SoS</a:t>
            </a:r>
            <a:r>
              <a:rPr lang="en-GB" altLang="en-US" dirty="0" smtClean="0"/>
              <a:t> will also have the power to make a compliance directive directing that an incompatible policy in a local plan should not be taken into account when planning decisions are taken</a:t>
            </a:r>
          </a:p>
          <a:p>
            <a:endParaRPr lang="en-GB" altLang="en-US" dirty="0" smtClean="0"/>
          </a:p>
          <a:p>
            <a:r>
              <a:rPr lang="en-GB" altLang="en-US" dirty="0" smtClean="0"/>
              <a:t>Exemptions? </a:t>
            </a:r>
          </a:p>
          <a:p>
            <a:r>
              <a:rPr lang="en-GB" altLang="en-US" dirty="0" smtClean="0"/>
              <a:t>Certain types of residential development </a:t>
            </a:r>
            <a:r>
              <a:rPr lang="en-GB" altLang="en-US" dirty="0" err="1" smtClean="0"/>
              <a:t>eg</a:t>
            </a:r>
            <a:r>
              <a:rPr lang="en-GB" altLang="en-US" dirty="0" smtClean="0"/>
              <a:t> older persons housing</a:t>
            </a:r>
          </a:p>
          <a:p>
            <a:r>
              <a:rPr lang="en-GB" altLang="en-US" dirty="0" smtClean="0"/>
              <a:t>Where makes development unviable</a:t>
            </a:r>
          </a:p>
          <a:p>
            <a:r>
              <a:rPr lang="en-GB" altLang="en-US" dirty="0" smtClean="0"/>
              <a:t>Will there be any local discretion (set out in policy) allowed?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Arial" pitchFamily="34" charset="0"/>
                <a:ea typeface="+mn-ea"/>
                <a:cs typeface="+mn-cs"/>
              </a:rPr>
              <a:t>Implications for local plans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Since promoting starter homes will be a duty, even where plans are at an advanced stage it will not be safe to press on without addressing them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We can expect local plan Inspectors to begin immediately asking how they will be secured relative to CIL and genuine affordable provision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As a duty, starter homes will come before affordable housing and proposed CIL as calls on development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So policy for affordable housing and ideas for the CIL will have to be revised downwards to allow for starter homes and self-build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Arial" pitchFamily="34" charset="0"/>
                <a:ea typeface="+mn-ea"/>
                <a:cs typeface="+mn-cs"/>
              </a:rPr>
              <a:t>Implications: Viability evidence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2400" b="0" i="0" u="none" strike="noStrike" kern="1200" cap="none" spc="0" normalizeH="0" baseline="0" noProof="0" dirty="0" smtClean="0">
                <a:ln>
                  <a:noFill/>
                </a:ln>
                <a:solidFill>
                  <a:srgbClr val="000000"/>
                </a:solidFill>
                <a:effectLst/>
                <a:uLnTx/>
                <a:uFillTx/>
                <a:latin typeface="Arial" pitchFamily="34" charset="0"/>
                <a:ea typeface="+mn-ea"/>
                <a:cs typeface="+mn-cs"/>
              </a:rPr>
              <a:t>Arguably, all current viability evidence is now out-of-date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2400" b="0" i="0" u="none" strike="noStrike" kern="1200" cap="none" spc="0" normalizeH="0" baseline="0" noProof="0" dirty="0" smtClean="0">
                <a:ln>
                  <a:noFill/>
                </a:ln>
                <a:solidFill>
                  <a:srgbClr val="000000"/>
                </a:solidFill>
                <a:effectLst/>
                <a:uLnTx/>
                <a:uFillTx/>
                <a:latin typeface="Arial" pitchFamily="34" charset="0"/>
                <a:ea typeface="+mn-ea"/>
                <a:cs typeface="+mn-cs"/>
              </a:rPr>
              <a:t>The evidence will need to  be updated to assist the re-working of policy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2400" b="0" i="0" u="none" strike="noStrike" kern="1200" cap="none" spc="0" normalizeH="0" baseline="0" noProof="0" dirty="0" smtClean="0">
                <a:ln>
                  <a:noFill/>
                </a:ln>
                <a:solidFill>
                  <a:srgbClr val="000000"/>
                </a:solidFill>
                <a:effectLst/>
                <a:uLnTx/>
                <a:uFillTx/>
                <a:latin typeface="Arial" pitchFamily="34" charset="0"/>
                <a:ea typeface="+mn-ea"/>
                <a:cs typeface="+mn-cs"/>
              </a:rPr>
              <a:t>How will starter homes be dealt with in carrying out viability assessment?</a:t>
            </a:r>
          </a:p>
          <a:p>
            <a:pPr marL="457200" marR="0" lvl="1" indent="0" algn="l" defTabSz="914400" rtl="0" eaLnBrk="1" fontAlgn="base" latinLnBrk="0" hangingPunct="1">
              <a:lnSpc>
                <a:spcPct val="100000"/>
              </a:lnSpc>
              <a:spcBef>
                <a:spcPct val="3000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pitchFamily="34" charset="0"/>
                <a:ea typeface="+mn-ea"/>
                <a:cs typeface="+mn-cs"/>
              </a:rPr>
              <a:t>Will it be sufficient to simply say that their value is 80% of that of the full market version of the same house?</a:t>
            </a:r>
          </a:p>
          <a:p>
            <a:pPr marL="457200" marR="0" lvl="1" indent="0" algn="l" defTabSz="914400" rtl="0" eaLnBrk="1" fontAlgn="base" latinLnBrk="0" hangingPunct="1">
              <a:lnSpc>
                <a:spcPct val="100000"/>
              </a:lnSpc>
              <a:spcBef>
                <a:spcPct val="3000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pitchFamily="34" charset="0"/>
                <a:ea typeface="+mn-ea"/>
                <a:cs typeface="+mn-cs"/>
              </a:rPr>
              <a:t>Or will something more sophisticated be necessary?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2400" b="0" i="0" u="none" strike="noStrike" kern="1200" cap="none" spc="0" normalizeH="0" baseline="0" noProof="0" dirty="0" smtClean="0">
                <a:ln>
                  <a:noFill/>
                </a:ln>
                <a:solidFill>
                  <a:srgbClr val="000000"/>
                </a:solidFill>
                <a:effectLst/>
                <a:uLnTx/>
                <a:uFillTx/>
                <a:latin typeface="Arial" pitchFamily="34" charset="0"/>
                <a:ea typeface="+mn-ea"/>
                <a:cs typeface="+mn-cs"/>
              </a:rPr>
              <a:t>Will the same principles of approach serve for both plan viability and development management assessment?</a:t>
            </a:r>
          </a:p>
          <a:p>
            <a:pPr marL="457200" marR="0" lvl="1" indent="0" algn="l" defTabSz="914400" rtl="0" eaLnBrk="1" fontAlgn="base" latinLnBrk="0" hangingPunct="1">
              <a:lnSpc>
                <a:spcPct val="100000"/>
              </a:lnSpc>
              <a:spcBef>
                <a:spcPct val="3000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pitchFamily="34" charset="0"/>
                <a:ea typeface="+mn-ea"/>
                <a:cs typeface="+mn-cs"/>
              </a:rPr>
              <a:t>Perhaps we shall have to wait and see how practice develops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Arial" pitchFamily="34" charset="0"/>
                <a:ea typeface="+mn-ea"/>
                <a:cs typeface="+mn-cs"/>
              </a:rPr>
              <a:t>Political priorities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Elected members will need to re-consider their priorities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Starter homes will squeeze out real affordable housing</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Where there is no charging schedule in  place, they will also put downward pressure on the level of CIL which can be justified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So Members should be asked to re-consider the balance between CIL, affordable housing and other planning policy requirements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Arial" pitchFamily="34" charset="0"/>
                <a:ea typeface="+mn-ea"/>
                <a:cs typeface="+mn-cs"/>
              </a:rPr>
              <a:t>DM and starter homes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Developers are already seeking to re-negotiate permissions and S106 agreements to replace affordable housing with starter homes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it will be very difficult to resist such moves given the imminent duty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so some affordable housing which LPAs thought had been secured will be lost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Expect some developers to  seek to replace affordable housing entirely by starter homes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Until the </a:t>
            </a:r>
            <a:r>
              <a:rPr kumimoji="0" lang="en-GB" sz="1200" b="0" i="0" u="none" strike="noStrike" kern="1200" cap="none" spc="0" normalizeH="0" baseline="0" noProof="0" dirty="0" err="1" smtClean="0">
                <a:ln>
                  <a:noFill/>
                </a:ln>
                <a:solidFill>
                  <a:srgbClr val="000000"/>
                </a:solidFill>
                <a:effectLst/>
                <a:uLnTx/>
                <a:uFillTx/>
                <a:latin typeface="Arial" pitchFamily="34" charset="0"/>
                <a:ea typeface="+mn-ea"/>
                <a:cs typeface="+mn-cs"/>
              </a:rPr>
              <a:t>Regs</a:t>
            </a: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 are in place and practice has developed, LPAs will have to make the best of things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Pending local plan coverage, should be OK to rely on the minimum requirement in the </a:t>
            </a:r>
            <a:r>
              <a:rPr kumimoji="0" lang="en-GB" sz="1200" b="0" i="0" u="none" strike="noStrike" kern="1200" cap="none" spc="0" normalizeH="0" baseline="0" noProof="0" dirty="0" err="1" smtClean="0">
                <a:ln>
                  <a:noFill/>
                </a:ln>
                <a:solidFill>
                  <a:srgbClr val="000000"/>
                </a:solidFill>
                <a:effectLst/>
                <a:uLnTx/>
                <a:uFillTx/>
                <a:latin typeface="Arial" pitchFamily="34" charset="0"/>
                <a:ea typeface="+mn-ea"/>
                <a:cs typeface="+mn-cs"/>
              </a:rPr>
              <a:t>Regs</a:t>
            </a:r>
            <a:endPar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Starter homes are to be secured through S106 agreement, including any off-site provision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So there will have to be a S106 for every qualifying site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Standard forms of agreement or standard clauses?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Since LPAS will forego other benefits they could secure for the community, will they need to ensure that the discount is genuine rather than just accept builders’ assertions?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evidence of prices on genuinely comparable sites?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What about special starter homes designs where there  are no comparators?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Will they need to check that purchasers truly qualify?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rPr>
              <a:t>Enforcement?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Arial" pitchFamily="34" charset="0"/>
              <a:ea typeface="+mn-ea"/>
              <a:cs typeface="+mn-cs"/>
            </a:endParaRPr>
          </a:p>
          <a:p>
            <a:endParaRPr lang="en-GB" altLang="en-US" dirty="0" smtClean="0"/>
          </a:p>
          <a:p>
            <a:endParaRPr lang="en-GB" altLang="en-US" dirty="0" smtClean="0"/>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1226652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Arial" pitchFamily="34" charset="0"/>
                <a:ea typeface="+mn-ea"/>
                <a:cs typeface="+mn-cs"/>
              </a:rPr>
              <a:t>Withholding the Bonus where no Local Plan has been produced</a:t>
            </a:r>
            <a:endParaRPr lang="en-GB" sz="1200" kern="1200" dirty="0" smtClean="0">
              <a:solidFill>
                <a:schemeClr val="tx1"/>
              </a:solidFill>
              <a:effectLst/>
              <a:latin typeface="Arial" pitchFamily="34" charset="0"/>
              <a:ea typeface="+mn-ea"/>
              <a:cs typeface="+mn-cs"/>
            </a:endParaRPr>
          </a:p>
          <a:p>
            <a:r>
              <a:rPr lang="en-GB" sz="1200" i="1" kern="1200" dirty="0" smtClean="0">
                <a:solidFill>
                  <a:schemeClr val="tx1"/>
                </a:solidFill>
                <a:effectLst/>
                <a:latin typeface="Arial" pitchFamily="34" charset="0"/>
                <a:ea typeface="+mn-ea"/>
                <a:cs typeface="+mn-cs"/>
              </a:rPr>
              <a:t>Government should delay proposals to withhold the Bonus where there is no Local Plan and reconsider as part of its wider response to the Local Plans Expert Group, which is due to report on its findings later this year.</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The LGA has welcomed the government’s intention to simplify Local Plan making. Councils too often find the process expensive, slow and uncertain. The LGA has contributed to the government’s Local Plan Expert Group aiming to streamline the plan-making process, </a:t>
            </a:r>
            <a:r>
              <a:rPr lang="en-GB" sz="1200" kern="1200" dirty="0" err="1" smtClean="0">
                <a:solidFill>
                  <a:schemeClr val="tx1"/>
                </a:solidFill>
                <a:effectLst/>
                <a:latin typeface="Arial" pitchFamily="34" charset="0"/>
                <a:ea typeface="+mn-ea"/>
                <a:cs typeface="+mn-cs"/>
              </a:rPr>
              <a:t>recommending:xyz</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Furthermore Local Plans will likely be increasingly undermined by national interventions – such as permitted development and, potentially, starter homes - that will deliver homes regardless of the Local Plan’s strategy to deliver a mix of housing, infrastructure and growth across in line with local assessments of need and viability.</a:t>
            </a:r>
          </a:p>
          <a:p>
            <a:r>
              <a:rPr lang="en-GB" sz="1200" u="none" strike="noStrike" kern="1200" dirty="0" smtClean="0">
                <a:solidFill>
                  <a:schemeClr val="tx1"/>
                </a:solidFill>
                <a:effectLst/>
                <a:latin typeface="Arial" pitchFamily="34" charset="0"/>
                <a:ea typeface="+mn-ea"/>
                <a:cs typeface="+mn-cs"/>
              </a:rPr>
              <a:t> </a:t>
            </a:r>
            <a:endParaRPr lang="en-GB" sz="1200" kern="1200" dirty="0" smtClean="0">
              <a:solidFill>
                <a:schemeClr val="tx1"/>
              </a:solidFill>
              <a:effectLst/>
              <a:latin typeface="Arial" pitchFamily="34" charset="0"/>
              <a:ea typeface="+mn-ea"/>
              <a:cs typeface="+mn-cs"/>
            </a:endParaRPr>
          </a:p>
          <a:p>
            <a:r>
              <a:rPr lang="en-GB" sz="1200" u="sng" kern="1200" dirty="0" smtClean="0">
                <a:solidFill>
                  <a:schemeClr val="tx1"/>
                </a:solidFill>
                <a:effectLst/>
                <a:latin typeface="Arial" pitchFamily="34" charset="0"/>
                <a:ea typeface="+mn-ea"/>
                <a:cs typeface="+mn-cs"/>
              </a:rPr>
              <a:t>Reducing payments for homes allowed on appeal</a:t>
            </a:r>
            <a:endParaRPr lang="en-GB" sz="1200" kern="1200" dirty="0" smtClean="0">
              <a:solidFill>
                <a:schemeClr val="tx1"/>
              </a:solidFill>
              <a:effectLst/>
              <a:latin typeface="Arial" pitchFamily="34" charset="0"/>
              <a:ea typeface="+mn-ea"/>
              <a:cs typeface="+mn-cs"/>
            </a:endParaRPr>
          </a:p>
          <a:p>
            <a:r>
              <a:rPr lang="en-GB" sz="1200" i="1" kern="1200" dirty="0" smtClean="0">
                <a:solidFill>
                  <a:schemeClr val="tx1"/>
                </a:solidFill>
                <a:effectLst/>
                <a:latin typeface="Arial" pitchFamily="34" charset="0"/>
                <a:ea typeface="+mn-ea"/>
                <a:cs typeface="+mn-cs"/>
              </a:rPr>
              <a:t>Reduced payments should only apply to homes granted on appeal where the council is directed to meet the costs of the applicant’s appeal due to being judged as acting unreasonably in refusing an application. </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A plan led system is the most effective way of ensuring that land with community support for housing is made available and providing long term certainty to encourage investment in new build housing with the necessary infrastructure. </a:t>
            </a:r>
          </a:p>
          <a:p>
            <a:r>
              <a:rPr lang="en-GB" sz="1200" kern="1200" dirty="0" smtClean="0">
                <a:solidFill>
                  <a:schemeClr val="tx1"/>
                </a:solidFill>
                <a:effectLst/>
                <a:latin typeface="Arial" pitchFamily="34" charset="0"/>
                <a:ea typeface="+mn-ea"/>
                <a:cs typeface="+mn-cs"/>
              </a:rPr>
              <a:t>A democratically led planning system is crucial to building strong communities and there is a risk proposals will undermine the capacity for councils to represent the views of local communities when making a decision on a planning application. </a:t>
            </a:r>
          </a:p>
          <a:p>
            <a:r>
              <a:rPr lang="en-GB" sz="1200" kern="1200" dirty="0" smtClean="0">
                <a:solidFill>
                  <a:schemeClr val="tx1"/>
                </a:solidFill>
                <a:effectLst/>
                <a:latin typeface="Arial" pitchFamily="34" charset="0"/>
                <a:ea typeface="+mn-ea"/>
                <a:cs typeface="+mn-cs"/>
              </a:rPr>
              <a:t>Councils do not refuse applications because they oppose the principle of development, but because there may be issues of importance to communities, such as on funding for infrastructure, flood defence or affordable homes, that are unresolved with the applicant. </a:t>
            </a:r>
          </a:p>
          <a:p>
            <a:r>
              <a:rPr lang="en-GB" sz="1200" kern="1200" dirty="0" smtClean="0">
                <a:solidFill>
                  <a:schemeClr val="tx1"/>
                </a:solidFill>
                <a:effectLst/>
                <a:latin typeface="Arial" pitchFamily="34" charset="0"/>
                <a:ea typeface="+mn-ea"/>
                <a:cs typeface="+mn-cs"/>
              </a:rPr>
              <a:t>A potential loss of Bonus for all homes allowed on appeal will serve to undermine local democratically led plan making. Instead, the loss should only apply where the council is judged to have behaved unreasonably, whereby an applicant has been successful in recovering appeal costs from the council. </a:t>
            </a:r>
          </a:p>
          <a:p>
            <a:r>
              <a:rPr lang="en-GB" sz="1200" kern="1200" baseline="30000" dirty="0" smtClean="0">
                <a:solidFill>
                  <a:schemeClr val="tx1"/>
                </a:solidFill>
                <a:effectLst/>
                <a:latin typeface="Arial" pitchFamily="34" charset="0"/>
                <a:ea typeface="+mn-ea"/>
                <a:cs typeface="+mn-cs"/>
                <a:hlinkClick r:id="rId3" action="ppaction://hlinkfile"/>
              </a:rPr>
              <a:t>[1]</a:t>
            </a:r>
            <a:r>
              <a:rPr lang="en-GB" sz="1200" kern="1200" dirty="0" smtClean="0">
                <a:solidFill>
                  <a:schemeClr val="tx1"/>
                </a:solidFill>
                <a:effectLst/>
                <a:latin typeface="Arial" pitchFamily="34" charset="0"/>
                <a:ea typeface="+mn-ea"/>
                <a:cs typeface="+mn-cs"/>
              </a:rPr>
              <a:t> New Housing Developments Survey, Local Government Association, 2012</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25</a:t>
            </a:fld>
            <a:endParaRPr lang="en-US"/>
          </a:p>
        </p:txBody>
      </p:sp>
    </p:spTree>
    <p:extLst>
      <p:ext uri="{BB962C8B-B14F-4D97-AF65-F5344CB8AC3E}">
        <p14:creationId xmlns:p14="http://schemas.microsoft.com/office/powerpoint/2010/main" val="3947841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smtClean="0"/>
              <a:t>Growth Baseline of 0.4% - under this level of growth NHB won’t be paid.</a:t>
            </a:r>
          </a:p>
          <a:p>
            <a:pPr marL="171450" indent="-171450">
              <a:buFont typeface="Arial" panose="020B0604020202020204" pitchFamily="34" charset="0"/>
              <a:buChar char="•"/>
            </a:pPr>
            <a:r>
              <a:rPr lang="en-GB" sz="1200" dirty="0" smtClean="0"/>
              <a:t>Affordable Home premium (£370 per unit) will continue</a:t>
            </a:r>
          </a:p>
          <a:p>
            <a:pPr marL="171450" indent="-171450">
              <a:buFont typeface="Arial" panose="020B0604020202020204" pitchFamily="34" charset="0"/>
              <a:buChar char="•"/>
            </a:pPr>
            <a:r>
              <a:rPr lang="en-GB" sz="1200" dirty="0" smtClean="0"/>
              <a:t>Previous years payments will continue</a:t>
            </a:r>
          </a:p>
          <a:p>
            <a:pPr marL="171450" indent="-171450">
              <a:buFont typeface="Arial" panose="020B0604020202020204" pitchFamily="34" charset="0"/>
              <a:buChar char="•"/>
            </a:pPr>
            <a:r>
              <a:rPr lang="en-GB" sz="1200" dirty="0" smtClean="0"/>
              <a:t>Payment period will be reduced: 6 years presently, 5 years for 2017/18, 4 years from 2018/19. After this point?? But I assume that it not link to the 2020 aim of LG self-sufficiency agenda.</a:t>
            </a:r>
          </a:p>
          <a:p>
            <a:pPr marL="171450" indent="-171450">
              <a:buFont typeface="Arial" panose="020B0604020202020204" pitchFamily="34" charset="0"/>
              <a:buChar char="•"/>
            </a:pPr>
            <a:r>
              <a:rPr lang="en-GB" sz="1200" dirty="0" smtClean="0"/>
              <a:t>£240 million is being taken out of the process by the reform – to help fund the required adult social care issue.</a:t>
            </a:r>
          </a:p>
          <a:p>
            <a:pPr marL="171450" indent="-171450">
              <a:buFont typeface="Arial" panose="020B0604020202020204" pitchFamily="34" charset="0"/>
              <a:buChar char="•"/>
            </a:pPr>
            <a:r>
              <a:rPr lang="en-GB" sz="1200" dirty="0" smtClean="0"/>
              <a:t>Com Sec has said that local government will retain the saving to contribute to adult social care.</a:t>
            </a:r>
          </a:p>
          <a:p>
            <a:pPr marL="171450" indent="-171450">
              <a:buFont typeface="Arial" panose="020B0604020202020204" pitchFamily="34" charset="0"/>
              <a:buChar char="•"/>
            </a:pPr>
            <a:endParaRPr lang="en-GB" sz="1200" dirty="0" smtClean="0"/>
          </a:p>
          <a:p>
            <a:pPr marL="171450" indent="-171450">
              <a:buFont typeface="Arial" panose="020B0604020202020204" pitchFamily="34" charset="0"/>
              <a:buChar char="•"/>
            </a:pPr>
            <a:r>
              <a:rPr lang="en-GB" sz="1200" dirty="0" smtClean="0"/>
              <a:t>Authorities are unable to grow either through housing market or geographical or planning constraints will be penalised under the new process.</a:t>
            </a:r>
          </a:p>
          <a:p>
            <a:pPr marL="171450" indent="-171450">
              <a:buFont typeface="Arial" panose="020B0604020202020204" pitchFamily="34" charset="0"/>
              <a:buChar char="•"/>
            </a:pPr>
            <a:endParaRPr lang="en-GB" sz="1200"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26</a:t>
            </a:fld>
            <a:endParaRPr lang="en-US"/>
          </a:p>
        </p:txBody>
      </p:sp>
    </p:spTree>
    <p:extLst>
      <p:ext uri="{BB962C8B-B14F-4D97-AF65-F5344CB8AC3E}">
        <p14:creationId xmlns:p14="http://schemas.microsoft.com/office/powerpoint/2010/main" val="1874876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28</a:t>
            </a:fld>
            <a:endParaRPr lang="en-US"/>
          </a:p>
        </p:txBody>
      </p:sp>
    </p:spTree>
    <p:extLst>
      <p:ext uri="{BB962C8B-B14F-4D97-AF65-F5344CB8AC3E}">
        <p14:creationId xmlns:p14="http://schemas.microsoft.com/office/powerpoint/2010/main" val="2570215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Gilian </a:t>
            </a:r>
            <a:r>
              <a:rPr lang="en-GB" sz="1200" kern="1200" dirty="0" err="1" smtClean="0">
                <a:solidFill>
                  <a:schemeClr val="tx1"/>
                </a:solidFill>
                <a:effectLst/>
                <a:latin typeface="+mn-lt"/>
                <a:ea typeface="+mn-ea"/>
                <a:cs typeface="+mn-cs"/>
              </a:rPr>
              <a:t>Macinnes</a:t>
            </a:r>
            <a:r>
              <a:rPr lang="en-GB" sz="1200" kern="1200" dirty="0" smtClean="0">
                <a:solidFill>
                  <a:schemeClr val="tx1"/>
                </a:solidFill>
                <a:effectLst/>
                <a:latin typeface="+mn-lt"/>
                <a:ea typeface="+mn-ea"/>
                <a:cs typeface="+mn-cs"/>
              </a:rPr>
              <a:t> Associates can advise you on all aspects of planning and place making.  If you are a local planning authority (LPA) or other public service we will help you build capacity and improve your planning and place making services to deliver effective outcomes for your community.  If you are a development Industry organisation Gilian </a:t>
            </a:r>
            <a:r>
              <a:rPr lang="en-GB" sz="1200" kern="1200" dirty="0" err="1" smtClean="0">
                <a:solidFill>
                  <a:schemeClr val="tx1"/>
                </a:solidFill>
                <a:effectLst/>
                <a:latin typeface="+mn-lt"/>
                <a:ea typeface="+mn-ea"/>
                <a:cs typeface="+mn-cs"/>
              </a:rPr>
              <a:t>Macinnes</a:t>
            </a:r>
            <a:r>
              <a:rPr lang="en-GB" sz="1200" kern="1200" dirty="0" smtClean="0">
                <a:solidFill>
                  <a:schemeClr val="tx1"/>
                </a:solidFill>
                <a:effectLst/>
                <a:latin typeface="+mn-lt"/>
                <a:ea typeface="+mn-ea"/>
                <a:cs typeface="+mn-cs"/>
              </a:rPr>
              <a:t> Associates can improve your knowledge of planning, place making and working with LPAs, aid your interaction with Council’s, LPAs and communities to deliver development. In addition, in times of stretched LPA resources, Gilian </a:t>
            </a:r>
            <a:r>
              <a:rPr lang="en-GB" sz="1200" kern="1200" dirty="0" err="1" smtClean="0">
                <a:solidFill>
                  <a:schemeClr val="tx1"/>
                </a:solidFill>
                <a:effectLst/>
                <a:latin typeface="+mn-lt"/>
                <a:ea typeface="+mn-ea"/>
                <a:cs typeface="+mn-cs"/>
              </a:rPr>
              <a:t>Macinnes</a:t>
            </a:r>
            <a:r>
              <a:rPr lang="en-GB" sz="1200" kern="1200" dirty="0" smtClean="0">
                <a:solidFill>
                  <a:schemeClr val="tx1"/>
                </a:solidFill>
                <a:effectLst/>
                <a:latin typeface="+mn-lt"/>
                <a:ea typeface="+mn-ea"/>
                <a:cs typeface="+mn-cs"/>
              </a:rPr>
              <a:t> Associates can be appointed by you to work with Councils to increase their capacity to deliver your projects.</a:t>
            </a:r>
          </a:p>
          <a:p>
            <a:r>
              <a:rPr lang="en-GB" sz="1200" kern="1200" dirty="0" smtClean="0">
                <a:solidFill>
                  <a:schemeClr val="tx1"/>
                </a:solidFill>
                <a:effectLst/>
                <a:latin typeface="+mn-lt"/>
                <a:ea typeface="+mn-ea"/>
                <a:cs typeface="+mn-cs"/>
              </a:rPr>
              <a:t>Gilian </a:t>
            </a:r>
            <a:r>
              <a:rPr lang="en-GB" sz="1200" kern="1200" dirty="0" err="1" smtClean="0">
                <a:solidFill>
                  <a:schemeClr val="tx1"/>
                </a:solidFill>
                <a:effectLst/>
                <a:latin typeface="+mn-lt"/>
                <a:ea typeface="+mn-ea"/>
                <a:cs typeface="+mn-cs"/>
              </a:rPr>
              <a:t>Macinnes</a:t>
            </a:r>
            <a:r>
              <a:rPr lang="en-GB" sz="1200" kern="1200" dirty="0" smtClean="0">
                <a:solidFill>
                  <a:schemeClr val="tx1"/>
                </a:solidFill>
                <a:effectLst/>
                <a:latin typeface="+mn-lt"/>
                <a:ea typeface="+mn-ea"/>
                <a:cs typeface="+mn-cs"/>
              </a:rPr>
              <a:t> (Director) has worked in Local Government for over 30 years -the majority of which was delivering planning on the ground and managing planning services; and more recently, with the Planning Advisory Service, advising English LPAs delivering improvement programmes, seminars, and councillor and officer training.  She was appointed to the Government’s CIL Review Panel in October 2015.  </a:t>
            </a:r>
          </a:p>
          <a:p>
            <a:r>
              <a:rPr lang="en-GB" sz="1200" kern="1200" dirty="0" smtClean="0">
                <a:solidFill>
                  <a:schemeClr val="tx1"/>
                </a:solidFill>
                <a:effectLst/>
                <a:latin typeface="+mn-lt"/>
                <a:ea typeface="+mn-ea"/>
                <a:cs typeface="+mn-cs"/>
              </a:rPr>
              <a:t>Gilian is a very well respected expert, communicator and trainer in planning and related areas. She was named as one of the most influential women in planning (2016) by ‘Planning’ magazine.</a:t>
            </a:r>
          </a:p>
          <a:p>
            <a:endParaRPr lang="en-GB" dirty="0"/>
          </a:p>
        </p:txBody>
      </p:sp>
      <p:sp>
        <p:nvSpPr>
          <p:cNvPr id="4" name="Slide Number Placeholder 3"/>
          <p:cNvSpPr>
            <a:spLocks noGrp="1"/>
          </p:cNvSpPr>
          <p:nvPr>
            <p:ph type="sldNum" sz="quarter" idx="10"/>
          </p:nvPr>
        </p:nvSpPr>
        <p:spPr/>
        <p:txBody>
          <a:bodyPr/>
          <a:lstStyle/>
          <a:p>
            <a:fld id="{B61E1FE4-0863-4DC1-95D9-BAD20C94D9E4}"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747423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fontAlgn="auto">
              <a:spcBef>
                <a:spcPct val="0"/>
              </a:spcBef>
              <a:spcAft>
                <a:spcPts val="0"/>
              </a:spcAft>
              <a:defRPr/>
            </a:pPr>
            <a:fld id="{2AE6A1A4-3BF6-4741-AC06-216F802B0028}" type="slidenum">
              <a:rPr lang="en-US" altLang="en-US" b="0" smtClean="0">
                <a:solidFill>
                  <a:prstClr val="black"/>
                </a:solidFill>
                <a:ea typeface="ＭＳ Ｐゴシック" charset="-128"/>
              </a:rPr>
              <a:pPr algn="r" fontAlgn="auto">
                <a:spcBef>
                  <a:spcPct val="0"/>
                </a:spcBef>
                <a:spcAft>
                  <a:spcPts val="0"/>
                </a:spcAft>
                <a:defRPr/>
              </a:pPr>
              <a:t>33</a:t>
            </a:fld>
            <a:endParaRPr lang="en-US" altLang="en-US" b="0" smtClean="0">
              <a:solidFill>
                <a:prstClr val="black"/>
              </a:solidFill>
              <a:ea typeface="ＭＳ Ｐゴシック"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80000"/>
              </a:lnSpc>
              <a:defRPr/>
            </a:pPr>
            <a:r>
              <a:rPr lang="en-US" altLang="en-US" sz="800" dirty="0">
                <a:ea typeface="ＭＳ Ｐゴシック" charset="-128"/>
              </a:rPr>
              <a:t>For development capable of being charged CIL– Not for other s106 obligations e.g. affordable housing, habitats except infrastructure for habitats ( visitor </a:t>
            </a:r>
            <a:r>
              <a:rPr lang="en-US" altLang="en-US" sz="800" dirty="0" err="1">
                <a:ea typeface="ＭＳ Ｐゴシック" charset="-128"/>
              </a:rPr>
              <a:t>centre</a:t>
            </a:r>
            <a:r>
              <a:rPr lang="en-US" altLang="en-US" sz="800" dirty="0">
                <a:ea typeface="ＭＳ Ｐゴシック" charset="-128"/>
              </a:rPr>
              <a:t>)</a:t>
            </a:r>
          </a:p>
          <a:p>
            <a:pPr eaLnBrk="1" hangingPunct="1">
              <a:lnSpc>
                <a:spcPct val="80000"/>
              </a:lnSpc>
              <a:defRPr/>
            </a:pPr>
            <a:endParaRPr lang="en-US" altLang="en-US" sz="800" dirty="0">
              <a:ea typeface="ＭＳ Ｐゴシック" charset="-128"/>
            </a:endParaRPr>
          </a:p>
          <a:p>
            <a:pPr eaLnBrk="1" hangingPunct="1">
              <a:lnSpc>
                <a:spcPct val="80000"/>
              </a:lnSpc>
              <a:defRPr/>
            </a:pPr>
            <a:r>
              <a:rPr lang="en-US" altLang="en-US" sz="800" dirty="0">
                <a:ea typeface="ＭＳ Ｐゴシック" charset="-128"/>
              </a:rPr>
              <a:t>The Community Infrastructure Levy regulations 2010 (as amended):</a:t>
            </a:r>
          </a:p>
          <a:p>
            <a:pPr eaLnBrk="1" hangingPunct="1">
              <a:lnSpc>
                <a:spcPct val="80000"/>
              </a:lnSpc>
              <a:defRPr/>
            </a:pPr>
            <a:r>
              <a:rPr lang="en-US" altLang="en-US" sz="800" b="1" dirty="0">
                <a:ea typeface="ＭＳ Ｐゴシック" charset="-128"/>
              </a:rPr>
              <a:t>Limitation on use of planning obligations</a:t>
            </a:r>
          </a:p>
          <a:p>
            <a:pPr eaLnBrk="1" hangingPunct="1">
              <a:lnSpc>
                <a:spcPct val="80000"/>
              </a:lnSpc>
              <a:defRPr/>
            </a:pPr>
            <a:r>
              <a:rPr lang="en-US" altLang="en-US" sz="800" b="1" dirty="0">
                <a:ea typeface="ＭＳ Ｐゴシック" charset="-128"/>
              </a:rPr>
              <a:t>122.</a:t>
            </a:r>
            <a:r>
              <a:rPr lang="en-US" altLang="en-US" sz="800" dirty="0">
                <a:ea typeface="ＭＳ Ｐゴシック" charset="-128"/>
              </a:rPr>
              <a:t>—(1) This regulation applies where a relevant determination is made which results in planning permission being granted for development.</a:t>
            </a:r>
          </a:p>
          <a:p>
            <a:pPr eaLnBrk="1" hangingPunct="1">
              <a:lnSpc>
                <a:spcPct val="80000"/>
              </a:lnSpc>
              <a:defRPr/>
            </a:pPr>
            <a:r>
              <a:rPr lang="en-US" altLang="en-US" sz="800" dirty="0">
                <a:ea typeface="ＭＳ Ｐゴシック" charset="-128"/>
              </a:rPr>
              <a:t>(2) A planning obligation may only constitute a reason for granting planning permission for the development if the obligation is—</a:t>
            </a:r>
            <a:endParaRPr lang="en-US" altLang="en-US" sz="800" b="1" dirty="0">
              <a:ea typeface="ＭＳ Ｐゴシック" charset="-128"/>
            </a:endParaRPr>
          </a:p>
          <a:p>
            <a:pPr eaLnBrk="1" hangingPunct="1">
              <a:lnSpc>
                <a:spcPct val="80000"/>
              </a:lnSpc>
              <a:defRPr/>
            </a:pPr>
            <a:r>
              <a:rPr lang="en-US" altLang="en-US" sz="800" b="1" dirty="0">
                <a:ea typeface="ＭＳ Ｐゴシック" charset="-128"/>
              </a:rPr>
              <a:t>(A)NECESSARY TO MAKE THE DEVELOPMENT ACCEPTABLE IN PLANNING TERMS;</a:t>
            </a:r>
          </a:p>
          <a:p>
            <a:pPr eaLnBrk="1" hangingPunct="1">
              <a:lnSpc>
                <a:spcPct val="80000"/>
              </a:lnSpc>
              <a:defRPr/>
            </a:pPr>
            <a:r>
              <a:rPr lang="en-US" altLang="en-US" sz="800" b="1" dirty="0">
                <a:ea typeface="ＭＳ Ｐゴシック" charset="-128"/>
              </a:rPr>
              <a:t>(B)DIRECTLY RELATED TO THE DEVELOPMENT; AND</a:t>
            </a:r>
          </a:p>
          <a:p>
            <a:pPr eaLnBrk="1" hangingPunct="1">
              <a:lnSpc>
                <a:spcPct val="80000"/>
              </a:lnSpc>
              <a:defRPr/>
            </a:pPr>
            <a:r>
              <a:rPr lang="en-US" altLang="en-US" sz="800" b="1" dirty="0">
                <a:ea typeface="ＭＳ Ｐゴシック" charset="-128"/>
              </a:rPr>
              <a:t>(C)FAIRLY AND REASONABLY RELATED IN SCALE AND KIND TO THE DEVELOPMENT.</a:t>
            </a:r>
            <a:endParaRPr lang="en-US" altLang="en-US" sz="800" dirty="0">
              <a:ea typeface="ＭＳ Ｐゴシック" charset="-128"/>
            </a:endParaRPr>
          </a:p>
          <a:p>
            <a:pPr eaLnBrk="1" hangingPunct="1">
              <a:lnSpc>
                <a:spcPct val="80000"/>
              </a:lnSpc>
              <a:defRPr/>
            </a:pPr>
            <a:r>
              <a:rPr lang="en-US" altLang="en-US" sz="800" dirty="0">
                <a:ea typeface="ＭＳ Ｐゴシック" charset="-128"/>
              </a:rPr>
              <a:t>(</a:t>
            </a:r>
            <a:r>
              <a:rPr lang="en-US" altLang="en-US" sz="800" b="1" dirty="0">
                <a:ea typeface="ＭＳ Ｐゴシック" charset="-128"/>
              </a:rPr>
              <a:t>1</a:t>
            </a:r>
            <a:r>
              <a:rPr lang="en-US" altLang="en-US" sz="800" dirty="0">
                <a:ea typeface="ＭＳ Ｐゴシック" charset="-128"/>
              </a:rPr>
              <a:t>)</a:t>
            </a:r>
          </a:p>
          <a:p>
            <a:pPr eaLnBrk="1" hangingPunct="1">
              <a:lnSpc>
                <a:spcPct val="80000"/>
              </a:lnSpc>
              <a:defRPr/>
            </a:pPr>
            <a:endParaRPr lang="en-US" altLang="en-US" sz="800" dirty="0">
              <a:ea typeface="ＭＳ Ｐゴシック" charset="-128"/>
            </a:endParaRPr>
          </a:p>
          <a:p>
            <a:pPr eaLnBrk="1" hangingPunct="1">
              <a:lnSpc>
                <a:spcPct val="80000"/>
              </a:lnSpc>
              <a:defRPr/>
            </a:pPr>
            <a:r>
              <a:rPr lang="en-US" altLang="en-US" sz="800" b="1" dirty="0">
                <a:ea typeface="ＭＳ Ｐゴシック" charset="-128"/>
              </a:rPr>
              <a:t>NPPF:</a:t>
            </a:r>
          </a:p>
          <a:p>
            <a:pPr>
              <a:defRPr/>
            </a:pPr>
            <a:r>
              <a:rPr lang="en-US" altLang="en-US" dirty="0">
                <a:ea typeface="ＭＳ Ｐゴシック" charset="-128"/>
              </a:rPr>
              <a:t>204. Planning obligations should only be sought where they meet all of the</a:t>
            </a:r>
          </a:p>
          <a:p>
            <a:pPr>
              <a:defRPr/>
            </a:pPr>
            <a:r>
              <a:rPr lang="en-US" altLang="en-US" dirty="0">
                <a:ea typeface="ＭＳ Ｐゴシック" charset="-128"/>
              </a:rPr>
              <a:t>following tests:</a:t>
            </a:r>
          </a:p>
          <a:p>
            <a:pPr>
              <a:defRPr/>
            </a:pPr>
            <a:r>
              <a:rPr lang="en-US" altLang="en-US" dirty="0">
                <a:ea typeface="ＭＳ Ｐゴシック" charset="-128"/>
              </a:rPr>
              <a:t>●necessary to make the development acceptable in planning terms;</a:t>
            </a:r>
          </a:p>
          <a:p>
            <a:pPr>
              <a:defRPr/>
            </a:pPr>
            <a:r>
              <a:rPr lang="en-US" altLang="en-US" dirty="0">
                <a:ea typeface="ＭＳ Ｐゴシック" charset="-128"/>
              </a:rPr>
              <a:t>●</a:t>
            </a:r>
            <a:r>
              <a:rPr lang="en-US" altLang="en-US" b="1" dirty="0">
                <a:ea typeface="ＭＳ Ｐゴシック" charset="-128"/>
              </a:rPr>
              <a:t> </a:t>
            </a:r>
            <a:r>
              <a:rPr lang="en-US" altLang="en-US" dirty="0">
                <a:ea typeface="ＭＳ Ｐゴシック" charset="-128"/>
              </a:rPr>
              <a:t>directly related to the development; and</a:t>
            </a:r>
          </a:p>
          <a:p>
            <a:pPr>
              <a:defRPr/>
            </a:pPr>
            <a:r>
              <a:rPr lang="en-US" altLang="en-US" dirty="0">
                <a:ea typeface="ＭＳ Ｐゴシック" charset="-128"/>
              </a:rPr>
              <a:t>●</a:t>
            </a:r>
            <a:r>
              <a:rPr lang="en-US" altLang="en-US" b="1" dirty="0">
                <a:ea typeface="ＭＳ Ｐゴシック" charset="-128"/>
              </a:rPr>
              <a:t> </a:t>
            </a:r>
            <a:r>
              <a:rPr lang="en-US" altLang="en-US" dirty="0">
                <a:ea typeface="ＭＳ Ｐゴシック" charset="-128"/>
              </a:rPr>
              <a:t>fairly and reasonably related in scale and kind to the development.</a:t>
            </a:r>
          </a:p>
          <a:p>
            <a:pPr>
              <a:defRPr/>
            </a:pPr>
            <a:r>
              <a:rPr lang="en-US" altLang="en-US" dirty="0">
                <a:ea typeface="ＭＳ Ｐゴシック" charset="-128"/>
              </a:rPr>
              <a:t>205. Where obligations are being sought or revised, local planning authorities</a:t>
            </a:r>
          </a:p>
          <a:p>
            <a:pPr>
              <a:defRPr/>
            </a:pPr>
            <a:r>
              <a:rPr lang="en-US" altLang="en-US" dirty="0">
                <a:ea typeface="ＭＳ Ｐゴシック" charset="-128"/>
              </a:rPr>
              <a:t>should take account of changes in market conditions over time and,</a:t>
            </a:r>
          </a:p>
          <a:p>
            <a:pPr>
              <a:defRPr/>
            </a:pPr>
            <a:r>
              <a:rPr lang="en-US" altLang="en-US" dirty="0">
                <a:ea typeface="ＭＳ Ｐゴシック" charset="-128"/>
              </a:rPr>
              <a:t>wherever appropriate, be sufficiently flexible to prevent planned development</a:t>
            </a:r>
          </a:p>
          <a:p>
            <a:pPr>
              <a:defRPr/>
            </a:pPr>
            <a:r>
              <a:rPr lang="en-US" altLang="en-US" dirty="0">
                <a:ea typeface="ＭＳ Ｐゴシック" charset="-128"/>
              </a:rPr>
              <a:t>being stalled</a:t>
            </a:r>
            <a:r>
              <a:rPr lang="en-US" altLang="en-US" dirty="0" smtClean="0">
                <a:ea typeface="ＭＳ Ｐゴシック" charset="-128"/>
              </a:rPr>
              <a:t>.</a:t>
            </a:r>
          </a:p>
          <a:p>
            <a:pPr>
              <a:defRPr/>
            </a:pPr>
            <a:r>
              <a:rPr lang="en-US" altLang="en-US" dirty="0" smtClean="0">
                <a:ea typeface="ＭＳ Ｐゴシック" charset="-128"/>
              </a:rPr>
              <a:t>S106 can- </a:t>
            </a:r>
          </a:p>
          <a:p>
            <a:pPr>
              <a:defRPr/>
            </a:pPr>
            <a:r>
              <a:rPr lang="en-US" altLang="en-US" sz="1200" dirty="0" smtClean="0"/>
              <a:t>restrict the development or use of the land in any specified way </a:t>
            </a:r>
          </a:p>
          <a:p>
            <a:pPr>
              <a:defRPr/>
            </a:pPr>
            <a:r>
              <a:rPr lang="en-US" altLang="en-US" sz="1200" dirty="0" smtClean="0"/>
              <a:t>require specified operations or activities to be carried out in, on, under or over the land </a:t>
            </a:r>
          </a:p>
          <a:p>
            <a:pPr>
              <a:defRPr/>
            </a:pPr>
            <a:r>
              <a:rPr lang="en-US" altLang="en-US" sz="1200" dirty="0" smtClean="0"/>
              <a:t>require the land to be used in any specified way; or </a:t>
            </a:r>
          </a:p>
          <a:p>
            <a:pPr>
              <a:defRPr/>
            </a:pPr>
            <a:r>
              <a:rPr lang="en-US" altLang="en-US" sz="1200" dirty="0" smtClean="0"/>
              <a:t>require a sum or sums to be paid to the authority (or, to the Greater London Authority) on a specified date or dates or periodically.</a:t>
            </a:r>
          </a:p>
          <a:p>
            <a:pPr>
              <a:defRPr/>
            </a:pPr>
            <a:r>
              <a:rPr lang="en-US" sz="1200" dirty="0" smtClean="0"/>
              <a:t>be subject to conditions, </a:t>
            </a:r>
          </a:p>
          <a:p>
            <a:pPr>
              <a:defRPr/>
            </a:pPr>
            <a:r>
              <a:rPr lang="en-US" sz="1200" dirty="0" smtClean="0"/>
              <a:t>specify restrictions definitely or indefinitely, </a:t>
            </a:r>
          </a:p>
          <a:p>
            <a:pPr>
              <a:defRPr/>
            </a:pPr>
            <a:r>
              <a:rPr lang="en-US" sz="1200" dirty="0" smtClean="0"/>
              <a:t>And in terms of payments the timing of these can be specified in the obligation.</a:t>
            </a:r>
          </a:p>
          <a:p>
            <a:pPr marL="0" indent="0">
              <a:buNone/>
              <a:defRPr/>
            </a:pPr>
            <a:endParaRPr lang="en-US" sz="1200" dirty="0" smtClean="0"/>
          </a:p>
          <a:p>
            <a:pPr marL="0" indent="0">
              <a:buNone/>
              <a:defRPr/>
            </a:pPr>
            <a:r>
              <a:rPr lang="en-US" sz="1200" dirty="0" smtClean="0"/>
              <a:t>If the s106 is not complied with, it is enforceable against the person that entered into the obligation and any subsequent owner. </a:t>
            </a:r>
          </a:p>
          <a:p>
            <a:pPr marL="0" indent="0">
              <a:buNone/>
              <a:defRPr/>
            </a:pPr>
            <a:r>
              <a:rPr lang="en-US" sz="1200" dirty="0" smtClean="0"/>
              <a:t>The s106 can be enforced by injunction.</a:t>
            </a:r>
          </a:p>
          <a:p>
            <a:pPr>
              <a:defRPr/>
            </a:pPr>
            <a:endParaRPr lang="en-US" altLang="en-US" dirty="0" smtClean="0">
              <a:ea typeface="ＭＳ Ｐゴシック" charset="-128"/>
            </a:endParaRPr>
          </a:p>
          <a:p>
            <a:pPr eaLnBrk="1" hangingPunct="1">
              <a:defRPr/>
            </a:pPr>
            <a:r>
              <a:rPr lang="en-US" altLang="en-US" sz="1200" dirty="0" smtClean="0"/>
              <a:t>Site specific mitigation measures</a:t>
            </a:r>
          </a:p>
          <a:p>
            <a:pPr eaLnBrk="1" hangingPunct="1">
              <a:defRPr/>
            </a:pPr>
            <a:r>
              <a:rPr lang="en-US" altLang="en-US" sz="1200" dirty="0" smtClean="0"/>
              <a:t>Limitation on Pooling contributions where s106 has been taken into account on 5or more Planning permissions </a:t>
            </a:r>
          </a:p>
          <a:p>
            <a:pPr eaLnBrk="1" hangingPunct="1">
              <a:defRPr/>
            </a:pPr>
            <a:r>
              <a:rPr lang="en-US" altLang="en-US" sz="1200" dirty="0" smtClean="0"/>
              <a:t>NPPF- planning obligations should take into account changes in market conditions over time and, where appropriate, be flexible to prevent stalling (para. 205)</a:t>
            </a:r>
          </a:p>
          <a:p>
            <a:pPr>
              <a:defRPr/>
            </a:pPr>
            <a:endParaRPr lang="en-US" altLang="en-US" dirty="0" smtClean="0">
              <a:ea typeface="ＭＳ Ｐゴシック" charset="-128"/>
            </a:endParaRPr>
          </a:p>
          <a:p>
            <a:pPr>
              <a:defRPr/>
            </a:pPr>
            <a:endParaRPr lang="en-US" altLang="en-US" dirty="0">
              <a:ea typeface="ＭＳ Ｐゴシック" charset="-128"/>
            </a:endParaRPr>
          </a:p>
        </p:txBody>
      </p:sp>
    </p:spTree>
    <p:extLst>
      <p:ext uri="{BB962C8B-B14F-4D97-AF65-F5344CB8AC3E}">
        <p14:creationId xmlns:p14="http://schemas.microsoft.com/office/powerpoint/2010/main" val="9933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defRPr/>
            </a:pPr>
            <a:fld id="{C0902FE8-6639-FE46-A2D5-D76FADA3CCEA}" type="slidenum">
              <a:rPr lang="en-US" altLang="en-US">
                <a:solidFill>
                  <a:prstClr val="black"/>
                </a:solidFill>
                <a:ea typeface="ＭＳ Ｐゴシック" charset="-128"/>
              </a:rPr>
              <a:pPr>
                <a:spcBef>
                  <a:spcPct val="0"/>
                </a:spcBef>
                <a:defRPr/>
              </a:pPr>
              <a:t>34</a:t>
            </a:fld>
            <a:endParaRPr lang="en-US" altLang="en-US">
              <a:solidFill>
                <a:prstClr val="black"/>
              </a:solidFill>
              <a:ea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80000"/>
              </a:lnSpc>
              <a:defRPr/>
            </a:pPr>
            <a:r>
              <a:rPr lang="en-GB" altLang="en-US" sz="1000">
                <a:ea typeface="ＭＳ Ｐゴシック" charset="-128"/>
              </a:rPr>
              <a:t>The aim is to allow local authorities to raise funds from developers to fund a wide range of infrastructure that is needed as a result of new development. Almost all development has some impact on the need for infrastructure, services and amenities, so it should contribute to the cost. </a:t>
            </a:r>
          </a:p>
          <a:p>
            <a:pPr eaLnBrk="1" hangingPunct="1">
              <a:lnSpc>
                <a:spcPct val="80000"/>
              </a:lnSpc>
              <a:defRPr/>
            </a:pPr>
            <a:endParaRPr lang="en-GB" altLang="en-US" sz="1000">
              <a:ea typeface="ＭＳ Ｐゴシック" charset="-128"/>
            </a:endParaRPr>
          </a:p>
          <a:p>
            <a:pPr eaLnBrk="1" hangingPunct="1">
              <a:lnSpc>
                <a:spcPct val="80000"/>
              </a:lnSpc>
              <a:defRPr/>
            </a:pPr>
            <a:r>
              <a:rPr lang="en-GB" altLang="en-US" sz="1000">
                <a:ea typeface="ＭＳ Ｐゴシック" charset="-128"/>
              </a:rPr>
              <a:t>Planning Act says that authorities can </a:t>
            </a:r>
            <a:r>
              <a:rPr lang="en-GB" altLang="en-US" sz="1000" u="sng">
                <a:ea typeface="ＭＳ Ｐゴシック" charset="-128"/>
              </a:rPr>
              <a:t>only</a:t>
            </a:r>
            <a:r>
              <a:rPr lang="en-GB" altLang="en-US" sz="1000">
                <a:ea typeface="ＭＳ Ｐゴシック" charset="-128"/>
              </a:rPr>
              <a:t> spend CIL on providing infrastructure to support the development of their areas:</a:t>
            </a:r>
          </a:p>
          <a:p>
            <a:pPr eaLnBrk="1" hangingPunct="1">
              <a:lnSpc>
                <a:spcPct val="80000"/>
              </a:lnSpc>
              <a:defRPr/>
            </a:pPr>
            <a:endParaRPr lang="en-GB" altLang="en-US" sz="1000">
              <a:ea typeface="ＭＳ Ｐゴシック" charset="-128"/>
            </a:endParaRPr>
          </a:p>
          <a:p>
            <a:pPr eaLnBrk="1" hangingPunct="1">
              <a:lnSpc>
                <a:spcPct val="80000"/>
              </a:lnSpc>
              <a:defRPr/>
            </a:pPr>
            <a:r>
              <a:rPr lang="ja-JP" altLang="en-GB" sz="1000"/>
              <a:t>“</a:t>
            </a:r>
            <a:r>
              <a:rPr lang="en-GB" altLang="ja-JP" sz="1000"/>
              <a:t>Infrastructure</a:t>
            </a:r>
            <a:r>
              <a:rPr lang="ja-JP" altLang="en-GB" sz="1000"/>
              <a:t>”</a:t>
            </a:r>
            <a:r>
              <a:rPr lang="en-GB" altLang="ja-JP" sz="1000"/>
              <a:t> legally </a:t>
            </a:r>
            <a:r>
              <a:rPr lang="en-GB" altLang="ja-JP" sz="1000" u="sng"/>
              <a:t>includes</a:t>
            </a:r>
            <a:r>
              <a:rPr lang="en-GB" altLang="ja-JP" sz="1000"/>
              <a:t> (so the list in the Act is </a:t>
            </a:r>
            <a:r>
              <a:rPr lang="en-GB" altLang="ja-JP" sz="1000" u="sng"/>
              <a:t>not exhaustive</a:t>
            </a:r>
            <a:r>
              <a:rPr lang="en-GB" altLang="ja-JP" sz="1000"/>
              <a:t>):</a:t>
            </a:r>
          </a:p>
          <a:p>
            <a:pPr eaLnBrk="1" hangingPunct="1">
              <a:lnSpc>
                <a:spcPct val="80000"/>
              </a:lnSpc>
              <a:defRPr/>
            </a:pPr>
            <a:r>
              <a:rPr lang="en-GB" altLang="en-US" sz="1000">
                <a:ea typeface="ＭＳ Ｐゴシック" charset="-128"/>
              </a:rPr>
              <a:t>flood defence, open space, recreation and sport, roads and transport facilities, education and health facilities</a:t>
            </a:r>
          </a:p>
          <a:p>
            <a:pPr eaLnBrk="1" hangingPunct="1">
              <a:lnSpc>
                <a:spcPct val="80000"/>
              </a:lnSpc>
              <a:defRPr/>
            </a:pPr>
            <a:endParaRPr lang="en-GB" altLang="en-US" sz="1000">
              <a:ea typeface="ＭＳ Ｐゴシック" charset="-128"/>
            </a:endParaRPr>
          </a:p>
          <a:p>
            <a:pPr eaLnBrk="1" hangingPunct="1">
              <a:lnSpc>
                <a:spcPct val="80000"/>
              </a:lnSpc>
              <a:defRPr/>
            </a:pPr>
            <a:r>
              <a:rPr lang="en-GB" altLang="en-US" sz="1000">
                <a:ea typeface="ＭＳ Ｐゴシック" charset="-128"/>
              </a:rPr>
              <a:t>CIL Regulations 2010 removed affordable housing, which will continue to be funded by S106s</a:t>
            </a:r>
          </a:p>
          <a:p>
            <a:pPr eaLnBrk="1" hangingPunct="1">
              <a:lnSpc>
                <a:spcPct val="80000"/>
              </a:lnSpc>
              <a:defRPr/>
            </a:pPr>
            <a:endParaRPr lang="en-GB" altLang="en-US" sz="1000">
              <a:ea typeface="ＭＳ Ｐゴシック" charset="-128"/>
            </a:endParaRPr>
          </a:p>
          <a:p>
            <a:pPr eaLnBrk="1" hangingPunct="1">
              <a:lnSpc>
                <a:spcPct val="80000"/>
              </a:lnSpc>
              <a:defRPr/>
            </a:pPr>
            <a:r>
              <a:rPr lang="en-GB" altLang="en-US" sz="1000">
                <a:ea typeface="ＭＳ Ｐゴシック" charset="-128"/>
              </a:rPr>
              <a:t> Localism Act clarifies that CIL </a:t>
            </a:r>
            <a:r>
              <a:rPr lang="en-GB" altLang="en-US" sz="1000" b="1">
                <a:ea typeface="ＭＳ Ｐゴシック" charset="-128"/>
              </a:rPr>
              <a:t>can be spent on the</a:t>
            </a:r>
            <a:r>
              <a:rPr lang="en-GB" altLang="en-US" sz="1000">
                <a:ea typeface="ＭＳ Ｐゴシック" charset="-128"/>
              </a:rPr>
              <a:t> </a:t>
            </a:r>
            <a:r>
              <a:rPr lang="en-GB" altLang="en-US" sz="1000" b="1">
                <a:ea typeface="ＭＳ Ｐゴシック" charset="-128"/>
              </a:rPr>
              <a:t>ongoing costs</a:t>
            </a:r>
            <a:r>
              <a:rPr lang="en-GB" altLang="en-US" sz="1000">
                <a:ea typeface="ＭＳ Ｐゴシック" charset="-128"/>
              </a:rPr>
              <a:t> of </a:t>
            </a:r>
            <a:r>
              <a:rPr lang="en-GB" altLang="en-US" sz="1000" b="1" u="sng">
                <a:ea typeface="ＭＳ Ｐゴシック" charset="-128"/>
              </a:rPr>
              <a:t>providing</a:t>
            </a:r>
            <a:r>
              <a:rPr lang="en-GB" altLang="en-US" sz="1000">
                <a:ea typeface="ＭＳ Ｐゴシック" charset="-128"/>
              </a:rPr>
              <a:t> infrastructure (Maintenance, Operational and Promotional); </a:t>
            </a:r>
          </a:p>
          <a:p>
            <a:pPr eaLnBrk="1" hangingPunct="1">
              <a:lnSpc>
                <a:spcPct val="80000"/>
              </a:lnSpc>
              <a:defRPr/>
            </a:pPr>
            <a:endParaRPr lang="en-GB" altLang="en-US" sz="1000">
              <a:ea typeface="ＭＳ Ｐゴシック" charset="-128"/>
            </a:endParaRPr>
          </a:p>
          <a:p>
            <a:pPr eaLnBrk="1" hangingPunct="1">
              <a:lnSpc>
                <a:spcPct val="80000"/>
              </a:lnSpc>
              <a:defRPr/>
            </a:pPr>
            <a:r>
              <a:rPr lang="en-GB" altLang="en-US" sz="1000">
                <a:ea typeface="ＭＳ Ｐゴシック" charset="-128"/>
              </a:rPr>
              <a:t>Update: Act</a:t>
            </a:r>
            <a:r>
              <a:rPr lang="en-GB" altLang="en-US" sz="1000" b="1">
                <a:ea typeface="ＭＳ Ｐゴシック" charset="-128"/>
              </a:rPr>
              <a:t> - 2008</a:t>
            </a:r>
          </a:p>
          <a:p>
            <a:pPr eaLnBrk="1" hangingPunct="1">
              <a:lnSpc>
                <a:spcPct val="80000"/>
              </a:lnSpc>
              <a:defRPr/>
            </a:pPr>
            <a:r>
              <a:rPr lang="en-GB" altLang="en-US" sz="1000" b="1">
                <a:ea typeface="ＭＳ Ｐゴシック" charset="-128"/>
              </a:rPr>
              <a:t>CIL Regulations – April 2010</a:t>
            </a:r>
          </a:p>
          <a:p>
            <a:pPr eaLnBrk="1" hangingPunct="1">
              <a:lnSpc>
                <a:spcPct val="80000"/>
              </a:lnSpc>
              <a:defRPr/>
            </a:pPr>
            <a:r>
              <a:rPr lang="en-US" altLang="en-US" sz="1000" b="1">
                <a:ea typeface="ＭＳ Ｐゴシック" charset="-128"/>
              </a:rPr>
              <a:t>Last regulations update – Feb 2014</a:t>
            </a:r>
          </a:p>
          <a:p>
            <a:pPr eaLnBrk="1" hangingPunct="1">
              <a:lnSpc>
                <a:spcPct val="80000"/>
              </a:lnSpc>
              <a:defRPr/>
            </a:pPr>
            <a:r>
              <a:rPr lang="en-US" altLang="en-US" sz="1000" b="1">
                <a:ea typeface="ＭＳ Ｐゴシック" charset="-128"/>
              </a:rPr>
              <a:t>Statutory guidance now contained in NPPG - http://planningguidance.planningportal.gov.uk/blog/guidance/community-infrastructure-levy/</a:t>
            </a:r>
          </a:p>
          <a:p>
            <a:pPr eaLnBrk="1" hangingPunct="1">
              <a:lnSpc>
                <a:spcPct val="80000"/>
              </a:lnSpc>
              <a:defRPr/>
            </a:pPr>
            <a:endParaRPr lang="en-US" altLang="en-US" sz="1000" b="1">
              <a:ea typeface="ＭＳ Ｐゴシック" charset="-128"/>
            </a:endParaRPr>
          </a:p>
          <a:p>
            <a:pPr eaLnBrk="1" hangingPunct="1">
              <a:lnSpc>
                <a:spcPct val="80000"/>
              </a:lnSpc>
              <a:defRPr/>
            </a:pPr>
            <a:endParaRPr lang="en-US" altLang="en-US" sz="1000">
              <a:ea typeface="ＭＳ Ｐゴシック" charset="-128"/>
            </a:endParaRPr>
          </a:p>
          <a:p>
            <a:pPr eaLnBrk="1" hangingPunct="1">
              <a:lnSpc>
                <a:spcPct val="80000"/>
              </a:lnSpc>
              <a:defRPr/>
            </a:pPr>
            <a:r>
              <a:rPr lang="en-US" altLang="en-US" sz="1000" b="1">
                <a:ea typeface="ＭＳ Ｐゴシック" charset="-128"/>
              </a:rPr>
              <a:t>Localism Act 2011</a:t>
            </a:r>
          </a:p>
        </p:txBody>
      </p:sp>
    </p:spTree>
    <p:extLst>
      <p:ext uri="{BB962C8B-B14F-4D97-AF65-F5344CB8AC3E}">
        <p14:creationId xmlns:p14="http://schemas.microsoft.com/office/powerpoint/2010/main" val="206436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sz="120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1586754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defRPr/>
            </a:pPr>
            <a:fld id="{5AB86040-A860-5248-8F9F-58BEF0D1DA17}" type="slidenum">
              <a:rPr lang="en-US" altLang="en-US">
                <a:solidFill>
                  <a:prstClr val="black"/>
                </a:solidFill>
                <a:ea typeface="ＭＳ Ｐゴシック" charset="-128"/>
              </a:rPr>
              <a:pPr>
                <a:spcBef>
                  <a:spcPct val="0"/>
                </a:spcBef>
                <a:defRPr/>
              </a:pPr>
              <a:t>35</a:t>
            </a:fld>
            <a:endParaRPr lang="en-US" altLang="en-US">
              <a:solidFill>
                <a:prstClr val="black"/>
              </a:solidFill>
              <a:ea typeface="ＭＳ Ｐゴシック"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GB" altLang="en-US">
                <a:ea typeface="ＭＳ Ｐゴシック" charset="-128"/>
              </a:rPr>
              <a:t>CIL is charged on net additional floorspace – so any floorspace that has recently been in use (  6 months use in the last 3 years prior to pp being granted)</a:t>
            </a:r>
            <a:r>
              <a:rPr lang="en-GB" altLang="en-US"/>
              <a:t> </a:t>
            </a:r>
          </a:p>
          <a:p>
            <a:pPr eaLnBrk="1" hangingPunct="1">
              <a:defRPr/>
            </a:pPr>
            <a:r>
              <a:rPr lang="en-GB" altLang="en-US" i="1"/>
              <a:t>Reg 40 11(2)contains a part that has been in lawful use for a continuous period of at least six months within the period of three years ending on the day planning permission first permits the chargeable development</a:t>
            </a:r>
          </a:p>
          <a:p>
            <a:pPr eaLnBrk="1" hangingPunct="1">
              <a:defRPr/>
            </a:pPr>
            <a:endParaRPr lang="en-GB" altLang="en-US" i="1">
              <a:ea typeface="ＭＳ Ｐゴシック" charset="-128"/>
            </a:endParaRPr>
          </a:p>
          <a:p>
            <a:pPr eaLnBrk="1" hangingPunct="1">
              <a:defRPr/>
            </a:pPr>
            <a:r>
              <a:rPr lang="en-GB" altLang="en-US">
                <a:ea typeface="ＭＳ Ｐゴシック" charset="-128"/>
              </a:rPr>
              <a:t>Will be charged on most buildings that people use – not just housing. </a:t>
            </a:r>
          </a:p>
          <a:p>
            <a:pPr eaLnBrk="1" hangingPunct="1">
              <a:defRPr/>
            </a:pPr>
            <a:endParaRPr lang="en-GB" altLang="en-US">
              <a:ea typeface="ＭＳ Ｐゴシック" charset="-128"/>
            </a:endParaRPr>
          </a:p>
          <a:p>
            <a:pPr eaLnBrk="1" hangingPunct="1">
              <a:defRPr/>
            </a:pPr>
            <a:r>
              <a:rPr lang="en-GB" altLang="en-US">
                <a:ea typeface="ＭＳ Ｐゴシック" charset="-128"/>
              </a:rPr>
              <a:t>Unlike floorspace calculations that are normally carried out in planning for CIL internal measurements are required</a:t>
            </a:r>
          </a:p>
          <a:p>
            <a:pPr eaLnBrk="1" hangingPunct="1">
              <a:defRPr/>
            </a:pPr>
            <a:endParaRPr lang="en-GB" altLang="en-US">
              <a:ea typeface="ＭＳ Ｐゴシック" charset="-128"/>
            </a:endParaRPr>
          </a:p>
          <a:p>
            <a:pPr eaLnBrk="1" hangingPunct="1">
              <a:defRPr/>
            </a:pPr>
            <a:r>
              <a:rPr lang="en-GB" altLang="en-US">
                <a:ea typeface="ＭＳ Ｐゴシック" charset="-128"/>
              </a:rPr>
              <a:t>The definition of commencement of development is the same as already exists in planning legislation. </a:t>
            </a:r>
            <a:r>
              <a:rPr lang="en-US" altLang="en-US">
                <a:ea typeface="ＭＳ Ｐゴシック" charset="-128"/>
              </a:rPr>
              <a:t>Development is to be treated as commencing on the earliest date on which any material operation begins to be carried out on the relevant land. </a:t>
            </a:r>
          </a:p>
          <a:p>
            <a:pPr eaLnBrk="1" hangingPunct="1">
              <a:defRPr/>
            </a:pPr>
            <a:endParaRPr lang="en-GB" altLang="en-US">
              <a:ea typeface="ＭＳ Ｐゴシック" charset="-128"/>
            </a:endParaRPr>
          </a:p>
          <a:p>
            <a:pPr eaLnBrk="1" hangingPunct="1">
              <a:defRPr/>
            </a:pPr>
            <a:r>
              <a:rPr lang="en-GB" altLang="en-US">
                <a:ea typeface="ＭＳ Ｐゴシック" charset="-128"/>
              </a:rPr>
              <a:t>The Index is the : The All- in tender price index of construction cost published by Building cost information service of the RICS</a:t>
            </a:r>
          </a:p>
          <a:p>
            <a:pPr eaLnBrk="1" hangingPunct="1">
              <a:defRPr/>
            </a:pPr>
            <a:r>
              <a:rPr lang="en-GB" altLang="en-US">
                <a:ea typeface="ＭＳ Ｐゴシック" charset="-128"/>
              </a:rPr>
              <a:t>The collecting authority issue a liability notice setting out the requirements to pay the levy and encourages someone to assume liability – ultimately the owner of the land is liable – the liability transfers when the land is sold – the liability runs with the land. </a:t>
            </a:r>
          </a:p>
          <a:p>
            <a:pPr eaLnBrk="1" hangingPunct="1">
              <a:defRPr/>
            </a:pPr>
            <a:endParaRPr lang="en-GB" altLang="en-US">
              <a:ea typeface="ＭＳ Ｐゴシック" charset="-128"/>
            </a:endParaRPr>
          </a:p>
          <a:p>
            <a:pPr eaLnBrk="1" hangingPunct="1">
              <a:defRPr/>
            </a:pPr>
            <a:r>
              <a:rPr lang="en-GB" altLang="en-US">
                <a:ea typeface="ＭＳ Ｐゴシック" charset="-128"/>
              </a:rPr>
              <a:t>Existing permissions will never be caught. Nor will any permission granted before a charging schedule is brought into effect locally</a:t>
            </a:r>
            <a:endParaRPr lang="en-US" altLang="en-US">
              <a:ea typeface="ＭＳ Ｐゴシック" charset="-128"/>
            </a:endParaRPr>
          </a:p>
          <a:p>
            <a:pPr eaLnBrk="1" hangingPunct="1">
              <a:defRPr/>
            </a:pPr>
            <a:endParaRPr lang="en-US" altLang="en-US">
              <a:ea typeface="ＭＳ Ｐゴシック" charset="-128"/>
            </a:endParaRPr>
          </a:p>
        </p:txBody>
      </p:sp>
    </p:spTree>
    <p:extLst>
      <p:ext uri="{BB962C8B-B14F-4D97-AF65-F5344CB8AC3E}">
        <p14:creationId xmlns:p14="http://schemas.microsoft.com/office/powerpoint/2010/main" val="507559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Paragraph: 003 Reference ID: 25-003-20140612</a:t>
            </a:r>
          </a:p>
          <a:p>
            <a:r>
              <a:rPr lang="en-US" sz="1200" kern="1200" smtClean="0">
                <a:solidFill>
                  <a:schemeClr val="tx1"/>
                </a:solidFill>
                <a:latin typeface="+mn-lt"/>
                <a:ea typeface="+mn-ea"/>
                <a:cs typeface="+mn-cs"/>
              </a:rPr>
              <a:t>What kind of development does not pay the levy?</a:t>
            </a:r>
          </a:p>
          <a:p>
            <a:r>
              <a:rPr lang="en-US" sz="1200" kern="1200" smtClean="0">
                <a:solidFill>
                  <a:schemeClr val="tx1"/>
                </a:solidFill>
                <a:latin typeface="+mn-lt"/>
                <a:ea typeface="+mn-ea"/>
                <a:cs typeface="+mn-cs"/>
              </a:rPr>
              <a:t>The following do not pay the levy:</a:t>
            </a:r>
          </a:p>
          <a:p>
            <a:r>
              <a:rPr lang="en-US" sz="1200" kern="1200" smtClean="0">
                <a:solidFill>
                  <a:schemeClr val="tx1"/>
                </a:solidFill>
                <a:latin typeface="+mn-lt"/>
                <a:ea typeface="+mn-ea"/>
                <a:cs typeface="+mn-cs"/>
              </a:rPr>
              <a:t>development of less than 100 square </a:t>
            </a:r>
            <a:r>
              <a:rPr lang="en-US" sz="1200" kern="1200" err="1" smtClean="0">
                <a:solidFill>
                  <a:schemeClr val="tx1"/>
                </a:solidFill>
                <a:latin typeface="+mn-lt"/>
                <a:ea typeface="+mn-ea"/>
                <a:cs typeface="+mn-cs"/>
              </a:rPr>
              <a:t>metres</a:t>
            </a:r>
            <a:r>
              <a:rPr lang="en-US" sz="1200" kern="1200" smtClean="0">
                <a:solidFill>
                  <a:schemeClr val="tx1"/>
                </a:solidFill>
                <a:latin typeface="+mn-lt"/>
                <a:ea typeface="+mn-ea"/>
                <a:cs typeface="+mn-cs"/>
              </a:rPr>
              <a:t> (see </a:t>
            </a:r>
            <a:r>
              <a:rPr lang="en-US" sz="1200" kern="1200" smtClean="0">
                <a:solidFill>
                  <a:schemeClr val="tx1"/>
                </a:solidFill>
                <a:latin typeface="+mn-lt"/>
                <a:ea typeface="+mn-ea"/>
                <a:cs typeface="+mn-cs"/>
                <a:hlinkClick r:id="rId3"/>
              </a:rPr>
              <a:t>Regulation 42 on Minor Development Exemptions) – unless this is a whole house, in which case the levy is payable</a:t>
            </a:r>
          </a:p>
          <a:p>
            <a:r>
              <a:rPr lang="en-US" sz="1200" kern="1200" smtClean="0">
                <a:solidFill>
                  <a:schemeClr val="tx1"/>
                </a:solidFill>
                <a:latin typeface="+mn-lt"/>
                <a:ea typeface="+mn-ea"/>
                <a:cs typeface="+mn-cs"/>
              </a:rPr>
              <a:t>houses, flats, residential annexes and residential extensions which are built by ‘self builders’ </a:t>
            </a:r>
            <a:r>
              <a:rPr lang="en-US" sz="1200" kern="1200" smtClean="0">
                <a:solidFill>
                  <a:schemeClr val="tx1"/>
                </a:solidFill>
                <a:latin typeface="+mn-lt"/>
                <a:ea typeface="+mn-ea"/>
                <a:cs typeface="+mn-cs"/>
                <a:hlinkClick r:id="rId4"/>
              </a:rPr>
              <a:t>(see Regulations 42A, 42B, 54A and 54B, inserted by the 2014 Regulations)</a:t>
            </a:r>
          </a:p>
          <a:p>
            <a:r>
              <a:rPr lang="en-US" sz="1200" kern="1200" smtClean="0">
                <a:solidFill>
                  <a:schemeClr val="tx1"/>
                </a:solidFill>
                <a:latin typeface="+mn-lt"/>
                <a:ea typeface="+mn-ea"/>
                <a:cs typeface="+mn-cs"/>
              </a:rPr>
              <a:t>social housing that meets the relief criteria set out in </a:t>
            </a:r>
            <a:r>
              <a:rPr lang="en-US" sz="1200" kern="1200" smtClean="0">
                <a:solidFill>
                  <a:schemeClr val="tx1"/>
                </a:solidFill>
                <a:latin typeface="+mn-lt"/>
                <a:ea typeface="+mn-ea"/>
                <a:cs typeface="+mn-cs"/>
                <a:hlinkClick r:id="rId5"/>
              </a:rPr>
              <a:t>Regulation 49 or </a:t>
            </a:r>
            <a:r>
              <a:rPr lang="en-US" sz="1200" kern="1200" smtClean="0">
                <a:solidFill>
                  <a:schemeClr val="tx1"/>
                </a:solidFill>
                <a:latin typeface="+mn-lt"/>
                <a:ea typeface="+mn-ea"/>
                <a:cs typeface="+mn-cs"/>
                <a:hlinkClick r:id="rId4"/>
              </a:rPr>
              <a:t>49A (as amended by the 2014 Regulations)</a:t>
            </a:r>
          </a:p>
          <a:p>
            <a:r>
              <a:rPr lang="en-US" sz="1200" kern="1200" smtClean="0">
                <a:solidFill>
                  <a:schemeClr val="tx1"/>
                </a:solidFill>
                <a:latin typeface="+mn-lt"/>
                <a:ea typeface="+mn-ea"/>
                <a:cs typeface="+mn-cs"/>
              </a:rPr>
              <a:t>charitable development that meets the relief criteria set out in </a:t>
            </a:r>
            <a:r>
              <a:rPr lang="en-US" sz="1200" kern="1200" smtClean="0">
                <a:solidFill>
                  <a:schemeClr val="tx1"/>
                </a:solidFill>
                <a:latin typeface="+mn-lt"/>
                <a:ea typeface="+mn-ea"/>
                <a:cs typeface="+mn-cs"/>
                <a:hlinkClick r:id="rId6"/>
              </a:rPr>
              <a:t>Regulations 43 to 48</a:t>
            </a:r>
          </a:p>
          <a:p>
            <a:r>
              <a:rPr lang="en-US" sz="1200" kern="1200" smtClean="0">
                <a:solidFill>
                  <a:schemeClr val="tx1"/>
                </a:solidFill>
                <a:latin typeface="+mn-lt"/>
                <a:ea typeface="+mn-ea"/>
                <a:cs typeface="+mn-cs"/>
              </a:rPr>
              <a:t>buildings into which people do not normally go (</a:t>
            </a:r>
            <a:r>
              <a:rPr lang="en-US" sz="1200" kern="1200" smtClean="0">
                <a:solidFill>
                  <a:schemeClr val="tx1"/>
                </a:solidFill>
                <a:latin typeface="+mn-lt"/>
                <a:ea typeface="+mn-ea"/>
                <a:cs typeface="+mn-cs"/>
                <a:hlinkClick r:id="rId7"/>
              </a:rPr>
              <a:t>see Regulation 6(2))</a:t>
            </a:r>
          </a:p>
          <a:p>
            <a:r>
              <a:rPr lang="en-US" sz="1200" kern="1200" smtClean="0">
                <a:solidFill>
                  <a:schemeClr val="tx1"/>
                </a:solidFill>
                <a:latin typeface="+mn-lt"/>
                <a:ea typeface="+mn-ea"/>
                <a:cs typeface="+mn-cs"/>
              </a:rPr>
              <a:t>buildings into which people go only intermittently for the purpose of inspecting or maintaining fixed plant or machinery (</a:t>
            </a:r>
            <a:r>
              <a:rPr lang="en-US" sz="1200" kern="1200" smtClean="0">
                <a:solidFill>
                  <a:schemeClr val="tx1"/>
                </a:solidFill>
                <a:latin typeface="+mn-lt"/>
                <a:ea typeface="+mn-ea"/>
                <a:cs typeface="+mn-cs"/>
                <a:hlinkClick r:id="rId7"/>
              </a:rPr>
              <a:t>see Regulation 6(2))</a:t>
            </a:r>
          </a:p>
          <a:p>
            <a:r>
              <a:rPr lang="en-US" sz="1200" kern="1200" smtClean="0">
                <a:solidFill>
                  <a:schemeClr val="tx1"/>
                </a:solidFill>
                <a:latin typeface="+mn-lt"/>
                <a:ea typeface="+mn-ea"/>
                <a:cs typeface="+mn-cs"/>
              </a:rPr>
              <a:t>structures which are not buildings, such as pylons and wind turbines</a:t>
            </a:r>
          </a:p>
          <a:p>
            <a:r>
              <a:rPr lang="en-US" sz="1200" kern="1200" smtClean="0">
                <a:solidFill>
                  <a:schemeClr val="tx1"/>
                </a:solidFill>
                <a:latin typeface="+mn-lt"/>
                <a:ea typeface="+mn-ea"/>
                <a:cs typeface="+mn-cs"/>
              </a:rPr>
              <a:t>specified types of development which local authorities have decided should be subject to a ‘zero’ rate and specified as such in their charging schedules</a:t>
            </a:r>
          </a:p>
          <a:p>
            <a:r>
              <a:rPr lang="en-US" sz="1200" kern="1200" smtClean="0">
                <a:solidFill>
                  <a:schemeClr val="tx1"/>
                </a:solidFill>
                <a:latin typeface="+mn-lt"/>
                <a:ea typeface="+mn-ea"/>
                <a:cs typeface="+mn-cs"/>
              </a:rPr>
              <a:t>vacant buildings brought back into the </a:t>
            </a:r>
            <a:r>
              <a:rPr lang="en-US" sz="1200" kern="1200" smtClean="0">
                <a:solidFill>
                  <a:schemeClr val="tx1"/>
                </a:solidFill>
                <a:latin typeface="+mn-lt"/>
                <a:ea typeface="+mn-ea"/>
                <a:cs typeface="+mn-cs"/>
                <a:hlinkClick r:id="rId8"/>
              </a:rPr>
              <a:t>same use (</a:t>
            </a:r>
            <a:r>
              <a:rPr lang="en-US" sz="1200" kern="1200" smtClean="0">
                <a:solidFill>
                  <a:schemeClr val="tx1"/>
                </a:solidFill>
                <a:latin typeface="+mn-lt"/>
                <a:ea typeface="+mn-ea"/>
                <a:cs typeface="+mn-cs"/>
                <a:hlinkClick r:id="rId9"/>
              </a:rPr>
              <a:t>see Regulation 40 as amended by the 2014 Regulations)</a:t>
            </a:r>
          </a:p>
          <a:p>
            <a:r>
              <a:rPr lang="en-US" sz="1200" kern="1200" smtClean="0">
                <a:solidFill>
                  <a:schemeClr val="tx1"/>
                </a:solidFill>
                <a:latin typeface="+mn-lt"/>
                <a:ea typeface="+mn-ea"/>
                <a:cs typeface="+mn-cs"/>
              </a:rPr>
              <a:t>Where the levy liability is calculated to be less than £50, the chargeable amount is deemed to be zero so no levy is due.</a:t>
            </a:r>
          </a:p>
          <a:p>
            <a:r>
              <a:rPr lang="en-US" sz="1200" kern="1200" smtClean="0">
                <a:solidFill>
                  <a:schemeClr val="tx1"/>
                </a:solidFill>
                <a:latin typeface="+mn-lt"/>
                <a:ea typeface="+mn-ea"/>
                <a:cs typeface="+mn-cs"/>
              </a:rPr>
              <a:t>Mezzanine floors of less than 200 square </a:t>
            </a:r>
            <a:r>
              <a:rPr lang="en-US" sz="1200" kern="1200" err="1" smtClean="0">
                <a:solidFill>
                  <a:schemeClr val="tx1"/>
                </a:solidFill>
                <a:latin typeface="+mn-lt"/>
                <a:ea typeface="+mn-ea"/>
                <a:cs typeface="+mn-cs"/>
              </a:rPr>
              <a:t>metres</a:t>
            </a:r>
            <a:r>
              <a:rPr lang="en-US" sz="1200" kern="1200" smtClean="0">
                <a:solidFill>
                  <a:schemeClr val="tx1"/>
                </a:solidFill>
                <a:latin typeface="+mn-lt"/>
                <a:ea typeface="+mn-ea"/>
                <a:cs typeface="+mn-cs"/>
              </a:rPr>
              <a:t>, inserted into an existing building, are not liable for the levy unless they form part of a wider planning permission that seeks to provide other works as well.</a:t>
            </a:r>
          </a:p>
          <a:p>
            <a:r>
              <a:rPr lang="en-US" sz="1200" kern="1200" smtClean="0">
                <a:solidFill>
                  <a:schemeClr val="tx1"/>
                </a:solidFill>
                <a:latin typeface="+mn-lt"/>
                <a:ea typeface="+mn-ea"/>
                <a:cs typeface="+mn-cs"/>
              </a:rPr>
              <a:t>Revision date: 12 06 2014 </a:t>
            </a:r>
            <a:endParaRPr lang="en-US"/>
          </a:p>
        </p:txBody>
      </p:sp>
      <p:sp>
        <p:nvSpPr>
          <p:cNvPr id="4" name="Slide Number Placeholder 3"/>
          <p:cNvSpPr>
            <a:spLocks noGrp="1"/>
          </p:cNvSpPr>
          <p:nvPr>
            <p:ph type="sldNum" sz="quarter" idx="10"/>
          </p:nvPr>
        </p:nvSpPr>
        <p:spPr/>
        <p:txBody>
          <a:bodyPr/>
          <a:lstStyle/>
          <a:p>
            <a:fld id="{709CDEE1-0DB5-0844-8FAB-7A4AE436EB9D}"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869959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balance not a calculation</a:t>
            </a:r>
            <a:endParaRPr lang="en-GB" dirty="0"/>
          </a:p>
        </p:txBody>
      </p:sp>
      <p:sp>
        <p:nvSpPr>
          <p:cNvPr id="4" name="Slide Number Placeholder 3"/>
          <p:cNvSpPr>
            <a:spLocks noGrp="1"/>
          </p:cNvSpPr>
          <p:nvPr>
            <p:ph type="sldNum" sz="quarter" idx="10"/>
          </p:nvPr>
        </p:nvSpPr>
        <p:spPr/>
        <p:txBody>
          <a:bodyPr/>
          <a:lstStyle/>
          <a:p>
            <a:fld id="{C1749EA3-825B-9C47-B07B-14B02121EDA3}"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363498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defRPr/>
            </a:pPr>
            <a:r>
              <a:rPr lang="en-GB" altLang="en-US" dirty="0" smtClean="0">
                <a:latin typeface="Calibri" pitchFamily="34" charset="0"/>
              </a:rPr>
              <a:t>After 1 April 2015, you will not be able to have a planning obligation as a reason for granting / refusing planning permission where you have already pooled 5 or more of the same obligation. </a:t>
            </a:r>
          </a:p>
          <a:p>
            <a:pPr marL="228600" indent="-228600" eaLnBrk="1" hangingPunct="1">
              <a:spcBef>
                <a:spcPct val="0"/>
              </a:spcBef>
              <a:defRPr/>
            </a:pPr>
            <a:endParaRPr lang="en-GB" altLang="en-US" dirty="0" smtClean="0">
              <a:latin typeface="Calibri" pitchFamily="34" charset="0"/>
            </a:endParaRPr>
          </a:p>
          <a:p>
            <a:pPr marL="228600" indent="-228600" eaLnBrk="1" hangingPunct="1">
              <a:spcBef>
                <a:spcPct val="0"/>
              </a:spcBef>
              <a:defRPr/>
            </a:pPr>
            <a:r>
              <a:rPr lang="en-GB" altLang="en-US" dirty="0" smtClean="0">
                <a:latin typeface="Calibri" pitchFamily="34" charset="0"/>
              </a:rPr>
              <a:t>You may be in the position that you cannot mitigate a proposed scheme as you do not have a s106 or </a:t>
            </a:r>
            <a:r>
              <a:rPr lang="en-GB" altLang="en-US" dirty="0" err="1" smtClean="0">
                <a:latin typeface="Calibri" pitchFamily="34" charset="0"/>
              </a:rPr>
              <a:t>CIl</a:t>
            </a:r>
            <a:r>
              <a:rPr lang="en-GB" altLang="en-US" dirty="0" smtClean="0">
                <a:latin typeface="Calibri" pitchFamily="34" charset="0"/>
              </a:rPr>
              <a:t> </a:t>
            </a:r>
            <a:r>
              <a:rPr lang="en-GB" altLang="en-US" dirty="0" err="1" smtClean="0">
                <a:latin typeface="Calibri" pitchFamily="34" charset="0"/>
              </a:rPr>
              <a:t>mechansim</a:t>
            </a:r>
            <a:r>
              <a:rPr lang="en-GB" altLang="en-US" dirty="0" smtClean="0">
                <a:latin typeface="Calibri" pitchFamily="34" charset="0"/>
              </a:rPr>
              <a:t> with which to achieve the requirement – e.g. flood relief scheme pooling for all local development.</a:t>
            </a:r>
          </a:p>
          <a:p>
            <a:pPr marL="228600" indent="-228600" eaLnBrk="1" hangingPunct="1">
              <a:spcBef>
                <a:spcPct val="0"/>
              </a:spcBef>
              <a:defRPr/>
            </a:pPr>
            <a:endParaRPr lang="en-GB" altLang="en-US" dirty="0" smtClean="0">
              <a:latin typeface="Calibri" pitchFamily="34" charset="0"/>
            </a:endParaRPr>
          </a:p>
          <a:p>
            <a:pPr marL="228600" indent="-228600" eaLnBrk="1" hangingPunct="1">
              <a:spcBef>
                <a:spcPct val="0"/>
              </a:spcBef>
              <a:defRPr/>
            </a:pPr>
            <a:r>
              <a:rPr lang="en-GB" altLang="en-US" dirty="0" smtClean="0">
                <a:latin typeface="Calibri" pitchFamily="34" charset="0"/>
              </a:rPr>
              <a:t>It take a year but usually more like 18 months to get a CIL to examination.</a:t>
            </a:r>
          </a:p>
          <a:p>
            <a:pPr marL="228600" indent="-228600" eaLnBrk="1" hangingPunct="1">
              <a:spcBef>
                <a:spcPct val="0"/>
              </a:spcBef>
              <a:defRPr/>
            </a:pPr>
            <a:endParaRPr lang="en-GB" altLang="en-US" dirty="0" smtClean="0">
              <a:latin typeface="Calibri" pitchFamily="34" charset="0"/>
            </a:endParaRPr>
          </a:p>
          <a:p>
            <a:pPr>
              <a:defRPr/>
            </a:pPr>
            <a:r>
              <a:rPr lang="en-GB" altLang="en-US" dirty="0" smtClean="0">
                <a:latin typeface="Arial" pitchFamily="34" charset="0"/>
              </a:rPr>
              <a:t>From April 2015 – pooling restrictions for 5 or more s106</a:t>
            </a:r>
          </a:p>
          <a:p>
            <a:pPr marL="228600" indent="-228600" eaLnBrk="1" hangingPunct="1">
              <a:spcBef>
                <a:spcPct val="0"/>
              </a:spcBef>
              <a:defRPr/>
            </a:pPr>
            <a:endParaRPr lang="en-GB" altLang="en-US" dirty="0" smtClean="0">
              <a:latin typeface="Calibri" pitchFamily="34" charset="0"/>
            </a:endParaRPr>
          </a:p>
          <a:p>
            <a:pPr marL="228600" indent="-228600" eaLnBrk="1" hangingPunct="1">
              <a:spcBef>
                <a:spcPct val="0"/>
              </a:spcBef>
              <a:defRPr/>
            </a:pPr>
            <a:endParaRPr lang="en-GB" altLang="en-US" dirty="0" smtClean="0">
              <a:latin typeface="Calibri" pitchFamily="34" charset="0"/>
            </a:endParaRPr>
          </a:p>
          <a:p>
            <a:pPr marL="228600" indent="-228600" eaLnBrk="1" hangingPunct="1">
              <a:spcBef>
                <a:spcPct val="0"/>
              </a:spcBef>
              <a:defRPr/>
            </a:pPr>
            <a:endParaRPr lang="en-GB" altLang="en-US" dirty="0" smtClean="0">
              <a:latin typeface="Calibri" pitchFamily="34" charset="0"/>
            </a:endParaRPr>
          </a:p>
        </p:txBody>
      </p:sp>
      <p:sp>
        <p:nvSpPr>
          <p:cNvPr id="348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5613">
              <a:spcBef>
                <a:spcPct val="30000"/>
              </a:spcBef>
              <a:defRPr sz="1200">
                <a:solidFill>
                  <a:schemeClr val="tx1"/>
                </a:solidFill>
                <a:latin typeface="Arial" charset="0"/>
              </a:defRPr>
            </a:lvl1pPr>
            <a:lvl2pPr marL="742950" indent="-285750" defTabSz="455613">
              <a:spcBef>
                <a:spcPct val="30000"/>
              </a:spcBef>
              <a:defRPr sz="1200">
                <a:solidFill>
                  <a:schemeClr val="tx1"/>
                </a:solidFill>
                <a:latin typeface="Arial" charset="0"/>
              </a:defRPr>
            </a:lvl2pPr>
            <a:lvl3pPr marL="1143000" indent="-228600" defTabSz="455613">
              <a:spcBef>
                <a:spcPct val="30000"/>
              </a:spcBef>
              <a:defRPr sz="1200">
                <a:solidFill>
                  <a:schemeClr val="tx1"/>
                </a:solidFill>
                <a:latin typeface="Arial" charset="0"/>
              </a:defRPr>
            </a:lvl3pPr>
            <a:lvl4pPr marL="1600200" indent="-228600" defTabSz="455613">
              <a:spcBef>
                <a:spcPct val="30000"/>
              </a:spcBef>
              <a:defRPr sz="1200">
                <a:solidFill>
                  <a:schemeClr val="tx1"/>
                </a:solidFill>
                <a:latin typeface="Arial" charset="0"/>
              </a:defRPr>
            </a:lvl4pPr>
            <a:lvl5pPr marL="2057400" indent="-228600" defTabSz="455613">
              <a:spcBef>
                <a:spcPct val="30000"/>
              </a:spcBef>
              <a:defRPr sz="1200">
                <a:solidFill>
                  <a:schemeClr val="tx1"/>
                </a:solidFill>
                <a:latin typeface="Arial" charset="0"/>
              </a:defRPr>
            </a:lvl5pPr>
            <a:lvl6pPr marL="2514600" indent="-228600" defTabSz="455613" eaLnBrk="0" fontAlgn="base" hangingPunct="0">
              <a:spcBef>
                <a:spcPct val="30000"/>
              </a:spcBef>
              <a:spcAft>
                <a:spcPct val="0"/>
              </a:spcAft>
              <a:defRPr sz="1200">
                <a:solidFill>
                  <a:schemeClr val="tx1"/>
                </a:solidFill>
                <a:latin typeface="Arial" charset="0"/>
              </a:defRPr>
            </a:lvl6pPr>
            <a:lvl7pPr marL="2971800" indent="-228600" defTabSz="455613" eaLnBrk="0" fontAlgn="base" hangingPunct="0">
              <a:spcBef>
                <a:spcPct val="30000"/>
              </a:spcBef>
              <a:spcAft>
                <a:spcPct val="0"/>
              </a:spcAft>
              <a:defRPr sz="1200">
                <a:solidFill>
                  <a:schemeClr val="tx1"/>
                </a:solidFill>
                <a:latin typeface="Arial" charset="0"/>
              </a:defRPr>
            </a:lvl7pPr>
            <a:lvl8pPr marL="3429000" indent="-228600" defTabSz="455613" eaLnBrk="0" fontAlgn="base" hangingPunct="0">
              <a:spcBef>
                <a:spcPct val="30000"/>
              </a:spcBef>
              <a:spcAft>
                <a:spcPct val="0"/>
              </a:spcAft>
              <a:defRPr sz="1200">
                <a:solidFill>
                  <a:schemeClr val="tx1"/>
                </a:solidFill>
                <a:latin typeface="Arial" charset="0"/>
              </a:defRPr>
            </a:lvl8pPr>
            <a:lvl9pPr marL="3886200" indent="-228600" defTabSz="455613" eaLnBrk="0" fontAlgn="base" hangingPunct="0">
              <a:spcBef>
                <a:spcPct val="30000"/>
              </a:spcBef>
              <a:spcAft>
                <a:spcPct val="0"/>
              </a:spcAft>
              <a:defRPr sz="1200">
                <a:solidFill>
                  <a:schemeClr val="tx1"/>
                </a:solidFill>
                <a:latin typeface="Arial" charset="0"/>
              </a:defRPr>
            </a:lvl9pPr>
          </a:lstStyle>
          <a:p>
            <a:pPr>
              <a:spcBef>
                <a:spcPct val="0"/>
              </a:spcBef>
              <a:defRPr/>
            </a:pPr>
            <a:fld id="{683D05DF-950C-E646-8E0B-484E72E7E166}" type="slidenum">
              <a:rPr lang="en-GB" altLang="en-US">
                <a:solidFill>
                  <a:prstClr val="black"/>
                </a:solidFill>
                <a:latin typeface="Calibri" charset="0"/>
                <a:ea typeface="ＭＳ Ｐゴシック" charset="-128"/>
              </a:rPr>
              <a:pPr>
                <a:spcBef>
                  <a:spcPct val="0"/>
                </a:spcBef>
                <a:defRPr/>
              </a:pPr>
              <a:t>40</a:t>
            </a:fld>
            <a:endParaRPr lang="en-GB" altLang="en-US">
              <a:solidFill>
                <a:prstClr val="black"/>
              </a:solidFill>
              <a:latin typeface="Calibri" charset="0"/>
              <a:ea typeface="ＭＳ Ｐゴシック" charset="-128"/>
            </a:endParaRPr>
          </a:p>
        </p:txBody>
      </p:sp>
    </p:spTree>
    <p:extLst>
      <p:ext uri="{BB962C8B-B14F-4D97-AF65-F5344CB8AC3E}">
        <p14:creationId xmlns:p14="http://schemas.microsoft.com/office/powerpoint/2010/main" val="402551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View the </a:t>
            </a:r>
            <a:r>
              <a:rPr lang="en-US" b="1" dirty="0" smtClean="0">
                <a:hlinkClick r:id="rId3"/>
              </a:rPr>
              <a:t>changes to the practice guidance</a:t>
            </a:r>
            <a:r>
              <a:rPr lang="en-US" dirty="0" smtClean="0"/>
              <a:t> following the response to the consultation.</a:t>
            </a:r>
          </a:p>
          <a:p>
            <a:pPr>
              <a:defRPr/>
            </a:pPr>
            <a:r>
              <a:rPr lang="en-US" dirty="0" smtClean="0"/>
              <a:t>View the government response to consultation: </a:t>
            </a:r>
            <a:r>
              <a:rPr lang="en-US" b="1" dirty="0" smtClean="0">
                <a:hlinkClick r:id="rId4"/>
              </a:rPr>
              <a:t>Section 106 Planning obligations – speeding up negotiations (Student accommodation and affordable housing contributions)</a:t>
            </a:r>
            <a:r>
              <a:rPr lang="en-US" dirty="0" smtClean="0"/>
              <a:t>.</a:t>
            </a:r>
          </a:p>
          <a:p>
            <a:pPr>
              <a:defRPr/>
            </a:pPr>
            <a:r>
              <a:rPr lang="en-US" dirty="0" smtClean="0"/>
              <a:t>View the original </a:t>
            </a:r>
            <a:r>
              <a:rPr lang="en-US" b="1" dirty="0" smtClean="0">
                <a:hlinkClick r:id="rId5"/>
              </a:rPr>
              <a:t>consultation</a:t>
            </a:r>
            <a:r>
              <a:rPr lang="en-US" dirty="0" smtClean="0"/>
              <a:t>.</a:t>
            </a:r>
          </a:p>
          <a:p>
            <a:pPr>
              <a:defRPr/>
            </a:pPr>
            <a:endParaRPr lang="en-GB" dirty="0" smtClean="0"/>
          </a:p>
          <a:p>
            <a:pPr>
              <a:defRPr/>
            </a:pPr>
            <a:endParaRPr lang="en-GB" dirty="0" smtClean="0"/>
          </a:p>
          <a:p>
            <a:pPr>
              <a:defRPr/>
            </a:pPr>
            <a:r>
              <a:rPr lang="en-GB" dirty="0" smtClean="0"/>
              <a:t>Changes include:</a:t>
            </a:r>
          </a:p>
          <a:p>
            <a:pPr marL="171450" indent="-171450">
              <a:buFont typeface="Arial" panose="020B0604020202020204" pitchFamily="34" charset="0"/>
              <a:buChar char="•"/>
              <a:defRPr/>
            </a:pPr>
            <a:r>
              <a:rPr lang="en-GB" dirty="0" smtClean="0"/>
              <a:t>Involve communities in s106 policy</a:t>
            </a:r>
          </a:p>
          <a:p>
            <a:pPr marL="171450" indent="-171450">
              <a:buFont typeface="Arial" panose="020B0604020202020204" pitchFamily="34" charset="0"/>
              <a:buChar char="•"/>
              <a:defRPr/>
            </a:pPr>
            <a:r>
              <a:rPr lang="en-GB" dirty="0" smtClean="0"/>
              <a:t>Does not now say public art is unnecessary</a:t>
            </a:r>
          </a:p>
          <a:p>
            <a:pPr marL="171450" indent="-171450">
              <a:buFont typeface="Arial" panose="020B0604020202020204" pitchFamily="34" charset="0"/>
              <a:buChar char="•"/>
              <a:defRPr/>
            </a:pPr>
            <a:r>
              <a:rPr lang="en-GB" dirty="0" smtClean="0"/>
              <a:t>More open book advice and making information available to the public</a:t>
            </a:r>
          </a:p>
          <a:p>
            <a:pPr marL="171450" indent="-171450">
              <a:buFont typeface="Arial" panose="020B0604020202020204" pitchFamily="34" charset="0"/>
              <a:buChar char="•"/>
              <a:defRPr/>
            </a:pPr>
            <a:r>
              <a:rPr lang="en-GB" dirty="0" smtClean="0"/>
              <a:t>Advice on discussion and negotiation encouraging early engagement – pre app</a:t>
            </a:r>
          </a:p>
          <a:p>
            <a:pPr marL="171450" indent="-171450">
              <a:buFont typeface="Arial" panose="020B0604020202020204" pitchFamily="34" charset="0"/>
              <a:buChar char="•"/>
              <a:defRPr/>
            </a:pPr>
            <a:r>
              <a:rPr lang="en-GB" dirty="0" smtClean="0"/>
              <a:t>Encouraging two tiers to work together</a:t>
            </a:r>
          </a:p>
          <a:p>
            <a:pPr marL="171450" indent="-171450">
              <a:buFont typeface="Arial" panose="020B0604020202020204" pitchFamily="34" charset="0"/>
              <a:buChar char="•"/>
              <a:defRPr/>
            </a:pPr>
            <a:r>
              <a:rPr lang="en-GB" dirty="0" smtClean="0"/>
              <a:t>Use of standardised templates</a:t>
            </a:r>
          </a:p>
          <a:p>
            <a:pPr marL="171450" indent="-171450">
              <a:buFont typeface="Arial" panose="020B0604020202020204" pitchFamily="34" charset="0"/>
              <a:buChar char="•"/>
              <a:defRPr/>
            </a:pPr>
            <a:r>
              <a:rPr lang="en-GB" dirty="0" smtClean="0"/>
              <a:t>More timely approach</a:t>
            </a:r>
          </a:p>
          <a:p>
            <a:pPr marL="171450" indent="-171450">
              <a:buFont typeface="Arial" panose="020B0604020202020204" pitchFamily="34" charset="0"/>
              <a:buChar char="•"/>
              <a:defRPr/>
            </a:pPr>
            <a:r>
              <a:rPr lang="en-GB" dirty="0" smtClean="0"/>
              <a:t>Encouraging collaborations and shared specialist</a:t>
            </a:r>
          </a:p>
          <a:p>
            <a:pPr marL="171450" indent="-171450">
              <a:buFont typeface="Arial" panose="020B0604020202020204" pitchFamily="34" charset="0"/>
              <a:buChar char="•"/>
              <a:defRPr/>
            </a:pPr>
            <a:r>
              <a:rPr lang="en-GB" dirty="0" smtClean="0"/>
              <a:t>Advice on negotiation and appeal</a:t>
            </a:r>
          </a:p>
          <a:p>
            <a:pPr marL="171450" indent="-171450">
              <a:buFont typeface="Arial" panose="020B0604020202020204" pitchFamily="34" charset="0"/>
              <a:buChar char="•"/>
              <a:defRPr/>
            </a:pPr>
            <a:r>
              <a:rPr lang="en-GB" dirty="0" smtClean="0"/>
              <a:t>Making it very clear that ministerial statements are national policy and generally minor changes throughout for clarity.</a:t>
            </a:r>
          </a:p>
          <a:p>
            <a:pPr>
              <a:buFont typeface="Arial" panose="020B0604020202020204" pitchFamily="34" charset="0"/>
              <a:buNone/>
              <a:defRPr/>
            </a:pPr>
            <a:endParaRPr lang="en-GB" dirty="0" smtClean="0"/>
          </a:p>
          <a:p>
            <a:pPr>
              <a:buFont typeface="Arial" panose="020B0604020202020204" pitchFamily="34" charset="0"/>
              <a:buNone/>
              <a:defRPr/>
            </a:pPr>
            <a:r>
              <a:rPr lang="en-GB" dirty="0" smtClean="0"/>
              <a:t>Housing and Planning Act 2016 s158 and 159  changes to s106 ZA and 106 ZB respectively</a:t>
            </a:r>
          </a:p>
          <a:p>
            <a:pPr marL="171450" indent="-171450">
              <a:buFont typeface="Arial" panose="020B0604020202020204" pitchFamily="34" charset="0"/>
              <a:buChar char="•"/>
              <a:defRPr/>
            </a:pPr>
            <a:endParaRPr lang="en-GB" dirty="0" smtClean="0"/>
          </a:p>
          <a:p>
            <a:pPr>
              <a:defRPr/>
            </a:pPr>
            <a:endParaRPr lang="en-GB" dirty="0"/>
          </a:p>
        </p:txBody>
      </p:sp>
      <p:sp>
        <p:nvSpPr>
          <p:cNvPr id="3891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BAC2490-53D4-5741-BACA-AE8F3DFE4623}" type="slidenum">
              <a:rPr lang="en-GB" altLang="en-US">
                <a:solidFill>
                  <a:prstClr val="black"/>
                </a:solidFill>
              </a:rPr>
              <a:pPr>
                <a:spcBef>
                  <a:spcPct val="0"/>
                </a:spcBef>
              </a:pPr>
              <a:t>42</a:t>
            </a:fld>
            <a:endParaRPr lang="en-GB" altLang="en-US">
              <a:solidFill>
                <a:prstClr val="black"/>
              </a:solidFill>
            </a:endParaRPr>
          </a:p>
        </p:txBody>
      </p:sp>
    </p:spTree>
    <p:extLst>
      <p:ext uri="{BB962C8B-B14F-4D97-AF65-F5344CB8AC3E}">
        <p14:creationId xmlns:p14="http://schemas.microsoft.com/office/powerpoint/2010/main" val="714550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9CDEE1-0DB5-0844-8FAB-7A4AE436EB9D}"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944060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specifically requested to look at;</a:t>
            </a:r>
          </a:p>
          <a:p>
            <a:pPr lvl="0"/>
            <a:r>
              <a:rPr lang="en-GB" sz="1200" b="1" kern="1200" dirty="0" smtClean="0">
                <a:solidFill>
                  <a:schemeClr val="tx1"/>
                </a:solidFill>
                <a:effectLst/>
                <a:latin typeface="+mn-lt"/>
                <a:ea typeface="+mn-ea"/>
                <a:cs typeface="+mn-cs"/>
              </a:rPr>
              <a:t>The relationship between CIL and Section 106 in the delivery of infrastructure, including the role of the regulation 123 list and the restriction on pooling planning obligations; </a:t>
            </a:r>
          </a:p>
          <a:p>
            <a:pPr lvl="0"/>
            <a:r>
              <a:rPr lang="en-GB" sz="1200" b="1" kern="1200" dirty="0" smtClean="0">
                <a:solidFill>
                  <a:schemeClr val="tx1"/>
                </a:solidFill>
                <a:effectLst/>
                <a:latin typeface="+mn-lt"/>
                <a:ea typeface="+mn-ea"/>
                <a:cs typeface="+mn-cs"/>
              </a:rPr>
              <a:t>The impact of CIL on development viability, including any disproportionate impact on particular types or scales of development; </a:t>
            </a:r>
          </a:p>
          <a:p>
            <a:pPr lvl="0"/>
            <a:r>
              <a:rPr lang="en-GB" sz="1200" b="1" kern="1200" dirty="0" smtClean="0">
                <a:solidFill>
                  <a:schemeClr val="tx1"/>
                </a:solidFill>
                <a:effectLst/>
                <a:latin typeface="+mn-lt"/>
                <a:ea typeface="+mn-ea"/>
                <a:cs typeface="+mn-cs"/>
              </a:rPr>
              <a:t>The exemptions and reliefs from CIL; </a:t>
            </a:r>
          </a:p>
          <a:p>
            <a:pPr lvl="0"/>
            <a:r>
              <a:rPr lang="en-GB" sz="1200" b="1" kern="1200" dirty="0" smtClean="0">
                <a:solidFill>
                  <a:schemeClr val="tx1"/>
                </a:solidFill>
                <a:effectLst/>
                <a:latin typeface="+mn-lt"/>
                <a:ea typeface="+mn-ea"/>
                <a:cs typeface="+mn-cs"/>
              </a:rPr>
              <a:t>The administrative arrangements and governance associated with charging, collecting and spending CIL; </a:t>
            </a:r>
          </a:p>
          <a:p>
            <a:pPr lvl="0"/>
            <a:r>
              <a:rPr lang="en-GB" sz="1200" b="1" kern="1200" dirty="0" smtClean="0">
                <a:solidFill>
                  <a:schemeClr val="tx1"/>
                </a:solidFill>
                <a:effectLst/>
                <a:latin typeface="+mn-lt"/>
                <a:ea typeface="+mn-ea"/>
                <a:cs typeface="+mn-cs"/>
              </a:rPr>
              <a:t>The ability of CIL to fund and deliver infrastructure in a timely and transparent way;</a:t>
            </a:r>
          </a:p>
          <a:p>
            <a:pPr lvl="0"/>
            <a:r>
              <a:rPr lang="en-GB" sz="1200" b="1" kern="1200" dirty="0" smtClean="0">
                <a:solidFill>
                  <a:schemeClr val="tx1"/>
                </a:solidFill>
                <a:effectLst/>
                <a:latin typeface="+mn-lt"/>
                <a:ea typeface="+mn-ea"/>
                <a:cs typeface="+mn-cs"/>
              </a:rPr>
              <a:t>The impact of the neighbourhood portion on local communities’ receptiveness to development; and</a:t>
            </a:r>
          </a:p>
          <a:p>
            <a:pPr lvl="0"/>
            <a:r>
              <a:rPr lang="en-GB" sz="1200" b="1" kern="1200" dirty="0" smtClean="0">
                <a:solidFill>
                  <a:schemeClr val="tx1"/>
                </a:solidFill>
                <a:effectLst/>
                <a:latin typeface="+mn-lt"/>
                <a:ea typeface="+mn-ea"/>
                <a:cs typeface="+mn-cs"/>
              </a:rPr>
              <a:t>The geographical scale at which CIL is collected and charged. </a:t>
            </a:r>
          </a:p>
          <a:p>
            <a:endParaRPr lang="en-GB" dirty="0"/>
          </a:p>
        </p:txBody>
      </p:sp>
      <p:sp>
        <p:nvSpPr>
          <p:cNvPr id="4" name="Slide Number Placeholder 3"/>
          <p:cNvSpPr>
            <a:spLocks noGrp="1"/>
          </p:cNvSpPr>
          <p:nvPr>
            <p:ph type="sldNum" sz="quarter" idx="10"/>
          </p:nvPr>
        </p:nvSpPr>
        <p:spPr/>
        <p:txBody>
          <a:bodyPr/>
          <a:lstStyle/>
          <a:p>
            <a:fld id="{709CDEE1-0DB5-0844-8FAB-7A4AE436EB9D}"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025149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9CDEE1-0DB5-0844-8FAB-7A4AE436EB9D}"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970553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9CDEE1-0DB5-0844-8FAB-7A4AE436EB9D}"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235256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Gilian </a:t>
            </a:r>
            <a:r>
              <a:rPr lang="en-GB" sz="1200" kern="1200" dirty="0" err="1" smtClean="0">
                <a:solidFill>
                  <a:schemeClr val="tx1"/>
                </a:solidFill>
                <a:effectLst/>
                <a:latin typeface="+mn-lt"/>
                <a:ea typeface="+mn-ea"/>
                <a:cs typeface="+mn-cs"/>
              </a:rPr>
              <a:t>Macinnes</a:t>
            </a:r>
            <a:r>
              <a:rPr lang="en-GB" sz="1200" kern="1200" dirty="0" smtClean="0">
                <a:solidFill>
                  <a:schemeClr val="tx1"/>
                </a:solidFill>
                <a:effectLst/>
                <a:latin typeface="+mn-lt"/>
                <a:ea typeface="+mn-ea"/>
                <a:cs typeface="+mn-cs"/>
              </a:rPr>
              <a:t> Associates can advise you on all aspects of planning and place making.  If you are a local planning authority (LPA) or other public service we will help you build capacity and improve your planning and place making services to deliver effective outcomes for your community.  If you are a development Industry organisation Gilian </a:t>
            </a:r>
            <a:r>
              <a:rPr lang="en-GB" sz="1200" kern="1200" dirty="0" err="1" smtClean="0">
                <a:solidFill>
                  <a:schemeClr val="tx1"/>
                </a:solidFill>
                <a:effectLst/>
                <a:latin typeface="+mn-lt"/>
                <a:ea typeface="+mn-ea"/>
                <a:cs typeface="+mn-cs"/>
              </a:rPr>
              <a:t>Macinnes</a:t>
            </a:r>
            <a:r>
              <a:rPr lang="en-GB" sz="1200" kern="1200" dirty="0" smtClean="0">
                <a:solidFill>
                  <a:schemeClr val="tx1"/>
                </a:solidFill>
                <a:effectLst/>
                <a:latin typeface="+mn-lt"/>
                <a:ea typeface="+mn-ea"/>
                <a:cs typeface="+mn-cs"/>
              </a:rPr>
              <a:t> Associates can improve your knowledge of planning, place making and working with LPAs, aid your interaction with Council’s, LPAs and communities to deliver development. In addition, in times of stretched LPA resources, Gilian </a:t>
            </a:r>
            <a:r>
              <a:rPr lang="en-GB" sz="1200" kern="1200" dirty="0" err="1" smtClean="0">
                <a:solidFill>
                  <a:schemeClr val="tx1"/>
                </a:solidFill>
                <a:effectLst/>
                <a:latin typeface="+mn-lt"/>
                <a:ea typeface="+mn-ea"/>
                <a:cs typeface="+mn-cs"/>
              </a:rPr>
              <a:t>Macinnes</a:t>
            </a:r>
            <a:r>
              <a:rPr lang="en-GB" sz="1200" kern="1200" dirty="0" smtClean="0">
                <a:solidFill>
                  <a:schemeClr val="tx1"/>
                </a:solidFill>
                <a:effectLst/>
                <a:latin typeface="+mn-lt"/>
                <a:ea typeface="+mn-ea"/>
                <a:cs typeface="+mn-cs"/>
              </a:rPr>
              <a:t> Associates can be appointed by you to work with Councils to increase their capacity to deliver your projects.</a:t>
            </a:r>
          </a:p>
          <a:p>
            <a:r>
              <a:rPr lang="en-GB" sz="1200" kern="1200" dirty="0" smtClean="0">
                <a:solidFill>
                  <a:schemeClr val="tx1"/>
                </a:solidFill>
                <a:effectLst/>
                <a:latin typeface="+mn-lt"/>
                <a:ea typeface="+mn-ea"/>
                <a:cs typeface="+mn-cs"/>
              </a:rPr>
              <a:t>Gilian </a:t>
            </a:r>
            <a:r>
              <a:rPr lang="en-GB" sz="1200" kern="1200" dirty="0" err="1" smtClean="0">
                <a:solidFill>
                  <a:schemeClr val="tx1"/>
                </a:solidFill>
                <a:effectLst/>
                <a:latin typeface="+mn-lt"/>
                <a:ea typeface="+mn-ea"/>
                <a:cs typeface="+mn-cs"/>
              </a:rPr>
              <a:t>Macinnes</a:t>
            </a:r>
            <a:r>
              <a:rPr lang="en-GB" sz="1200" kern="1200" dirty="0" smtClean="0">
                <a:solidFill>
                  <a:schemeClr val="tx1"/>
                </a:solidFill>
                <a:effectLst/>
                <a:latin typeface="+mn-lt"/>
                <a:ea typeface="+mn-ea"/>
                <a:cs typeface="+mn-cs"/>
              </a:rPr>
              <a:t> (Director) has worked in Local Government for over 30 years -the majority of which was delivering planning on the ground and managing planning services; and more recently, with the Planning Advisory Service, advising English LPAs delivering improvement programmes, seminars, and councillor and officer training.  She was appointed to the Government’s CIL Review Panel in October 2015.  </a:t>
            </a:r>
          </a:p>
          <a:p>
            <a:r>
              <a:rPr lang="en-GB" sz="1200" kern="1200" dirty="0" smtClean="0">
                <a:solidFill>
                  <a:schemeClr val="tx1"/>
                </a:solidFill>
                <a:effectLst/>
                <a:latin typeface="+mn-lt"/>
                <a:ea typeface="+mn-ea"/>
                <a:cs typeface="+mn-cs"/>
              </a:rPr>
              <a:t>Gilian is a very well respected expert, communicator and trainer in planning and related areas. She was named as one of the most influential women in planning (2016) by ‘Planning’ magazine.</a:t>
            </a:r>
          </a:p>
          <a:p>
            <a:endParaRPr lang="en-GB" dirty="0"/>
          </a:p>
        </p:txBody>
      </p:sp>
      <p:sp>
        <p:nvSpPr>
          <p:cNvPr id="4" name="Slide Number Placeholder 3"/>
          <p:cNvSpPr>
            <a:spLocks noGrp="1"/>
          </p:cNvSpPr>
          <p:nvPr>
            <p:ph type="sldNum" sz="quarter" idx="10"/>
          </p:nvPr>
        </p:nvSpPr>
        <p:spPr/>
        <p:txBody>
          <a:bodyPr/>
          <a:lstStyle/>
          <a:p>
            <a:fld id="{B61E1FE4-0863-4DC1-95D9-BAD20C94D9E4}"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08104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3</a:t>
            </a:fld>
            <a:endParaRPr lang="en-US"/>
          </a:p>
        </p:txBody>
      </p:sp>
    </p:spTree>
    <p:extLst>
      <p:ext uri="{BB962C8B-B14F-4D97-AF65-F5344CB8AC3E}">
        <p14:creationId xmlns:p14="http://schemas.microsoft.com/office/powerpoint/2010/main" val="3295130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53</a:t>
            </a:fld>
            <a:endParaRPr lang="en-US"/>
          </a:p>
        </p:txBody>
      </p:sp>
    </p:spTree>
    <p:extLst>
      <p:ext uri="{BB962C8B-B14F-4D97-AF65-F5344CB8AC3E}">
        <p14:creationId xmlns:p14="http://schemas.microsoft.com/office/powerpoint/2010/main" val="4265505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spcBef>
                <a:spcPct val="0"/>
              </a:spcBef>
            </a:pPr>
            <a:endParaRPr lang="en-US" dirty="0"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1E4745-5108-4909-AC33-54655F31CDB2}" type="slidenum">
              <a:rPr lang="en-GB" smtClean="0">
                <a:solidFill>
                  <a:prstClr val="black"/>
                </a:solidFill>
                <a:ea typeface="ＭＳ Ｐゴシック" pitchFamily="34" charset="-128"/>
              </a:rPr>
              <a:pPr/>
              <a:t>54</a:t>
            </a:fld>
            <a:endParaRPr lang="en-GB" dirty="0" smtClean="0">
              <a:solidFill>
                <a:prstClr val="black"/>
              </a:solidFill>
              <a:ea typeface="ＭＳ Ｐゴシック" pitchFamily="34" charset="-128"/>
            </a:endParaRPr>
          </a:p>
        </p:txBody>
      </p:sp>
    </p:spTree>
    <p:extLst>
      <p:ext uri="{BB962C8B-B14F-4D97-AF65-F5344CB8AC3E}">
        <p14:creationId xmlns:p14="http://schemas.microsoft.com/office/powerpoint/2010/main" val="3240263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372B17A-0799-4532-966F-1E450FAEBDD5}" type="slidenum">
              <a:rPr lang="en-GB" altLang="en-US" smtClean="0">
                <a:solidFill>
                  <a:prstClr val="black"/>
                </a:solidFill>
              </a:rPr>
              <a:pPr/>
              <a:t>56</a:t>
            </a:fld>
            <a:endParaRPr lang="en-GB" altLang="en-US">
              <a:solidFill>
                <a:prstClr val="black"/>
              </a:solidFill>
            </a:endParaRPr>
          </a:p>
        </p:txBody>
      </p:sp>
    </p:spTree>
    <p:extLst>
      <p:ext uri="{BB962C8B-B14F-4D97-AF65-F5344CB8AC3E}">
        <p14:creationId xmlns:p14="http://schemas.microsoft.com/office/powerpoint/2010/main" val="1165964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372B17A-0799-4532-966F-1E450FAEBDD5}" type="slidenum">
              <a:rPr lang="en-GB" altLang="en-US" smtClean="0">
                <a:solidFill>
                  <a:prstClr val="black"/>
                </a:solidFill>
              </a:rPr>
              <a:pPr/>
              <a:t>57</a:t>
            </a:fld>
            <a:endParaRPr lang="en-GB" altLang="en-US">
              <a:solidFill>
                <a:prstClr val="black"/>
              </a:solidFill>
            </a:endParaRPr>
          </a:p>
        </p:txBody>
      </p:sp>
    </p:spTree>
    <p:extLst>
      <p:ext uri="{BB962C8B-B14F-4D97-AF65-F5344CB8AC3E}">
        <p14:creationId xmlns:p14="http://schemas.microsoft.com/office/powerpoint/2010/main" val="2434535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E0502A-1167-4309-9C33-14A4FFA341CA}" type="slidenum">
              <a:rPr lang="en-GB" smtClean="0">
                <a:solidFill>
                  <a:prstClr val="black"/>
                </a:solidFill>
              </a:rPr>
              <a:pPr/>
              <a:t>62</a:t>
            </a:fld>
            <a:endParaRPr lang="en-GB" smtClean="0">
              <a:solidFill>
                <a:prstClr val="black"/>
              </a:solidFill>
            </a:endParaRPr>
          </a:p>
        </p:txBody>
      </p:sp>
    </p:spTree>
    <p:extLst>
      <p:ext uri="{BB962C8B-B14F-4D97-AF65-F5344CB8AC3E}">
        <p14:creationId xmlns:p14="http://schemas.microsoft.com/office/powerpoint/2010/main" val="375073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E0502A-1167-4309-9C33-14A4FFA341CA}" type="slidenum">
              <a:rPr lang="en-GB" smtClean="0">
                <a:solidFill>
                  <a:prstClr val="black"/>
                </a:solidFill>
              </a:rPr>
              <a:pPr/>
              <a:t>63</a:t>
            </a:fld>
            <a:endParaRPr lang="en-GB" smtClean="0">
              <a:solidFill>
                <a:prstClr val="black"/>
              </a:solidFill>
            </a:endParaRPr>
          </a:p>
        </p:txBody>
      </p:sp>
    </p:spTree>
    <p:extLst>
      <p:ext uri="{BB962C8B-B14F-4D97-AF65-F5344CB8AC3E}">
        <p14:creationId xmlns:p14="http://schemas.microsoft.com/office/powerpoint/2010/main" val="379646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E0502A-1167-4309-9C33-14A4FFA341CA}" type="slidenum">
              <a:rPr lang="en-GB" smtClean="0">
                <a:solidFill>
                  <a:prstClr val="black"/>
                </a:solidFill>
              </a:rPr>
              <a:pPr/>
              <a:t>64</a:t>
            </a:fld>
            <a:endParaRPr lang="en-GB" smtClean="0">
              <a:solidFill>
                <a:prstClr val="black"/>
              </a:solidFill>
            </a:endParaRPr>
          </a:p>
        </p:txBody>
      </p:sp>
    </p:spTree>
    <p:extLst>
      <p:ext uri="{BB962C8B-B14F-4D97-AF65-F5344CB8AC3E}">
        <p14:creationId xmlns:p14="http://schemas.microsoft.com/office/powerpoint/2010/main" val="86628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E0502A-1167-4309-9C33-14A4FFA341CA}" type="slidenum">
              <a:rPr lang="en-GB" smtClean="0">
                <a:solidFill>
                  <a:prstClr val="black"/>
                </a:solidFill>
              </a:rPr>
              <a:pPr/>
              <a:t>65</a:t>
            </a:fld>
            <a:endParaRPr lang="en-GB" smtClean="0">
              <a:solidFill>
                <a:prstClr val="black"/>
              </a:solidFill>
            </a:endParaRPr>
          </a:p>
        </p:txBody>
      </p:sp>
    </p:spTree>
    <p:extLst>
      <p:ext uri="{BB962C8B-B14F-4D97-AF65-F5344CB8AC3E}">
        <p14:creationId xmlns:p14="http://schemas.microsoft.com/office/powerpoint/2010/main" val="4237520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3F12DE-4208-473A-A37B-3BC445B9CC12}" type="slidenum">
              <a:rPr lang="en-GB" smtClean="0">
                <a:solidFill>
                  <a:prstClr val="black"/>
                </a:solidFill>
              </a:rPr>
              <a:pPr/>
              <a:t>78</a:t>
            </a:fld>
            <a:endParaRPr lang="en-GB" smtClean="0">
              <a:solidFill>
                <a:prstClr val="black"/>
              </a:solidFill>
            </a:endParaRPr>
          </a:p>
        </p:txBody>
      </p:sp>
    </p:spTree>
    <p:extLst>
      <p:ext uri="{BB962C8B-B14F-4D97-AF65-F5344CB8AC3E}">
        <p14:creationId xmlns:p14="http://schemas.microsoft.com/office/powerpoint/2010/main" val="2724490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91F9A0C-A59D-4370-9365-740BA2836106}" type="slidenum">
              <a:rPr lang="en-GB" smtClean="0">
                <a:solidFill>
                  <a:prstClr val="black"/>
                </a:solidFill>
              </a:rPr>
              <a:pPr>
                <a:defRPr/>
              </a:pPr>
              <a:t>86</a:t>
            </a:fld>
            <a:endParaRPr lang="en-GB" dirty="0">
              <a:solidFill>
                <a:prstClr val="black"/>
              </a:solidFill>
            </a:endParaRPr>
          </a:p>
        </p:txBody>
      </p:sp>
    </p:spTree>
    <p:extLst>
      <p:ext uri="{BB962C8B-B14F-4D97-AF65-F5344CB8AC3E}">
        <p14:creationId xmlns:p14="http://schemas.microsoft.com/office/powerpoint/2010/main" val="310063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4</a:t>
            </a:fld>
            <a:endParaRPr lang="en-US"/>
          </a:p>
        </p:txBody>
      </p:sp>
    </p:spTree>
    <p:extLst>
      <p:ext uri="{BB962C8B-B14F-4D97-AF65-F5344CB8AC3E}">
        <p14:creationId xmlns:p14="http://schemas.microsoft.com/office/powerpoint/2010/main" val="1586754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87</a:t>
            </a:fld>
            <a:endParaRPr lang="en-US"/>
          </a:p>
        </p:txBody>
      </p:sp>
    </p:spTree>
    <p:extLst>
      <p:ext uri="{BB962C8B-B14F-4D97-AF65-F5344CB8AC3E}">
        <p14:creationId xmlns:p14="http://schemas.microsoft.com/office/powerpoint/2010/main" val="3799762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88</a:t>
            </a:fld>
            <a:endParaRPr lang="en-US">
              <a:solidFill>
                <a:srgbClr val="000000"/>
              </a:solidFill>
            </a:endParaRPr>
          </a:p>
        </p:txBody>
      </p:sp>
    </p:spTree>
    <p:extLst>
      <p:ext uri="{BB962C8B-B14F-4D97-AF65-F5344CB8AC3E}">
        <p14:creationId xmlns:p14="http://schemas.microsoft.com/office/powerpoint/2010/main" val="733526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89</a:t>
            </a:fld>
            <a:endParaRPr lang="en-US">
              <a:solidFill>
                <a:srgbClr val="000000"/>
              </a:solidFill>
            </a:endParaRPr>
          </a:p>
        </p:txBody>
      </p:sp>
    </p:spTree>
    <p:extLst>
      <p:ext uri="{BB962C8B-B14F-4D97-AF65-F5344CB8AC3E}">
        <p14:creationId xmlns:p14="http://schemas.microsoft.com/office/powerpoint/2010/main" val="2984813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compiling the register, the local authority will need to have regard to its own development plan as well as considering national policies and guidance. </a:t>
            </a:r>
          </a:p>
          <a:p>
            <a:r>
              <a:rPr lang="en-GB" dirty="0"/>
              <a:t>So, for example, if a piece of brownfield land has been designated for employment use in the local plan, then the council will not have to enter it on to the register as a site that is suitable for housing.</a:t>
            </a:r>
          </a:p>
          <a:p>
            <a:r>
              <a:rPr lang="en-GB" dirty="0"/>
              <a:t>Councils may also have discretion to exclude certain sites from the register, such as land that already has permission for housing. There will be scope, in exceptional cases such as especially controversial schemes, for authorities to use the conventional planning application route rather than a PPIP granted by the brownfield register.</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90</a:t>
            </a:fld>
            <a:endParaRPr lang="en-US">
              <a:solidFill>
                <a:srgbClr val="000000"/>
              </a:solidFill>
            </a:endParaRPr>
          </a:p>
        </p:txBody>
      </p:sp>
    </p:spTree>
    <p:extLst>
      <p:ext uri="{BB962C8B-B14F-4D97-AF65-F5344CB8AC3E}">
        <p14:creationId xmlns:p14="http://schemas.microsoft.com/office/powerpoint/2010/main" val="3344815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91</a:t>
            </a:fld>
            <a:endParaRPr lang="en-US">
              <a:solidFill>
                <a:srgbClr val="000000"/>
              </a:solidFill>
            </a:endParaRPr>
          </a:p>
        </p:txBody>
      </p:sp>
    </p:spTree>
    <p:extLst>
      <p:ext uri="{BB962C8B-B14F-4D97-AF65-F5344CB8AC3E}">
        <p14:creationId xmlns:p14="http://schemas.microsoft.com/office/powerpoint/2010/main" val="5677024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GB" dirty="0"/>
              <a:t>Councils will be required to compile a register of local brownfield land suitable for housing development, and to keep it up-to-date. The secretary of state will be able to prescribe any criteria that the land must fulfil for entry on to the register. The government states that it could, for example, stipulate that the land must be available already or in the near future for housing development, that it must not be affected by physical or environmental constraints that cannot be mitigated, and that it must be capable of supporting five dwellings or more.</a:t>
            </a:r>
          </a:p>
          <a:p>
            <a:endParaRPr lang="en-GB" dirty="0" smtClean="0"/>
          </a:p>
          <a:p>
            <a:endParaRPr lang="en-GB" dirty="0" smtClean="0"/>
          </a:p>
          <a:p>
            <a:r>
              <a:rPr lang="en-GB" dirty="0"/>
              <a:t>every council will be required to compile a register of local brownfield land suitable for housing development and to keep it up to date. The secretary of state will be able to prescribe criteria that sites must fulfil for entry on the register, although councils will also need to have regard to their own development plan as well as national policy and guidance. For example, he may stipulate that the land must be available already or in the near future for housing development, that it must not be affected by physical or environmental constraints that cannot be mitigated, and that it must be capable of supporting five dwellings or more.</a:t>
            </a:r>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92</a:t>
            </a:fld>
            <a:endParaRPr lang="en-US">
              <a:solidFill>
                <a:srgbClr val="000000"/>
              </a:solidFill>
            </a:endParaRPr>
          </a:p>
        </p:txBody>
      </p:sp>
    </p:spTree>
    <p:extLst>
      <p:ext uri="{BB962C8B-B14F-4D97-AF65-F5344CB8AC3E}">
        <p14:creationId xmlns:p14="http://schemas.microsoft.com/office/powerpoint/2010/main" val="1674706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93</a:t>
            </a:fld>
            <a:endParaRPr lang="en-US">
              <a:solidFill>
                <a:srgbClr val="000000"/>
              </a:solidFill>
            </a:endParaRPr>
          </a:p>
        </p:txBody>
      </p:sp>
    </p:spTree>
    <p:extLst>
      <p:ext uri="{BB962C8B-B14F-4D97-AF65-F5344CB8AC3E}">
        <p14:creationId xmlns:p14="http://schemas.microsoft.com/office/powerpoint/2010/main" val="431926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experts are positive about PPIP's possible benefits. But there are also concerns over the potential for the measure to increase the workload of hard-pressed planning policy teams. For example, the change could trigger the need for environmental impact assessment (EIA) work on plans, due to the fact that they would now effectively constitute development consents under the EIA Directive, suggests Richard Harwood QC of 39 Essex Chambers. "The document will therefore need to contain sufficient detail to enable a decision to be taken as to whether EIA is required," he says. "This will involve consideration of the mitigation proposed, even though that will not be secured until the TDC stage."</a:t>
            </a:r>
          </a:p>
          <a:p>
            <a:r>
              <a:rPr lang="en-GB" dirty="0"/>
              <a:t>Harwood also suggests that consultation and publicity measures will need to be ramped up in the immediate locality of a proposed allocation and that neighbour notification and site notices will need to apply to proposed allocations as a result of the change.</a:t>
            </a:r>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94</a:t>
            </a:fld>
            <a:endParaRPr lang="en-US">
              <a:solidFill>
                <a:srgbClr val="000000"/>
              </a:solidFill>
            </a:endParaRPr>
          </a:p>
        </p:txBody>
      </p:sp>
    </p:spTree>
    <p:extLst>
      <p:ext uri="{BB962C8B-B14F-4D97-AF65-F5344CB8AC3E}">
        <p14:creationId xmlns:p14="http://schemas.microsoft.com/office/powerpoint/2010/main" val="3761099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95</a:t>
            </a:fld>
            <a:endParaRPr lang="en-US">
              <a:solidFill>
                <a:srgbClr val="000000"/>
              </a:solidFill>
            </a:endParaRPr>
          </a:p>
        </p:txBody>
      </p:sp>
    </p:spTree>
    <p:extLst>
      <p:ext uri="{BB962C8B-B14F-4D97-AF65-F5344CB8AC3E}">
        <p14:creationId xmlns:p14="http://schemas.microsoft.com/office/powerpoint/2010/main" val="559542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6125"/>
            <a:ext cx="5383213" cy="3727450"/>
          </a:xfrm>
        </p:spPr>
      </p:sp>
      <p:sp>
        <p:nvSpPr>
          <p:cNvPr id="3" name="Notes Placeholder 2"/>
          <p:cNvSpPr>
            <a:spLocks noGrp="1"/>
          </p:cNvSpPr>
          <p:nvPr>
            <p:ph type="body" idx="1"/>
          </p:nvPr>
        </p:nvSpPr>
        <p:spPr/>
        <p:txBody>
          <a:bodyPr/>
          <a:lstStyle/>
          <a:p>
            <a:r>
              <a:rPr lang="en-GB" dirty="0" smtClean="0"/>
              <a:t>Before we get into the detail is would be useful to have a chat about the problem (print off and circulate)</a:t>
            </a:r>
          </a:p>
          <a:p>
            <a:endParaRPr lang="en-GB" dirty="0" smtClean="0"/>
          </a:p>
          <a:p>
            <a:r>
              <a:rPr lang="en-GB" dirty="0" smtClean="0"/>
              <a:t>Type 1 </a:t>
            </a:r>
            <a:r>
              <a:rPr lang="en-GB" dirty="0" err="1" smtClean="0"/>
              <a:t>PiP</a:t>
            </a:r>
            <a:r>
              <a:rPr lang="en-GB" dirty="0" smtClean="0"/>
              <a:t> – allocations and registers</a:t>
            </a:r>
          </a:p>
          <a:p>
            <a:endParaRPr lang="en-GB" dirty="0" smtClean="0"/>
          </a:p>
          <a:p>
            <a:r>
              <a:rPr lang="en-GB" dirty="0" smtClean="0"/>
              <a:t>Initially only for land allocated in brownfield register, DPDs and NPs </a:t>
            </a:r>
          </a:p>
          <a:p>
            <a:r>
              <a:rPr lang="en-GB" dirty="0" smtClean="0"/>
              <a:t>The Order will set out type and scope of development to be granted </a:t>
            </a:r>
            <a:r>
              <a:rPr lang="en-GB" dirty="0" err="1" smtClean="0"/>
              <a:t>PiP</a:t>
            </a:r>
            <a:endParaRPr lang="en-GB" dirty="0" smtClean="0"/>
          </a:p>
          <a:p>
            <a:r>
              <a:rPr lang="en-GB" dirty="0" smtClean="0"/>
              <a:t>Current intention -  limited to housing sites</a:t>
            </a:r>
          </a:p>
          <a:p>
            <a:r>
              <a:rPr lang="en-GB" dirty="0" err="1" smtClean="0"/>
              <a:t>PiP</a:t>
            </a:r>
            <a:r>
              <a:rPr lang="en-GB" dirty="0" smtClean="0"/>
              <a:t> will indicate site, location and amount of development</a:t>
            </a:r>
          </a:p>
          <a:p>
            <a:r>
              <a:rPr lang="en-GB" dirty="0" err="1" smtClean="0"/>
              <a:t>PiP</a:t>
            </a:r>
            <a:r>
              <a:rPr lang="en-GB" dirty="0" smtClean="0"/>
              <a:t> will only be granted when the register, DPD or NP is adopted or made by the council (not retrospective)</a:t>
            </a:r>
          </a:p>
          <a:p>
            <a:r>
              <a:rPr lang="en-GB" dirty="0" smtClean="0"/>
              <a:t>The Order will specify how long the </a:t>
            </a:r>
            <a:r>
              <a:rPr lang="en-GB" dirty="0" err="1" smtClean="0"/>
              <a:t>PiP</a:t>
            </a:r>
            <a:r>
              <a:rPr lang="en-GB" dirty="0" smtClean="0"/>
              <a:t> will last and what transitional arrangement will follow when it expires</a:t>
            </a:r>
          </a:p>
          <a:p>
            <a:r>
              <a:rPr lang="en-GB" dirty="0" smtClean="0"/>
              <a:t>Relates to future allocations, not existing</a:t>
            </a:r>
          </a:p>
          <a:p>
            <a:endParaRPr lang="en-GB" dirty="0" smtClean="0"/>
          </a:p>
          <a:p>
            <a:r>
              <a:rPr lang="en-GB" dirty="0" smtClean="0"/>
              <a:t>Type 2 </a:t>
            </a:r>
            <a:r>
              <a:rPr lang="en-GB" dirty="0" err="1" smtClean="0"/>
              <a:t>PiP</a:t>
            </a:r>
            <a:r>
              <a:rPr lang="en-GB" dirty="0" smtClean="0"/>
              <a:t> – the application</a:t>
            </a:r>
          </a:p>
          <a:p>
            <a:endParaRPr lang="en-GB" dirty="0" smtClean="0"/>
          </a:p>
          <a:p>
            <a:r>
              <a:rPr lang="en-GB" dirty="0" smtClean="0"/>
              <a:t>The DMPO will specify the steps for the council to take following an application for a </a:t>
            </a:r>
            <a:r>
              <a:rPr lang="en-GB" dirty="0" err="1" smtClean="0"/>
              <a:t>PiP</a:t>
            </a:r>
            <a:endParaRPr lang="en-GB" dirty="0" smtClean="0"/>
          </a:p>
          <a:p>
            <a:r>
              <a:rPr lang="en-GB" dirty="0" smtClean="0"/>
              <a:t>And steps for a technical detail consent application</a:t>
            </a:r>
          </a:p>
          <a:p>
            <a:r>
              <a:rPr lang="en-GB" dirty="0" smtClean="0"/>
              <a:t>Councils cannot grant </a:t>
            </a:r>
            <a:r>
              <a:rPr lang="en-GB" dirty="0" err="1" smtClean="0"/>
              <a:t>PiP</a:t>
            </a:r>
            <a:r>
              <a:rPr lang="en-GB" dirty="0" smtClean="0"/>
              <a:t> subject to conditions</a:t>
            </a:r>
          </a:p>
          <a:p>
            <a:r>
              <a:rPr lang="en-GB" dirty="0" smtClean="0"/>
              <a:t>Applications likely to be for less than 10 units</a:t>
            </a:r>
          </a:p>
          <a:p>
            <a:r>
              <a:rPr lang="en-GB" dirty="0" smtClean="0"/>
              <a:t>Councils will hold a register of all </a:t>
            </a:r>
            <a:r>
              <a:rPr lang="en-GB" dirty="0" err="1" smtClean="0"/>
              <a:t>PiPs</a:t>
            </a:r>
            <a:r>
              <a:rPr lang="en-GB" dirty="0" smtClean="0"/>
              <a:t> (both kinds)</a:t>
            </a:r>
          </a:p>
          <a:p>
            <a:endParaRPr lang="en-GB" dirty="0"/>
          </a:p>
        </p:txBody>
      </p:sp>
      <p:sp>
        <p:nvSpPr>
          <p:cNvPr id="4" name="Header Placeholder 3"/>
          <p:cNvSpPr>
            <a:spLocks noGrp="1"/>
          </p:cNvSpPr>
          <p:nvPr>
            <p:ph type="hdr" sz="quarter" idx="10"/>
          </p:nvPr>
        </p:nvSpPr>
        <p:spPr/>
        <p:txBody>
          <a:bodyPr/>
          <a:lstStyle/>
          <a:p>
            <a:pPr>
              <a:defRPr/>
            </a:pPr>
            <a:endParaRPr lang="en-GB" dirty="0">
              <a:solidFill>
                <a:prstClr val="black"/>
              </a:solidFill>
            </a:endParaRPr>
          </a:p>
        </p:txBody>
      </p:sp>
      <p:sp>
        <p:nvSpPr>
          <p:cNvPr id="5" name="Footer Placeholder 4"/>
          <p:cNvSpPr>
            <a:spLocks noGrp="1"/>
          </p:cNvSpPr>
          <p:nvPr>
            <p:ph type="ftr" sz="quarter" idx="11"/>
          </p:nvPr>
        </p:nvSpPr>
        <p:spPr/>
        <p:txBody>
          <a:bodyPr/>
          <a:lstStyle/>
          <a:p>
            <a:pPr>
              <a:defRPr/>
            </a:pPr>
            <a:endParaRPr lang="en-GB" dirty="0">
              <a:solidFill>
                <a:prstClr val="black"/>
              </a:solidFill>
            </a:endParaRPr>
          </a:p>
        </p:txBody>
      </p:sp>
      <p:sp>
        <p:nvSpPr>
          <p:cNvPr id="6" name="Slide Number Placeholder 5"/>
          <p:cNvSpPr>
            <a:spLocks noGrp="1"/>
          </p:cNvSpPr>
          <p:nvPr>
            <p:ph type="sldNum" sz="quarter" idx="12"/>
          </p:nvPr>
        </p:nvSpPr>
        <p:spPr/>
        <p:txBody>
          <a:bodyPr/>
          <a:lstStyle/>
          <a:p>
            <a:pPr>
              <a:defRPr/>
            </a:pPr>
            <a:fld id="{77E7CECA-1790-47E1-84DC-A3DFC32FD6EB}" type="slidenum">
              <a:rPr lang="en-GB" smtClean="0">
                <a:solidFill>
                  <a:prstClr val="black"/>
                </a:solidFill>
              </a:rPr>
              <a:pPr>
                <a:defRPr/>
              </a:pPr>
              <a:t>96</a:t>
            </a:fld>
            <a:endParaRPr lang="en-GB" dirty="0">
              <a:solidFill>
                <a:prstClr val="black"/>
              </a:solidFill>
            </a:endParaRPr>
          </a:p>
        </p:txBody>
      </p:sp>
    </p:spTree>
    <p:extLst>
      <p:ext uri="{BB962C8B-B14F-4D97-AF65-F5344CB8AC3E}">
        <p14:creationId xmlns:p14="http://schemas.microsoft.com/office/powerpoint/2010/main" val="227199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pPr>
              <a:lnSpc>
                <a:spcPct val="90000"/>
              </a:lnSpc>
            </a:pPr>
            <a:r>
              <a:rPr lang="en-GB" dirty="0" smtClean="0"/>
              <a:t>We need to know what you think</a:t>
            </a:r>
          </a:p>
          <a:p>
            <a:pPr>
              <a:lnSpc>
                <a:spcPct val="90000"/>
              </a:lnSpc>
            </a:pPr>
            <a:r>
              <a:rPr lang="en-GB" dirty="0" smtClean="0"/>
              <a:t>Comments triply welcome</a:t>
            </a:r>
          </a:p>
          <a:p>
            <a:pPr>
              <a:lnSpc>
                <a:spcPct val="90000"/>
              </a:lnSpc>
            </a:pPr>
            <a:r>
              <a:rPr lang="en-GB" dirty="0" smtClean="0"/>
              <a:t>We read all of them</a:t>
            </a:r>
          </a:p>
          <a:p>
            <a:pPr>
              <a:lnSpc>
                <a:spcPct val="90000"/>
              </a:lnSpc>
            </a:pPr>
            <a:r>
              <a:rPr lang="en-GB" dirty="0" smtClean="0"/>
              <a:t>We use your ideas to change what we do and how we do it</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5</a:t>
            </a:fld>
            <a:endParaRPr lang="en-US"/>
          </a:p>
        </p:txBody>
      </p:sp>
    </p:spTree>
    <p:extLst>
      <p:ext uri="{BB962C8B-B14F-4D97-AF65-F5344CB8AC3E}">
        <p14:creationId xmlns:p14="http://schemas.microsoft.com/office/powerpoint/2010/main" val="3359012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97</a:t>
            </a:fld>
            <a:endParaRPr lang="en-US">
              <a:solidFill>
                <a:srgbClr val="000000"/>
              </a:solidFill>
            </a:endParaRPr>
          </a:p>
        </p:txBody>
      </p:sp>
    </p:spTree>
    <p:extLst>
      <p:ext uri="{BB962C8B-B14F-4D97-AF65-F5344CB8AC3E}">
        <p14:creationId xmlns:p14="http://schemas.microsoft.com/office/powerpoint/2010/main" val="2572854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98</a:t>
            </a:fld>
            <a:endParaRPr lang="en-US">
              <a:solidFill>
                <a:srgbClr val="000000"/>
              </a:solidFill>
            </a:endParaRPr>
          </a:p>
        </p:txBody>
      </p:sp>
    </p:spTree>
    <p:extLst>
      <p:ext uri="{BB962C8B-B14F-4D97-AF65-F5344CB8AC3E}">
        <p14:creationId xmlns:p14="http://schemas.microsoft.com/office/powerpoint/2010/main" val="4063461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Arial" pitchFamily="34" charset="0"/>
                <a:ea typeface="+mn-ea"/>
                <a:cs typeface="+mn-cs"/>
              </a:rPr>
              <a:t>Withholding the Bonus where no Local Plan has been produced</a:t>
            </a:r>
            <a:endParaRPr lang="en-GB" sz="1200" kern="1200" dirty="0" smtClean="0">
              <a:solidFill>
                <a:schemeClr val="tx1"/>
              </a:solidFill>
              <a:effectLst/>
              <a:latin typeface="Arial" pitchFamily="34" charset="0"/>
              <a:ea typeface="+mn-ea"/>
              <a:cs typeface="+mn-cs"/>
            </a:endParaRPr>
          </a:p>
          <a:p>
            <a:r>
              <a:rPr lang="en-GB" sz="1200" i="1" kern="1200" dirty="0" smtClean="0">
                <a:solidFill>
                  <a:schemeClr val="tx1"/>
                </a:solidFill>
                <a:effectLst/>
                <a:latin typeface="Arial" pitchFamily="34" charset="0"/>
                <a:ea typeface="+mn-ea"/>
                <a:cs typeface="+mn-cs"/>
              </a:rPr>
              <a:t>Government should delay proposals to withhold the Bonus where there is no Local Plan and reconsider as part of its wider response to the Local Plans Expert Group, which is due to report on its findings later this year.</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The LGA has welcomed the government’s intention to simplify Local Plan making. Councils too often find the process expensive, slow and uncertain. The LGA has contributed to the government’s Local Plan Expert Group aiming to streamline the plan-making process, </a:t>
            </a:r>
            <a:r>
              <a:rPr lang="en-GB" sz="1200" kern="1200" dirty="0" err="1" smtClean="0">
                <a:solidFill>
                  <a:schemeClr val="tx1"/>
                </a:solidFill>
                <a:effectLst/>
                <a:latin typeface="Arial" pitchFamily="34" charset="0"/>
                <a:ea typeface="+mn-ea"/>
                <a:cs typeface="+mn-cs"/>
              </a:rPr>
              <a:t>recommending:xyz</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Furthermore Local Plans will likely be increasingly undermined by national interventions – such as permitted development and, potentially, starter homes - that will deliver homes regardless of the Local Plan’s strategy to deliver a mix of housing, infrastructure and growth across in line with local assessments of need and viability.</a:t>
            </a:r>
          </a:p>
          <a:p>
            <a:r>
              <a:rPr lang="en-GB" sz="1200" u="none" strike="noStrike" kern="1200" dirty="0" smtClean="0">
                <a:solidFill>
                  <a:schemeClr val="tx1"/>
                </a:solidFill>
                <a:effectLst/>
                <a:latin typeface="Arial" pitchFamily="34" charset="0"/>
                <a:ea typeface="+mn-ea"/>
                <a:cs typeface="+mn-cs"/>
              </a:rPr>
              <a:t> </a:t>
            </a:r>
            <a:endParaRPr lang="en-GB" sz="1200" kern="1200" dirty="0" smtClean="0">
              <a:solidFill>
                <a:schemeClr val="tx1"/>
              </a:solidFill>
              <a:effectLst/>
              <a:latin typeface="Arial" pitchFamily="34" charset="0"/>
              <a:ea typeface="+mn-ea"/>
              <a:cs typeface="+mn-cs"/>
            </a:endParaRPr>
          </a:p>
          <a:p>
            <a:r>
              <a:rPr lang="en-GB" sz="1200" u="sng" kern="1200" dirty="0" smtClean="0">
                <a:solidFill>
                  <a:schemeClr val="tx1"/>
                </a:solidFill>
                <a:effectLst/>
                <a:latin typeface="Arial" pitchFamily="34" charset="0"/>
                <a:ea typeface="+mn-ea"/>
                <a:cs typeface="+mn-cs"/>
              </a:rPr>
              <a:t>Reducing payments for homes allowed on appeal</a:t>
            </a:r>
            <a:endParaRPr lang="en-GB" sz="1200" kern="1200" dirty="0" smtClean="0">
              <a:solidFill>
                <a:schemeClr val="tx1"/>
              </a:solidFill>
              <a:effectLst/>
              <a:latin typeface="Arial" pitchFamily="34" charset="0"/>
              <a:ea typeface="+mn-ea"/>
              <a:cs typeface="+mn-cs"/>
            </a:endParaRPr>
          </a:p>
          <a:p>
            <a:r>
              <a:rPr lang="en-GB" sz="1200" i="1" kern="1200" dirty="0" smtClean="0">
                <a:solidFill>
                  <a:schemeClr val="tx1"/>
                </a:solidFill>
                <a:effectLst/>
                <a:latin typeface="Arial" pitchFamily="34" charset="0"/>
                <a:ea typeface="+mn-ea"/>
                <a:cs typeface="+mn-cs"/>
              </a:rPr>
              <a:t>Reduced payments should only apply to homes granted on appeal where the council is directed to meet the costs of the applicant’s appeal due to being judged as acting unreasonably in refusing an application. </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A plan led system is the most effective way of ensuring that land with community support for housing is made available and providing long term certainty to encourage investment in new build housing with the necessary infrastructure. </a:t>
            </a:r>
          </a:p>
          <a:p>
            <a:r>
              <a:rPr lang="en-GB" sz="1200" kern="1200" dirty="0" smtClean="0">
                <a:solidFill>
                  <a:schemeClr val="tx1"/>
                </a:solidFill>
                <a:effectLst/>
                <a:latin typeface="Arial" pitchFamily="34" charset="0"/>
                <a:ea typeface="+mn-ea"/>
                <a:cs typeface="+mn-cs"/>
              </a:rPr>
              <a:t>A democratically led planning system is crucial to building strong communities and there is a risk proposals will undermine the capacity for councils to represent the views of local communities when making a decision on a planning application. </a:t>
            </a:r>
          </a:p>
          <a:p>
            <a:r>
              <a:rPr lang="en-GB" sz="1200" kern="1200" dirty="0" smtClean="0">
                <a:solidFill>
                  <a:schemeClr val="tx1"/>
                </a:solidFill>
                <a:effectLst/>
                <a:latin typeface="Arial" pitchFamily="34" charset="0"/>
                <a:ea typeface="+mn-ea"/>
                <a:cs typeface="+mn-cs"/>
              </a:rPr>
              <a:t>Councils do not refuse applications because they oppose the principle of development, but because there may be issues of importance to communities, such as on funding for infrastructure, flood defence or affordable homes, that are unresolved with the applicant. </a:t>
            </a:r>
          </a:p>
          <a:p>
            <a:r>
              <a:rPr lang="en-GB" sz="1200" kern="1200" dirty="0" smtClean="0">
                <a:solidFill>
                  <a:schemeClr val="tx1"/>
                </a:solidFill>
                <a:effectLst/>
                <a:latin typeface="Arial" pitchFamily="34" charset="0"/>
                <a:ea typeface="+mn-ea"/>
                <a:cs typeface="+mn-cs"/>
              </a:rPr>
              <a:t>A potential loss of Bonus for all homes allowed on appeal will serve to undermine local democratically led plan making. Instead, the loss should only apply where the council is judged to have behaved unreasonably, whereby an applicant has been successful in recovering appeal costs from the council. </a:t>
            </a:r>
          </a:p>
          <a:p>
            <a:r>
              <a:rPr lang="en-GB" sz="1200" kern="1200" baseline="30000" dirty="0" smtClean="0">
                <a:solidFill>
                  <a:schemeClr val="tx1"/>
                </a:solidFill>
                <a:effectLst/>
                <a:latin typeface="Arial" pitchFamily="34" charset="0"/>
                <a:ea typeface="+mn-ea"/>
                <a:cs typeface="+mn-cs"/>
                <a:hlinkClick r:id="rId3" action="ppaction://hlinkfile"/>
              </a:rPr>
              <a:t>[1]</a:t>
            </a:r>
            <a:r>
              <a:rPr lang="en-GB" sz="1200" kern="1200" dirty="0" smtClean="0">
                <a:solidFill>
                  <a:schemeClr val="tx1"/>
                </a:solidFill>
                <a:effectLst/>
                <a:latin typeface="Arial" pitchFamily="34" charset="0"/>
                <a:ea typeface="+mn-ea"/>
                <a:cs typeface="+mn-cs"/>
              </a:rPr>
              <a:t> New Housing Developments Survey, Local Government Association, 2012</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101</a:t>
            </a:fld>
            <a:endParaRPr lang="en-US"/>
          </a:p>
        </p:txBody>
      </p:sp>
    </p:spTree>
    <p:extLst>
      <p:ext uri="{BB962C8B-B14F-4D97-AF65-F5344CB8AC3E}">
        <p14:creationId xmlns:p14="http://schemas.microsoft.com/office/powerpoint/2010/main" val="11688330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smtClean="0"/>
              <a:t>Growth Baseline of 0.4% - under this level of growth NHB won’t be paid.</a:t>
            </a:r>
          </a:p>
          <a:p>
            <a:pPr marL="171450" indent="-171450">
              <a:buFont typeface="Arial" panose="020B0604020202020204" pitchFamily="34" charset="0"/>
              <a:buChar char="•"/>
            </a:pPr>
            <a:r>
              <a:rPr lang="en-GB" sz="1200" dirty="0" smtClean="0"/>
              <a:t>Affordable Home premium (£370 per unit) will continue</a:t>
            </a:r>
          </a:p>
          <a:p>
            <a:pPr marL="171450" indent="-171450">
              <a:buFont typeface="Arial" panose="020B0604020202020204" pitchFamily="34" charset="0"/>
              <a:buChar char="•"/>
            </a:pPr>
            <a:r>
              <a:rPr lang="en-GB" sz="1200" dirty="0" smtClean="0"/>
              <a:t>Previous years payments will continue</a:t>
            </a:r>
          </a:p>
          <a:p>
            <a:pPr marL="171450" indent="-171450">
              <a:buFont typeface="Arial" panose="020B0604020202020204" pitchFamily="34" charset="0"/>
              <a:buChar char="•"/>
            </a:pPr>
            <a:r>
              <a:rPr lang="en-GB" sz="1200" dirty="0" smtClean="0"/>
              <a:t>Payment period will be reduced: 6 years presently, 5 years for 2017/18, 4 years from 2018/19. After this point?? But I assume that it not link to the 2020 aim of LG self-sufficiency agenda.</a:t>
            </a:r>
          </a:p>
          <a:p>
            <a:pPr marL="171450" indent="-171450">
              <a:buFont typeface="Arial" panose="020B0604020202020204" pitchFamily="34" charset="0"/>
              <a:buChar char="•"/>
            </a:pPr>
            <a:r>
              <a:rPr lang="en-GB" sz="1200" dirty="0" smtClean="0"/>
              <a:t>£240 million is being taken out of the process by the reform – to help fund the required adult social care issue.</a:t>
            </a:r>
          </a:p>
          <a:p>
            <a:pPr marL="171450" indent="-171450">
              <a:buFont typeface="Arial" panose="020B0604020202020204" pitchFamily="34" charset="0"/>
              <a:buChar char="•"/>
            </a:pPr>
            <a:r>
              <a:rPr lang="en-GB" sz="1200" dirty="0" smtClean="0"/>
              <a:t>Com Sec has said that local government will retain the saving to contribute to adult social care.</a:t>
            </a:r>
          </a:p>
          <a:p>
            <a:pPr marL="171450" indent="-171450">
              <a:buFont typeface="Arial" panose="020B0604020202020204" pitchFamily="34" charset="0"/>
              <a:buChar char="•"/>
            </a:pPr>
            <a:endParaRPr lang="en-GB" sz="1200" dirty="0" smtClean="0"/>
          </a:p>
          <a:p>
            <a:pPr marL="171450" indent="-171450">
              <a:buFont typeface="Arial" panose="020B0604020202020204" pitchFamily="34" charset="0"/>
              <a:buChar char="•"/>
            </a:pPr>
            <a:r>
              <a:rPr lang="en-GB" sz="1200" dirty="0" smtClean="0"/>
              <a:t>Authorities are unable to grow either through housing market or geographical or planning constraints will be penalised under the new process.</a:t>
            </a:r>
          </a:p>
          <a:p>
            <a:pPr marL="171450" indent="-171450">
              <a:buFont typeface="Arial" panose="020B0604020202020204" pitchFamily="34" charset="0"/>
              <a:buChar char="•"/>
            </a:pPr>
            <a:endParaRPr lang="en-GB" sz="1200"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102</a:t>
            </a:fld>
            <a:endParaRPr lang="en-US"/>
          </a:p>
        </p:txBody>
      </p:sp>
    </p:spTree>
    <p:extLst>
      <p:ext uri="{BB962C8B-B14F-4D97-AF65-F5344CB8AC3E}">
        <p14:creationId xmlns:p14="http://schemas.microsoft.com/office/powerpoint/2010/main" val="18204840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96E7804-B8BD-4CC3-9E73-E2AF8C0B0DA3}" type="slidenum">
              <a:rPr lang="en-GB" smtClean="0"/>
              <a:pPr>
                <a:defRPr/>
              </a:pPr>
              <a:t>105</a:t>
            </a:fld>
            <a:endParaRPr lang="en-GB"/>
          </a:p>
        </p:txBody>
      </p:sp>
    </p:spTree>
    <p:extLst>
      <p:ext uri="{BB962C8B-B14F-4D97-AF65-F5344CB8AC3E}">
        <p14:creationId xmlns:p14="http://schemas.microsoft.com/office/powerpoint/2010/main" val="4000629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96E7804-B8BD-4CC3-9E73-E2AF8C0B0DA3}" type="slidenum">
              <a:rPr lang="en-GB" smtClean="0"/>
              <a:pPr>
                <a:defRPr/>
              </a:pPr>
              <a:t>107</a:t>
            </a:fld>
            <a:endParaRPr lang="en-GB"/>
          </a:p>
        </p:txBody>
      </p:sp>
    </p:spTree>
    <p:extLst>
      <p:ext uri="{BB962C8B-B14F-4D97-AF65-F5344CB8AC3E}">
        <p14:creationId xmlns:p14="http://schemas.microsoft.com/office/powerpoint/2010/main" val="2257600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A96E7804-B8BD-4CC3-9E73-E2AF8C0B0DA3}" type="slidenum">
              <a:rPr lang="en-GB" smtClean="0">
                <a:solidFill>
                  <a:srgbClr val="000000"/>
                </a:solidFill>
              </a:rPr>
              <a:pPr>
                <a:defRPr/>
              </a:pPr>
              <a:t>108</a:t>
            </a:fld>
            <a:endParaRPr lang="en-GB">
              <a:solidFill>
                <a:srgbClr val="000000"/>
              </a:solidFill>
            </a:endParaRPr>
          </a:p>
        </p:txBody>
      </p:sp>
    </p:spTree>
    <p:extLst>
      <p:ext uri="{BB962C8B-B14F-4D97-AF65-F5344CB8AC3E}">
        <p14:creationId xmlns:p14="http://schemas.microsoft.com/office/powerpoint/2010/main" val="1534178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C30184-D54A-45F4-B9CD-0694D1DCF8D7}" type="slidenum">
              <a:rPr lang="en-GB" smtClean="0"/>
              <a:t>109</a:t>
            </a:fld>
            <a:endParaRPr lang="en-GB"/>
          </a:p>
        </p:txBody>
      </p:sp>
    </p:spTree>
    <p:extLst>
      <p:ext uri="{BB962C8B-B14F-4D97-AF65-F5344CB8AC3E}">
        <p14:creationId xmlns:p14="http://schemas.microsoft.com/office/powerpoint/2010/main" val="35123295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709613" y="744538"/>
            <a:ext cx="5376862" cy="3722687"/>
          </a:xfrm>
          <a:ln/>
        </p:spPr>
      </p:sp>
      <p:sp>
        <p:nvSpPr>
          <p:cNvPr id="31747" name="Notes Placeholder 2"/>
          <p:cNvSpPr>
            <a:spLocks noGrp="1"/>
          </p:cNvSpPr>
          <p:nvPr>
            <p:ph type="body" idx="1"/>
          </p:nvPr>
        </p:nvSpPr>
        <p:spPr>
          <a:noFill/>
        </p:spPr>
        <p:txBody>
          <a:bodyPr/>
          <a:lstStyle/>
          <a:p>
            <a:endParaRPr lang="en-US" smtClean="0"/>
          </a:p>
        </p:txBody>
      </p:sp>
      <p:sp>
        <p:nvSpPr>
          <p:cNvPr id="31748" name="Header Placeholder 3"/>
          <p:cNvSpPr>
            <a:spLocks noGrp="1"/>
          </p:cNvSpPr>
          <p:nvPr>
            <p:ph type="hdr" sz="quarter"/>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smtClean="0"/>
          </a:p>
        </p:txBody>
      </p:sp>
      <p:sp>
        <p:nvSpPr>
          <p:cNvPr id="31749" name="Footer Placeholder 4"/>
          <p:cNvSpPr>
            <a:spLocks noGrp="1"/>
          </p:cNvSpPr>
          <p:nvPr>
            <p:ph type="ftr" sz="quarter" idx="4"/>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smtClean="0"/>
          </a:p>
        </p:txBody>
      </p:sp>
      <p:sp>
        <p:nvSpPr>
          <p:cNvPr id="31750" name="Slide Number Placeholder 5"/>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22CA4E2-37FD-4AD8-915D-0AA5AA62228D}" type="slidenum">
              <a:rPr lang="en-GB" altLang="en-US" smtClean="0"/>
              <a:pPr/>
              <a:t>110</a:t>
            </a:fld>
            <a:endParaRPr lang="en-GB" altLang="en-US" smtClean="0"/>
          </a:p>
        </p:txBody>
      </p:sp>
    </p:spTree>
    <p:extLst>
      <p:ext uri="{BB962C8B-B14F-4D97-AF65-F5344CB8AC3E}">
        <p14:creationId xmlns:p14="http://schemas.microsoft.com/office/powerpoint/2010/main" val="3189727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709613" y="744538"/>
            <a:ext cx="5376862" cy="3722687"/>
          </a:xfrm>
          <a:ln/>
        </p:spPr>
      </p:sp>
      <p:sp>
        <p:nvSpPr>
          <p:cNvPr id="31747" name="Notes Placeholder 2"/>
          <p:cNvSpPr>
            <a:spLocks noGrp="1"/>
          </p:cNvSpPr>
          <p:nvPr>
            <p:ph type="body" idx="1"/>
          </p:nvPr>
        </p:nvSpPr>
        <p:spPr>
          <a:noFill/>
        </p:spPr>
        <p:txBody>
          <a:bodyPr/>
          <a:lstStyle/>
          <a:p>
            <a:endParaRPr lang="en-US" smtClean="0"/>
          </a:p>
        </p:txBody>
      </p:sp>
      <p:sp>
        <p:nvSpPr>
          <p:cNvPr id="31748" name="Header Placeholder 3"/>
          <p:cNvSpPr>
            <a:spLocks noGrp="1"/>
          </p:cNvSpPr>
          <p:nvPr>
            <p:ph type="hdr" sz="quarter"/>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smtClean="0"/>
          </a:p>
        </p:txBody>
      </p:sp>
      <p:sp>
        <p:nvSpPr>
          <p:cNvPr id="31749" name="Footer Placeholder 4"/>
          <p:cNvSpPr>
            <a:spLocks noGrp="1"/>
          </p:cNvSpPr>
          <p:nvPr>
            <p:ph type="ftr" sz="quarter" idx="4"/>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smtClean="0"/>
          </a:p>
        </p:txBody>
      </p:sp>
      <p:sp>
        <p:nvSpPr>
          <p:cNvPr id="31750" name="Slide Number Placeholder 5"/>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22CA4E2-37FD-4AD8-915D-0AA5AA62228D}" type="slidenum">
              <a:rPr lang="en-GB" altLang="en-US" smtClean="0"/>
              <a:pPr/>
              <a:t>111</a:t>
            </a:fld>
            <a:endParaRPr lang="en-GB" altLang="en-US" smtClean="0"/>
          </a:p>
        </p:txBody>
      </p:sp>
    </p:spTree>
    <p:extLst>
      <p:ext uri="{BB962C8B-B14F-4D97-AF65-F5344CB8AC3E}">
        <p14:creationId xmlns:p14="http://schemas.microsoft.com/office/powerpoint/2010/main" val="55282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113667" name="Notes Placeholder 2"/>
          <p:cNvSpPr>
            <a:spLocks noGrp="1"/>
          </p:cNvSpPr>
          <p:nvPr>
            <p:ph type="body" idx="1"/>
          </p:nvPr>
        </p:nvSpPr>
        <p:spPr>
          <a:noFill/>
        </p:spPr>
        <p:txBody>
          <a:bodyPr/>
          <a:lstStyle/>
          <a:p>
            <a:pPr marL="0" indent="0">
              <a:buFontTx/>
              <a:buNone/>
            </a:pPr>
            <a:r>
              <a:rPr lang="en-US" altLang="en-US" baseline="0" dirty="0" smtClean="0">
                <a:ea typeface="ＭＳ Ｐゴシック" pitchFamily="34" charset="-128"/>
              </a:rPr>
              <a:t>Rules – </a:t>
            </a:r>
          </a:p>
          <a:p>
            <a:pPr marL="171450" indent="-171450">
              <a:buFontTx/>
              <a:buChar char="-"/>
            </a:pPr>
            <a:r>
              <a:rPr lang="en-US" altLang="en-US" baseline="0" dirty="0" smtClean="0">
                <a:ea typeface="ＭＳ Ｐゴシック" pitchFamily="34" charset="-128"/>
              </a:rPr>
              <a:t>Chatham house, </a:t>
            </a:r>
          </a:p>
          <a:p>
            <a:pPr marL="171450" indent="-171450">
              <a:buFontTx/>
              <a:buChar char="-"/>
            </a:pPr>
            <a:r>
              <a:rPr lang="en-US" altLang="en-US" baseline="0" dirty="0" smtClean="0">
                <a:ea typeface="ＭＳ Ｐゴシック" pitchFamily="34" charset="-128"/>
              </a:rPr>
              <a:t>don't talk over each other</a:t>
            </a:r>
          </a:p>
          <a:p>
            <a:pPr marL="171450" indent="-171450">
              <a:buFontTx/>
              <a:buChar char="-"/>
            </a:pPr>
            <a:r>
              <a:rPr lang="en-US" altLang="en-US" baseline="0" dirty="0" smtClean="0">
                <a:ea typeface="ＭＳ Ｐゴシック" pitchFamily="34" charset="-128"/>
              </a:rPr>
              <a:t>Keep to time</a:t>
            </a:r>
          </a:p>
          <a:p>
            <a:pPr marL="171450" indent="-171450">
              <a:buFontTx/>
              <a:buChar char="-"/>
            </a:pPr>
            <a:endParaRPr lang="en-GB" altLang="en-US" baseline="0" dirty="0" smtClean="0">
              <a:ea typeface="ＭＳ Ｐゴシック" pitchFamily="34" charset="-128"/>
            </a:endParaRPr>
          </a:p>
        </p:txBody>
      </p:sp>
      <p:sp>
        <p:nvSpPr>
          <p:cNvPr id="113668" name="Slide Number Placeholder 3"/>
          <p:cNvSpPr>
            <a:spLocks noGrp="1"/>
          </p:cNvSpPr>
          <p:nvPr>
            <p:ph type="sldNum" sz="quarter" idx="5"/>
          </p:nvPr>
        </p:nvSpPr>
        <p:spPr>
          <a:noFill/>
        </p:spPr>
        <p:txBody>
          <a:bodyPr/>
          <a:lstStyle>
            <a:lvl1pPr eaLnBrk="0" hangingPunct="0">
              <a:defRPr sz="4400" b="1">
                <a:solidFill>
                  <a:schemeClr val="tx2"/>
                </a:solidFill>
                <a:latin typeface="Arial" charset="0"/>
                <a:ea typeface="ＭＳ Ｐゴシック" pitchFamily="34" charset="-128"/>
              </a:defRPr>
            </a:lvl1pPr>
            <a:lvl2pPr marL="742950" indent="-285750" eaLnBrk="0" hangingPunct="0">
              <a:defRPr sz="4400" b="1">
                <a:solidFill>
                  <a:schemeClr val="tx2"/>
                </a:solidFill>
                <a:latin typeface="Arial" charset="0"/>
                <a:ea typeface="ＭＳ Ｐゴシック" pitchFamily="34" charset="-128"/>
              </a:defRPr>
            </a:lvl2pPr>
            <a:lvl3pPr marL="1143000" indent="-228600" eaLnBrk="0" hangingPunct="0">
              <a:defRPr sz="4400" b="1">
                <a:solidFill>
                  <a:schemeClr val="tx2"/>
                </a:solidFill>
                <a:latin typeface="Arial" charset="0"/>
                <a:ea typeface="ＭＳ Ｐゴシック" pitchFamily="34" charset="-128"/>
              </a:defRPr>
            </a:lvl3pPr>
            <a:lvl4pPr marL="1600200" indent="-228600" eaLnBrk="0" hangingPunct="0">
              <a:defRPr sz="4400" b="1">
                <a:solidFill>
                  <a:schemeClr val="tx2"/>
                </a:solidFill>
                <a:latin typeface="Arial" charset="0"/>
                <a:ea typeface="ＭＳ Ｐゴシック" pitchFamily="34" charset="-128"/>
              </a:defRPr>
            </a:lvl4pPr>
            <a:lvl5pPr marL="2057400" indent="-228600" eaLnBrk="0" hangingPunct="0">
              <a:defRPr sz="4400" b="1">
                <a:solidFill>
                  <a:schemeClr val="tx2"/>
                </a:solidFill>
                <a:latin typeface="Arial" charset="0"/>
                <a:ea typeface="ＭＳ Ｐゴシック" pitchFamily="34" charset="-128"/>
              </a:defRPr>
            </a:lvl5pPr>
            <a:lvl6pPr marL="2514600" indent="-228600" eaLnBrk="0" fontAlgn="base" hangingPunct="0">
              <a:spcBef>
                <a:spcPct val="0"/>
              </a:spcBef>
              <a:spcAft>
                <a:spcPct val="0"/>
              </a:spcAft>
              <a:defRPr sz="4400" b="1">
                <a:solidFill>
                  <a:schemeClr val="tx2"/>
                </a:solidFill>
                <a:latin typeface="Arial" charset="0"/>
                <a:ea typeface="ＭＳ Ｐゴシック" pitchFamily="34" charset="-128"/>
              </a:defRPr>
            </a:lvl6pPr>
            <a:lvl7pPr marL="2971800" indent="-228600" eaLnBrk="0" fontAlgn="base" hangingPunct="0">
              <a:spcBef>
                <a:spcPct val="0"/>
              </a:spcBef>
              <a:spcAft>
                <a:spcPct val="0"/>
              </a:spcAft>
              <a:defRPr sz="4400" b="1">
                <a:solidFill>
                  <a:schemeClr val="tx2"/>
                </a:solidFill>
                <a:latin typeface="Arial" charset="0"/>
                <a:ea typeface="ＭＳ Ｐゴシック" pitchFamily="34" charset="-128"/>
              </a:defRPr>
            </a:lvl7pPr>
            <a:lvl8pPr marL="3429000" indent="-228600" eaLnBrk="0" fontAlgn="base" hangingPunct="0">
              <a:spcBef>
                <a:spcPct val="0"/>
              </a:spcBef>
              <a:spcAft>
                <a:spcPct val="0"/>
              </a:spcAft>
              <a:defRPr sz="4400" b="1">
                <a:solidFill>
                  <a:schemeClr val="tx2"/>
                </a:solidFill>
                <a:latin typeface="Arial" charset="0"/>
                <a:ea typeface="ＭＳ Ｐゴシック" pitchFamily="34" charset="-128"/>
              </a:defRPr>
            </a:lvl8pPr>
            <a:lvl9pPr marL="3886200" indent="-228600" eaLnBrk="0" fontAlgn="base" hangingPunct="0">
              <a:spcBef>
                <a:spcPct val="0"/>
              </a:spcBef>
              <a:spcAft>
                <a:spcPct val="0"/>
              </a:spcAft>
              <a:defRPr sz="4400" b="1">
                <a:solidFill>
                  <a:schemeClr val="tx2"/>
                </a:solidFill>
                <a:latin typeface="Arial" charset="0"/>
                <a:ea typeface="ＭＳ Ｐゴシック" pitchFamily="34" charset="-128"/>
              </a:defRPr>
            </a:lvl9pPr>
          </a:lstStyle>
          <a:p>
            <a:pPr eaLnBrk="1" hangingPunct="1"/>
            <a:fld id="{9E8A5219-0FE6-4F2E-A2A7-E5D034619D32}" type="slidenum">
              <a:rPr lang="en-US" altLang="en-US" sz="1200" b="0">
                <a:solidFill>
                  <a:prstClr val="black"/>
                </a:solidFill>
              </a:rPr>
              <a:pPr eaLnBrk="1" hangingPunct="1"/>
              <a:t>6</a:t>
            </a:fld>
            <a:endParaRPr lang="en-US" altLang="en-US" sz="1200" b="0">
              <a:solidFill>
                <a:prstClr val="black"/>
              </a:solidFill>
            </a:endParaRPr>
          </a:p>
        </p:txBody>
      </p:sp>
    </p:spTree>
    <p:extLst>
      <p:ext uri="{BB962C8B-B14F-4D97-AF65-F5344CB8AC3E}">
        <p14:creationId xmlns:p14="http://schemas.microsoft.com/office/powerpoint/2010/main" val="2709799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709613" y="744538"/>
            <a:ext cx="5376862" cy="3722687"/>
          </a:xfrm>
          <a:ln/>
        </p:spPr>
      </p:sp>
      <p:sp>
        <p:nvSpPr>
          <p:cNvPr id="31747" name="Notes Placeholder 2"/>
          <p:cNvSpPr>
            <a:spLocks noGrp="1"/>
          </p:cNvSpPr>
          <p:nvPr>
            <p:ph type="body" idx="1"/>
          </p:nvPr>
        </p:nvSpPr>
        <p:spPr>
          <a:noFill/>
        </p:spPr>
        <p:txBody>
          <a:bodyPr/>
          <a:lstStyle/>
          <a:p>
            <a:endParaRPr lang="en-US" smtClean="0"/>
          </a:p>
        </p:txBody>
      </p:sp>
      <p:sp>
        <p:nvSpPr>
          <p:cNvPr id="31748" name="Header Placeholder 3"/>
          <p:cNvSpPr>
            <a:spLocks noGrp="1"/>
          </p:cNvSpPr>
          <p:nvPr>
            <p:ph type="hdr" sz="quarter"/>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smtClean="0"/>
          </a:p>
        </p:txBody>
      </p:sp>
      <p:sp>
        <p:nvSpPr>
          <p:cNvPr id="31749" name="Footer Placeholder 4"/>
          <p:cNvSpPr>
            <a:spLocks noGrp="1"/>
          </p:cNvSpPr>
          <p:nvPr>
            <p:ph type="ftr" sz="quarter" idx="4"/>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smtClean="0"/>
          </a:p>
        </p:txBody>
      </p:sp>
      <p:sp>
        <p:nvSpPr>
          <p:cNvPr id="31750" name="Slide Number Placeholder 5"/>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22CA4E2-37FD-4AD8-915D-0AA5AA62228D}" type="slidenum">
              <a:rPr lang="en-GB" altLang="en-US" smtClean="0"/>
              <a:pPr/>
              <a:t>112</a:t>
            </a:fld>
            <a:endParaRPr lang="en-GB" altLang="en-US" smtClean="0"/>
          </a:p>
        </p:txBody>
      </p:sp>
    </p:spTree>
    <p:extLst>
      <p:ext uri="{BB962C8B-B14F-4D97-AF65-F5344CB8AC3E}">
        <p14:creationId xmlns:p14="http://schemas.microsoft.com/office/powerpoint/2010/main" val="10631027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709613" y="744538"/>
            <a:ext cx="5376862" cy="3722687"/>
          </a:xfrm>
          <a:ln/>
        </p:spPr>
      </p:sp>
      <p:sp>
        <p:nvSpPr>
          <p:cNvPr id="31747" name="Notes Placeholder 2"/>
          <p:cNvSpPr>
            <a:spLocks noGrp="1"/>
          </p:cNvSpPr>
          <p:nvPr>
            <p:ph type="body" idx="1"/>
          </p:nvPr>
        </p:nvSpPr>
        <p:spPr>
          <a:noFill/>
        </p:spPr>
        <p:txBody>
          <a:bodyPr/>
          <a:lstStyle/>
          <a:p>
            <a:endParaRPr lang="en-US" smtClean="0"/>
          </a:p>
        </p:txBody>
      </p:sp>
      <p:sp>
        <p:nvSpPr>
          <p:cNvPr id="31748" name="Header Placeholder 3"/>
          <p:cNvSpPr>
            <a:spLocks noGrp="1"/>
          </p:cNvSpPr>
          <p:nvPr>
            <p:ph type="hdr" sz="quarter"/>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smtClean="0"/>
          </a:p>
        </p:txBody>
      </p:sp>
      <p:sp>
        <p:nvSpPr>
          <p:cNvPr id="31749" name="Footer Placeholder 4"/>
          <p:cNvSpPr>
            <a:spLocks noGrp="1"/>
          </p:cNvSpPr>
          <p:nvPr>
            <p:ph type="ftr" sz="quarter" idx="4"/>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smtClean="0"/>
          </a:p>
        </p:txBody>
      </p:sp>
      <p:sp>
        <p:nvSpPr>
          <p:cNvPr id="31750" name="Slide Number Placeholder 5"/>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22CA4E2-37FD-4AD8-915D-0AA5AA62228D}" type="slidenum">
              <a:rPr lang="en-GB" altLang="en-US" smtClean="0"/>
              <a:pPr/>
              <a:t>113</a:t>
            </a:fld>
            <a:endParaRPr lang="en-GB" altLang="en-US" smtClean="0"/>
          </a:p>
        </p:txBody>
      </p:sp>
    </p:spTree>
    <p:extLst>
      <p:ext uri="{BB962C8B-B14F-4D97-AF65-F5344CB8AC3E}">
        <p14:creationId xmlns:p14="http://schemas.microsoft.com/office/powerpoint/2010/main" val="1813307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Arial" pitchFamily="34" charset="0"/>
                <a:ea typeface="+mn-ea"/>
                <a:cs typeface="+mn-cs"/>
              </a:rPr>
              <a:t> The balance of risk and reward on offer to such alternative providers may look very different to that to which the big outsourcing firms are accustomed. Such firms are used to drawing up five year partnerships with councils, in which they take on specific development management tasks for an agreed fee. That sort of arrangement offers a much more predictable income stream than seems to be promised by the pilots, which merely offer the opportunity to win ad hoc work from applicants who decide that your service is preferable to the planning authority's.</a:t>
            </a:r>
            <a:endParaRPr lang="en-GB" dirty="0"/>
          </a:p>
        </p:txBody>
      </p:sp>
      <p:sp>
        <p:nvSpPr>
          <p:cNvPr id="4" name="Slide Number Placeholder 3"/>
          <p:cNvSpPr>
            <a:spLocks noGrp="1"/>
          </p:cNvSpPr>
          <p:nvPr>
            <p:ph type="sldNum" sz="quarter" idx="10"/>
          </p:nvPr>
        </p:nvSpPr>
        <p:spPr/>
        <p:txBody>
          <a:bodyPr/>
          <a:lstStyle/>
          <a:p>
            <a:fld id="{F3C30184-D54A-45F4-B9CD-0694D1DCF8D7}" type="slidenum">
              <a:rPr lang="en-GB" smtClean="0"/>
              <a:t>114</a:t>
            </a:fld>
            <a:endParaRPr lang="en-GB"/>
          </a:p>
        </p:txBody>
      </p:sp>
    </p:spTree>
    <p:extLst>
      <p:ext uri="{BB962C8B-B14F-4D97-AF65-F5344CB8AC3E}">
        <p14:creationId xmlns:p14="http://schemas.microsoft.com/office/powerpoint/2010/main" val="11684963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115</a:t>
            </a:fld>
            <a:endParaRPr lang="en-US">
              <a:solidFill>
                <a:srgbClr val="000000"/>
              </a:solidFill>
            </a:endParaRPr>
          </a:p>
        </p:txBody>
      </p:sp>
    </p:spTree>
    <p:extLst>
      <p:ext uri="{BB962C8B-B14F-4D97-AF65-F5344CB8AC3E}">
        <p14:creationId xmlns:p14="http://schemas.microsoft.com/office/powerpoint/2010/main" val="4098408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Greg Clark announcement on</a:t>
            </a:r>
            <a:r>
              <a:rPr lang="en-GB" baseline="0" dirty="0" smtClean="0"/>
              <a:t> 8 Feb</a:t>
            </a:r>
          </a:p>
          <a:p>
            <a:endParaRPr lang="en-GB" dirty="0" smtClean="0"/>
          </a:p>
          <a:p>
            <a:r>
              <a:rPr lang="en-GB" sz="1200" b="0" i="0" kern="1200" dirty="0" smtClean="0">
                <a:solidFill>
                  <a:schemeClr val="tx1"/>
                </a:solidFill>
                <a:effectLst/>
                <a:latin typeface="Arial" pitchFamily="34" charset="0"/>
                <a:ea typeface="+mn-ea"/>
                <a:cs typeface="+mn-cs"/>
              </a:rPr>
              <a:t>Planning fees last went up in England in 2012, when Clark – then the decentralisation minister – announced a </a:t>
            </a:r>
            <a:r>
              <a:rPr lang="en-GB" sz="1200" b="0" i="0" u="none" strike="noStrike" kern="1200" dirty="0" smtClean="0">
                <a:solidFill>
                  <a:schemeClr val="tx1"/>
                </a:solidFill>
                <a:effectLst/>
                <a:latin typeface="Arial" pitchFamily="34" charset="0"/>
                <a:ea typeface="+mn-ea"/>
                <a:cs typeface="+mn-cs"/>
                <a:hlinkClick r:id="rId3"/>
              </a:rPr>
              <a:t>one-off increase of 15 per cent</a:t>
            </a:r>
            <a:r>
              <a:rPr lang="en-GB" sz="1200" b="0" i="0" kern="1200" dirty="0" smtClean="0">
                <a:solidFill>
                  <a:schemeClr val="tx1"/>
                </a:solidFill>
                <a:effectLst/>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116</a:t>
            </a:fld>
            <a:endParaRPr lang="en-US"/>
          </a:p>
        </p:txBody>
      </p:sp>
    </p:spTree>
    <p:extLst>
      <p:ext uri="{BB962C8B-B14F-4D97-AF65-F5344CB8AC3E}">
        <p14:creationId xmlns:p14="http://schemas.microsoft.com/office/powerpoint/2010/main" val="3506114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4" charset="0"/>
                <a:ea typeface="+mn-ea"/>
                <a:cs typeface="+mn-cs"/>
              </a:rPr>
              <a:t> </a:t>
            </a:r>
          </a:p>
          <a:p>
            <a:r>
              <a:rPr lang="en-GB" sz="1200" kern="1200" dirty="0" smtClean="0">
                <a:solidFill>
                  <a:schemeClr val="tx1"/>
                </a:solidFill>
                <a:effectLst/>
                <a:latin typeface="Arial" pitchFamily="34" charset="0"/>
                <a:ea typeface="+mn-ea"/>
                <a:cs typeface="+mn-cs"/>
              </a:rPr>
              <a:t>It is worth noting that the period of performance that will be reviewed is already in the 6</a:t>
            </a:r>
            <a:r>
              <a:rPr lang="en-GB" sz="1200" kern="1200" baseline="30000" dirty="0" smtClean="0">
                <a:solidFill>
                  <a:schemeClr val="tx1"/>
                </a:solidFill>
                <a:effectLst/>
                <a:latin typeface="Arial" pitchFamily="34" charset="0"/>
                <a:ea typeface="+mn-ea"/>
                <a:cs typeface="+mn-cs"/>
              </a:rPr>
              <a:t>th</a:t>
            </a:r>
            <a:r>
              <a:rPr lang="en-GB" sz="1200" kern="1200" dirty="0" smtClean="0">
                <a:solidFill>
                  <a:schemeClr val="tx1"/>
                </a:solidFill>
                <a:effectLst/>
                <a:latin typeface="Arial" pitchFamily="34" charset="0"/>
                <a:ea typeface="+mn-ea"/>
                <a:cs typeface="+mn-cs"/>
              </a:rPr>
              <a:t> of the 8 quarters which make up this time with earliest quarters performance being removed.</a:t>
            </a:r>
          </a:p>
          <a:p>
            <a:r>
              <a:rPr lang="en-GB" sz="1200" kern="1200" dirty="0" smtClean="0">
                <a:solidFill>
                  <a:schemeClr val="tx1"/>
                </a:solidFill>
                <a:effectLst/>
                <a:latin typeface="Arial" pitchFamily="34" charset="0"/>
                <a:ea typeface="+mn-ea"/>
                <a:cs typeface="+mn-cs"/>
              </a:rPr>
              <a:t> </a:t>
            </a:r>
          </a:p>
          <a:p>
            <a:r>
              <a:rPr lang="en-GB" sz="1200" kern="1200" dirty="0" smtClean="0">
                <a:solidFill>
                  <a:schemeClr val="tx1"/>
                </a:solidFill>
                <a:effectLst/>
                <a:latin typeface="Arial" pitchFamily="34" charset="0"/>
                <a:ea typeface="+mn-ea"/>
                <a:cs typeface="+mn-cs"/>
              </a:rPr>
              <a:t>The consequence of designation for majors or non-majors is that applicants will have the option to go straight to the Planning Inspectorate rather than the local authority for their application to be decided. Experience has shown that they are not that keen to do this, especially as the one that did had their application refused! </a:t>
            </a:r>
          </a:p>
          <a:p>
            <a:r>
              <a:rPr lang="en-GB" sz="1200" kern="1200" dirty="0" smtClean="0">
                <a:solidFill>
                  <a:schemeClr val="tx1"/>
                </a:solidFill>
                <a:effectLst/>
                <a:latin typeface="Arial" pitchFamily="34" charset="0"/>
                <a:ea typeface="+mn-ea"/>
                <a:cs typeface="+mn-cs"/>
              </a:rPr>
              <a:t> </a:t>
            </a:r>
          </a:p>
          <a:p>
            <a:r>
              <a:rPr lang="en-GB" sz="1200" kern="1200" dirty="0" smtClean="0">
                <a:solidFill>
                  <a:schemeClr val="tx1"/>
                </a:solidFill>
                <a:effectLst/>
                <a:latin typeface="Arial" pitchFamily="34" charset="0"/>
                <a:ea typeface="+mn-ea"/>
                <a:cs typeface="+mn-cs"/>
              </a:rPr>
              <a:t>PAS is offering help to local authorities that might have an issue with performance, focussing reviews on a part of a service, a full Development Management health check or a full, planning improvement peer review. We also have various bits of support and guidance on Development Management matters including proportionate use of conditions, pre apps, standard S106.</a:t>
            </a:r>
          </a:p>
          <a:p>
            <a:r>
              <a:rPr lang="en-GB" sz="1200" kern="1200" dirty="0" smtClean="0">
                <a:solidFill>
                  <a:schemeClr val="tx1"/>
                </a:solidFill>
                <a:effectLst/>
                <a:latin typeface="Arial" pitchFamily="34" charset="0"/>
                <a:ea typeface="+mn-ea"/>
                <a:cs typeface="+mn-cs"/>
              </a:rPr>
              <a:t> </a:t>
            </a:r>
          </a:p>
          <a:p>
            <a:r>
              <a:rPr lang="en-GB" sz="1200" kern="1200" cap="all" dirty="0" smtClean="0">
                <a:solidFill>
                  <a:schemeClr val="tx1"/>
                </a:solidFill>
                <a:effectLst/>
                <a:latin typeface="Arial" pitchFamily="34" charset="0"/>
                <a:ea typeface="+mn-ea"/>
                <a:cs typeface="+mn-cs"/>
              </a:rPr>
              <a:t>Report Financial Benefits</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 </a:t>
            </a:r>
          </a:p>
          <a:p>
            <a:r>
              <a:rPr lang="en-GB" sz="1200" kern="1200" dirty="0" smtClean="0">
                <a:solidFill>
                  <a:schemeClr val="tx1"/>
                </a:solidFill>
                <a:effectLst/>
                <a:latin typeface="Arial" pitchFamily="34" charset="0"/>
                <a:ea typeface="+mn-ea"/>
                <a:cs typeface="+mn-cs"/>
              </a:rPr>
              <a:t>The Housing &amp; Planning Bill includes a requirement for reports to planning committees to outline the financial benefits likely to accrue to a local authority if a proposed development is carried out. This is even though they may not be a material planning consideration. </a:t>
            </a:r>
          </a:p>
          <a:p>
            <a:r>
              <a:rPr lang="en-GB" sz="1200" kern="1200" dirty="0" smtClean="0">
                <a:solidFill>
                  <a:schemeClr val="tx1"/>
                </a:solidFill>
                <a:effectLst/>
                <a:latin typeface="Arial" pitchFamily="34" charset="0"/>
                <a:ea typeface="+mn-ea"/>
                <a:cs typeface="+mn-cs"/>
              </a:rPr>
              <a:t> </a:t>
            </a:r>
          </a:p>
          <a:p>
            <a:r>
              <a:rPr lang="en-GB" sz="1200" kern="1200" dirty="0" smtClean="0">
                <a:solidFill>
                  <a:schemeClr val="tx1"/>
                </a:solidFill>
                <a:effectLst/>
                <a:latin typeface="Arial" pitchFamily="34"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118</a:t>
            </a:fld>
            <a:endParaRPr lang="en-US"/>
          </a:p>
        </p:txBody>
      </p:sp>
    </p:spTree>
    <p:extLst>
      <p:ext uri="{BB962C8B-B14F-4D97-AF65-F5344CB8AC3E}">
        <p14:creationId xmlns:p14="http://schemas.microsoft.com/office/powerpoint/2010/main" val="27795503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119</a:t>
            </a:fld>
            <a:endParaRPr lang="en-US"/>
          </a:p>
        </p:txBody>
      </p:sp>
    </p:spTree>
    <p:extLst>
      <p:ext uri="{BB962C8B-B14F-4D97-AF65-F5344CB8AC3E}">
        <p14:creationId xmlns:p14="http://schemas.microsoft.com/office/powerpoint/2010/main" val="27795503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Arial" pitchFamily="34" charset="0"/>
                <a:ea typeface="+mn-ea"/>
                <a:cs typeface="+mn-cs"/>
              </a:rPr>
              <a:t> </a:t>
            </a:r>
          </a:p>
          <a:p>
            <a:r>
              <a:rPr lang="en-GB" sz="1200" kern="1200" baseline="0" dirty="0" smtClean="0">
                <a:solidFill>
                  <a:schemeClr val="tx1"/>
                </a:solidFill>
                <a:effectLst/>
                <a:latin typeface="Arial" pitchFamily="34" charset="0"/>
                <a:ea typeface="+mn-ea"/>
                <a:cs typeface="+mn-cs"/>
              </a:rPr>
              <a:t>To give you opportunities to understand the changes and most importantly think about how they will affect your planning service, discuss issues and solutions; sharing you concerns and ideas – the challenge for you all is not to just focus on way things are wrong/challenging!!!</a:t>
            </a:r>
          </a:p>
          <a:p>
            <a:endParaRPr lang="en-GB" sz="1200" kern="1200" baseline="0" dirty="0" smtClean="0">
              <a:solidFill>
                <a:schemeClr val="tx1"/>
              </a:solidFill>
              <a:effectLst/>
              <a:latin typeface="Arial" pitchFamily="34" charset="0"/>
              <a:ea typeface="+mn-ea"/>
              <a:cs typeface="+mn-cs"/>
            </a:endParaRPr>
          </a:p>
          <a:p>
            <a:r>
              <a:rPr lang="en-GB" sz="1200" kern="1200" baseline="0" dirty="0" smtClean="0">
                <a:solidFill>
                  <a:schemeClr val="tx1"/>
                </a:solidFill>
                <a:effectLst/>
                <a:latin typeface="Arial" pitchFamily="34" charset="0"/>
                <a:ea typeface="+mn-ea"/>
                <a:cs typeface="+mn-cs"/>
              </a:rPr>
              <a:t>We will be capturing your thoughts through about issue and feeding them back to DCLG where relevant.</a:t>
            </a:r>
          </a:p>
          <a:p>
            <a:endParaRPr lang="en-GB" sz="1200" kern="1200" baseline="0" dirty="0" smtClean="0">
              <a:solidFill>
                <a:schemeClr val="tx1"/>
              </a:solidFill>
              <a:effectLst/>
              <a:latin typeface="Arial" pitchFamily="34" charset="0"/>
              <a:ea typeface="+mn-ea"/>
              <a:cs typeface="+mn-cs"/>
            </a:endParaRPr>
          </a:p>
          <a:p>
            <a:endParaRPr lang="en-GB" sz="1200" kern="1200" baseline="0" dirty="0" smtClean="0">
              <a:solidFill>
                <a:schemeClr val="tx1"/>
              </a:solidFill>
              <a:effectLst/>
              <a:latin typeface="Arial" pitchFamily="34" charset="0"/>
              <a:ea typeface="+mn-ea"/>
              <a:cs typeface="+mn-cs"/>
            </a:endParaRPr>
          </a:p>
          <a:p>
            <a:endParaRPr lang="en-GB" sz="120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fld id="{C185F21A-DBB8-4E65-9E4E-3435B804B7D3}" type="slidenum">
              <a:rPr lang="en-US" smtClean="0"/>
              <a:pPr/>
              <a:t>121</a:t>
            </a:fld>
            <a:endParaRPr lang="en-US"/>
          </a:p>
        </p:txBody>
      </p:sp>
    </p:spTree>
    <p:extLst>
      <p:ext uri="{BB962C8B-B14F-4D97-AF65-F5344CB8AC3E}">
        <p14:creationId xmlns:p14="http://schemas.microsoft.com/office/powerpoint/2010/main" val="27317990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122</a:t>
            </a:fld>
            <a:endParaRPr lang="en-US"/>
          </a:p>
        </p:txBody>
      </p:sp>
    </p:spTree>
    <p:extLst>
      <p:ext uri="{BB962C8B-B14F-4D97-AF65-F5344CB8AC3E}">
        <p14:creationId xmlns:p14="http://schemas.microsoft.com/office/powerpoint/2010/main" val="4870934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relation to applications to delineate a neighbourhood area, the secretary of state will be able to order local authorities to designate the entire area applied for if the application fulfils certain criteria or has not been determined within a prescribed period, subject to specific exceptions. This is an alteration to existing law, under which local authorities only have to designate "at least some of the area applied for", and will enable subsequent regulations to introduce automatic designations for neighbourhood area applications in certain circumstances.</a:t>
            </a:r>
          </a:p>
          <a:p>
            <a:r>
              <a:rPr lang="en-GB" dirty="0"/>
              <a:t>The communities secretary will also be able to set time limits for local authorities to decide whether to hold a neighbourhood plan referendum, and to set a date by which a local authority must make a neighbourhood plan that has been approved at referendum, except where the council thinks this would breach international obligations or rights. Currently, local authorities only have to do this "as soon as reasonably practicable after the referendum is held".</a:t>
            </a:r>
          </a:p>
          <a:p>
            <a:r>
              <a:rPr lang="en-GB" dirty="0"/>
              <a:t>Where requested by the relevant parish council or neighbourhood forum, the communities secretary will be able to intervene in a local planning authority's decision as to whether to stage a referendum on a neighbourhood plan proposal in certain circumstances - such as when an authority has failed, by a specified date, to decide whether to hold one - or where it does not follow the recommendations that have been made by the independent examiner.</a:t>
            </a:r>
          </a:p>
          <a:p>
            <a:r>
              <a:rPr lang="en-GB" dirty="0"/>
              <a:t>A new provision in the bill will require a local planning authority, at the request of a neighbourhood forum in their area, to notify the forum of planning applications in that neighbourhood. This will extend to such forums a right already held by parish councils.</a:t>
            </a:r>
          </a:p>
          <a:p>
            <a:r>
              <a:rPr lang="en-GB" b="1" dirty="0"/>
              <a:t>Comment:</a:t>
            </a:r>
            <a:r>
              <a:rPr lang="en-GB" dirty="0"/>
              <a:t> Experts highlight the extra burdens that these measures could impose on local authorities. "These provisions involve tighter timescales and a much clearer duty to assist neighbourhood forums in preparing their plans," says Kiely. "Although there is some support from the Department for Communities and Local Government (DCLG) at the moment to assist with these additional costs, there is no certainty that this will continue, so there is a risk that this could become a very significant financial burden for those councils that enjoy high levels of neighbourhood planning activity in their area."</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123</a:t>
            </a:fld>
            <a:endParaRPr lang="en-US">
              <a:solidFill>
                <a:srgbClr val="000000"/>
              </a:solidFill>
            </a:endParaRPr>
          </a:p>
        </p:txBody>
      </p:sp>
    </p:spTree>
    <p:extLst>
      <p:ext uri="{BB962C8B-B14F-4D97-AF65-F5344CB8AC3E}">
        <p14:creationId xmlns:p14="http://schemas.microsoft.com/office/powerpoint/2010/main" val="885650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CAB047-5C59-4577-9BA8-6681967C15D8}" type="slidenum">
              <a:rPr lang="en-GB" altLang="en-US" smtClean="0">
                <a:solidFill>
                  <a:srgbClr val="000000"/>
                </a:solidFill>
              </a:rPr>
              <a:pPr eaLnBrk="1" hangingPunct="1"/>
              <a:t>7</a:t>
            </a:fld>
            <a:endParaRPr lang="en-GB" altLang="en-US" smtClean="0">
              <a:solidFill>
                <a:srgbClr val="000000"/>
              </a:solidFill>
            </a:endParaRPr>
          </a:p>
        </p:txBody>
      </p:sp>
      <p:sp>
        <p:nvSpPr>
          <p:cNvPr id="177155" name="Rectangle 7"/>
          <p:cNvSpPr txBox="1">
            <a:spLocks noGrp="1" noChangeArrowheads="1"/>
          </p:cNvSpPr>
          <p:nvPr/>
        </p:nvSpPr>
        <p:spPr bwMode="auto">
          <a:xfrm>
            <a:off x="3857636" y="9443921"/>
            <a:ext cx="2951163" cy="4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12627C8-C55C-40B7-8FDE-F1BFBBF1E978}" type="slidenum">
              <a:rPr lang="en-US" altLang="en-US" sz="1200">
                <a:solidFill>
                  <a:srgbClr val="000000"/>
                </a:solidFill>
              </a:rPr>
              <a:pPr algn="r" eaLnBrk="1" hangingPunct="1"/>
              <a:t>7</a:t>
            </a:fld>
            <a:endParaRPr lang="en-US" altLang="en-US" sz="1200">
              <a:solidFill>
                <a:srgbClr val="000000"/>
              </a:solidFill>
            </a:endParaRPr>
          </a:p>
        </p:txBody>
      </p:sp>
      <p:sp>
        <p:nvSpPr>
          <p:cNvPr id="177156" name="Rectangle 2"/>
          <p:cNvSpPr>
            <a:spLocks noGrp="1" noRot="1" noChangeAspect="1" noChangeArrowheads="1" noTextEdit="1"/>
          </p:cNvSpPr>
          <p:nvPr>
            <p:ph type="sldImg"/>
          </p:nvPr>
        </p:nvSpPr>
        <p:spPr>
          <a:xfrm>
            <a:off x="714375" y="746125"/>
            <a:ext cx="5381625" cy="3727450"/>
          </a:xfrm>
          <a:ln/>
        </p:spPr>
      </p:sp>
      <p:sp>
        <p:nvSpPr>
          <p:cNvPr id="177157" name="Rectangle 3"/>
          <p:cNvSpPr>
            <a:spLocks noGrp="1" noChangeArrowheads="1"/>
          </p:cNvSpPr>
          <p:nvPr>
            <p:ph type="body" idx="1"/>
          </p:nvPr>
        </p:nvSpPr>
        <p:spPr>
          <a:noFill/>
        </p:spPr>
        <p:txBody>
          <a:bodyPr/>
          <a:lstStyle/>
          <a:p>
            <a:pPr eaLnBrk="1" hangingPunct="1"/>
            <a:r>
              <a:rPr lang="en-GB" altLang="en-US" dirty="0" smtClean="0"/>
              <a:t>The Car Park</a:t>
            </a:r>
            <a:endParaRPr lang="en-GB" altLang="en-US" dirty="0" smtClean="0">
              <a:latin typeface="Arial" pitchFamily="34" charset="0"/>
            </a:endParaRPr>
          </a:p>
          <a:p>
            <a:pPr marL="171450" indent="-171450" eaLnBrk="1" hangingPunct="1">
              <a:lnSpc>
                <a:spcPct val="90000"/>
              </a:lnSpc>
              <a:buFont typeface="Arial" panose="020B0604020202020204" pitchFamily="34" charset="0"/>
              <a:buChar char="•"/>
            </a:pPr>
            <a:r>
              <a:rPr lang="en-GB" altLang="en-US" sz="1200" dirty="0" smtClean="0"/>
              <a:t>For any questions or issues that we don’t get chance to cover in a session or anything we can’t answer and will take away come back to you.</a:t>
            </a:r>
          </a:p>
          <a:p>
            <a:pPr marL="171450" indent="-171450" eaLnBrk="1" hangingPunct="1">
              <a:lnSpc>
                <a:spcPct val="90000"/>
              </a:lnSpc>
              <a:buFont typeface="Arial" panose="020B0604020202020204" pitchFamily="34" charset="0"/>
              <a:buChar char="•"/>
            </a:pPr>
            <a:endParaRPr lang="en-GB" altLang="en-US" sz="1200" dirty="0" smtClean="0"/>
          </a:p>
          <a:p>
            <a:pPr marL="171450" indent="-171450" eaLnBrk="1" hangingPunct="1">
              <a:lnSpc>
                <a:spcPct val="90000"/>
              </a:lnSpc>
              <a:buFont typeface="Arial" panose="020B0604020202020204" pitchFamily="34" charset="0"/>
              <a:buChar char="•"/>
            </a:pPr>
            <a:r>
              <a:rPr lang="en-GB" altLang="en-US" sz="1200" dirty="0" smtClean="0"/>
              <a:t>Please come up and add things </a:t>
            </a:r>
          </a:p>
          <a:p>
            <a:pPr marL="171450" indent="-171450" eaLnBrk="1" hangingPunct="1">
              <a:lnSpc>
                <a:spcPct val="90000"/>
              </a:lnSpc>
              <a:buFont typeface="Arial" panose="020B0604020202020204" pitchFamily="34" charset="0"/>
              <a:buChar char="•"/>
            </a:pPr>
            <a:endParaRPr lang="en-GB" altLang="en-US" sz="1200" dirty="0" smtClean="0"/>
          </a:p>
          <a:p>
            <a:pPr marL="171450" indent="-171450" eaLnBrk="1" hangingPunct="1">
              <a:lnSpc>
                <a:spcPct val="90000"/>
              </a:lnSpc>
              <a:buFont typeface="Arial" panose="020B0604020202020204" pitchFamily="34" charset="0"/>
              <a:buChar char="•"/>
            </a:pPr>
            <a:r>
              <a:rPr lang="en-GB" altLang="en-US" sz="1200" dirty="0" smtClean="0"/>
              <a:t>We will revisit anything that is added</a:t>
            </a:r>
          </a:p>
          <a:p>
            <a:pPr eaLnBrk="1" hangingPunct="1"/>
            <a:endParaRPr lang="en-GB" altLang="en-US"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en-US" sz="1200" dirty="0" smtClean="0"/>
          </a:p>
        </p:txBody>
      </p:sp>
    </p:spTree>
    <p:extLst>
      <p:ext uri="{BB962C8B-B14F-4D97-AF65-F5344CB8AC3E}">
        <p14:creationId xmlns:p14="http://schemas.microsoft.com/office/powerpoint/2010/main" val="35199572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Neighbourhood Planning Bill</a:t>
            </a:r>
          </a:p>
          <a:p>
            <a:r>
              <a:rPr lang="en-GB" dirty="0" smtClean="0"/>
              <a:t>Clarifying the weight given to plans at stages of production – decision makers must take regard of NPs post examination.</a:t>
            </a:r>
          </a:p>
          <a:p>
            <a:r>
              <a:rPr lang="en-GB" dirty="0" smtClean="0"/>
              <a:t>Requirement to outline the support LPAs will give to NPs</a:t>
            </a:r>
          </a:p>
          <a:p>
            <a:r>
              <a:rPr lang="en-GB" dirty="0" smtClean="0"/>
              <a:t>NPs become part of the local plan document suite as soon as they pass a referendum.</a:t>
            </a:r>
          </a:p>
          <a:p>
            <a:r>
              <a:rPr lang="en-GB" dirty="0" smtClean="0"/>
              <a:t>Councils need to review their SCI every five years and this should include statement of how NPs will be supported.</a:t>
            </a:r>
          </a:p>
          <a:p>
            <a:r>
              <a:rPr lang="en-GB" dirty="0" smtClean="0"/>
              <a:t>Agree process to update the area or content of “made” NPs where changes are significant.</a:t>
            </a:r>
          </a:p>
          <a:p>
            <a:endParaRPr lang="en-GB" dirty="0" smtClean="0"/>
          </a:p>
          <a:p>
            <a:r>
              <a:rPr lang="en-GB" dirty="0" err="1" smtClean="0"/>
              <a:t>SoS</a:t>
            </a:r>
            <a:r>
              <a:rPr lang="en-GB" dirty="0" smtClean="0"/>
              <a:t> power to direct LPAs to produce joint plans</a:t>
            </a:r>
          </a:p>
          <a:p>
            <a:r>
              <a:rPr lang="en-GB" dirty="0" smtClean="0"/>
              <a:t>Requirement for LPAs to identify strategic priorities for development and use of land.</a:t>
            </a:r>
          </a:p>
          <a:p>
            <a:r>
              <a:rPr lang="en-GB" dirty="0" smtClean="0"/>
              <a:t>Prescription of evidence base requirements for local plans by </a:t>
            </a:r>
            <a:r>
              <a:rPr lang="en-GB" dirty="0" err="1" smtClean="0"/>
              <a:t>SoS</a:t>
            </a:r>
            <a:r>
              <a:rPr lang="en-GB" dirty="0" smtClean="0"/>
              <a:t> – set a standard required to lessen burden on LPAs.</a:t>
            </a:r>
          </a:p>
          <a:p>
            <a:r>
              <a:rPr lang="en-GB" dirty="0" smtClean="0"/>
              <a:t>Planning conditions – </a:t>
            </a:r>
            <a:r>
              <a:rPr lang="en-GB" dirty="0" err="1" smtClean="0"/>
              <a:t>SoS</a:t>
            </a:r>
            <a:r>
              <a:rPr lang="en-GB" dirty="0" smtClean="0"/>
              <a:t> to be </a:t>
            </a:r>
            <a:r>
              <a:rPr lang="en-GB" dirty="0" err="1" smtClean="0"/>
              <a:t>ableble</a:t>
            </a:r>
            <a:r>
              <a:rPr lang="en-GB" dirty="0" smtClean="0"/>
              <a:t> to limit the type of conditions used</a:t>
            </a:r>
          </a:p>
          <a:p>
            <a:r>
              <a:rPr lang="en-GB" dirty="0" smtClean="0"/>
              <a:t> and for applicants to have to agree pre commencement </a:t>
            </a:r>
          </a:p>
          <a:p>
            <a:r>
              <a:rPr lang="en-GB" dirty="0" smtClean="0"/>
              <a:t>Alter CPO powers to have a “no-scheme” value on CPO land – aim is to limit land value around a site to allow great uplift in land value to be captured to allow infrastructure delivery.</a:t>
            </a:r>
          </a:p>
          <a:p>
            <a:r>
              <a:rPr lang="en-GB" dirty="0" smtClean="0"/>
              <a:t>NP Support</a:t>
            </a:r>
          </a:p>
          <a:p>
            <a:r>
              <a:rPr lang="en-GB" dirty="0" smtClean="0"/>
              <a:t>Gavin </a:t>
            </a:r>
            <a:r>
              <a:rPr lang="en-GB" dirty="0" err="1" smtClean="0"/>
              <a:t>Barwell</a:t>
            </a:r>
            <a:r>
              <a:rPr lang="en-GB" dirty="0" smtClean="0"/>
              <a:t> Written Ministerial Statement (so it carries weight as a material consideration)</a:t>
            </a:r>
          </a:p>
          <a:p>
            <a:r>
              <a:rPr lang="en-GB" dirty="0" smtClean="0"/>
              <a:t>Statement is inp0lace until; December 2018. – so only presently a short term thing.</a:t>
            </a:r>
          </a:p>
          <a:p>
            <a:r>
              <a:rPr lang="en-GB" dirty="0" smtClean="0"/>
              <a:t>NPs that are part off </a:t>
            </a:r>
            <a:r>
              <a:rPr lang="en-GB" dirty="0" err="1" smtClean="0"/>
              <a:t>thye</a:t>
            </a:r>
            <a:r>
              <a:rPr lang="en-GB" dirty="0" smtClean="0"/>
              <a:t> development plan and allocate housing sites will not automatically be deemed out of date as long as a LPA </a:t>
            </a:r>
            <a:r>
              <a:rPr lang="en-GB" dirty="0" err="1" smtClean="0"/>
              <a:t>hyas</a:t>
            </a:r>
            <a:r>
              <a:rPr lang="en-GB" dirty="0" smtClean="0"/>
              <a:t> at least three years of housing land supply.</a:t>
            </a:r>
          </a:p>
          <a:p>
            <a:r>
              <a:rPr lang="en-GB" dirty="0" smtClean="0"/>
              <a:t>After Dec2018 NPs must be under two years old and LPA has at least three years housing land supply.</a:t>
            </a:r>
          </a:p>
          <a:p>
            <a:r>
              <a:rPr lang="en-GB" dirty="0" smtClean="0"/>
              <a:t>This is already in place and active but it is being legally challenged by a group of developers but </a:t>
            </a:r>
            <a:r>
              <a:rPr lang="en-GB" dirty="0" err="1" smtClean="0"/>
              <a:t>Gov</a:t>
            </a:r>
            <a:r>
              <a:rPr lang="en-GB" dirty="0" smtClean="0"/>
              <a:t> has stated that they will stand by the statement.</a:t>
            </a:r>
          </a:p>
          <a:p>
            <a:r>
              <a:rPr lang="en-GB" dirty="0" smtClean="0"/>
              <a:t>7% of LPAs have less than 3 years of housing land supply, 22% of English LPAs outside of London have between 3-5 years, 71% have 5 years of more (Savills data)</a:t>
            </a:r>
          </a:p>
          <a:p>
            <a:r>
              <a:rPr lang="en-GB" dirty="0" smtClean="0"/>
              <a:t>Expect something in the WP to make sure NPs provide for a fair share of housing need (????)</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124</a:t>
            </a:fld>
            <a:endParaRPr lang="en-US"/>
          </a:p>
        </p:txBody>
      </p:sp>
    </p:spTree>
    <p:extLst>
      <p:ext uri="{BB962C8B-B14F-4D97-AF65-F5344CB8AC3E}">
        <p14:creationId xmlns:p14="http://schemas.microsoft.com/office/powerpoint/2010/main" val="24651468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NP Support</a:t>
            </a:r>
          </a:p>
          <a:p>
            <a:r>
              <a:rPr lang="en-GB" dirty="0" smtClean="0"/>
              <a:t>Gavin </a:t>
            </a:r>
            <a:r>
              <a:rPr lang="en-GB" dirty="0" err="1" smtClean="0"/>
              <a:t>Barwell</a:t>
            </a:r>
            <a:r>
              <a:rPr lang="en-GB" dirty="0" smtClean="0"/>
              <a:t> Written Ministerial Statement (so it carries weight as a material consideration)</a:t>
            </a:r>
          </a:p>
          <a:p>
            <a:r>
              <a:rPr lang="en-GB" dirty="0" smtClean="0"/>
              <a:t>Statement is inp0lace until; December 2018. – so only presently a short term thing.</a:t>
            </a:r>
          </a:p>
          <a:p>
            <a:r>
              <a:rPr lang="en-GB" dirty="0" smtClean="0"/>
              <a:t>NPs that are part off </a:t>
            </a:r>
            <a:r>
              <a:rPr lang="en-GB" dirty="0" err="1" smtClean="0"/>
              <a:t>thye</a:t>
            </a:r>
            <a:r>
              <a:rPr lang="en-GB" dirty="0" smtClean="0"/>
              <a:t> development plan and allocate housing sites will not automatically be deemed out of date as long as a LPA </a:t>
            </a:r>
            <a:r>
              <a:rPr lang="en-GB" dirty="0" err="1" smtClean="0"/>
              <a:t>hyas</a:t>
            </a:r>
            <a:r>
              <a:rPr lang="en-GB" dirty="0" smtClean="0"/>
              <a:t> at least three years of housing land supply.</a:t>
            </a:r>
          </a:p>
          <a:p>
            <a:r>
              <a:rPr lang="en-GB" dirty="0" smtClean="0"/>
              <a:t>After Dec2018 NPs must be under two years old and LPA has at least three years housing land supply.</a:t>
            </a:r>
          </a:p>
          <a:p>
            <a:r>
              <a:rPr lang="en-GB" dirty="0" smtClean="0"/>
              <a:t>This is already in place and active but it is being legally challenged by a group of developers but </a:t>
            </a:r>
            <a:r>
              <a:rPr lang="en-GB" dirty="0" err="1" smtClean="0"/>
              <a:t>Gov</a:t>
            </a:r>
            <a:r>
              <a:rPr lang="en-GB" dirty="0" smtClean="0"/>
              <a:t> has stated that they will stand by the statement.</a:t>
            </a:r>
          </a:p>
          <a:p>
            <a:r>
              <a:rPr lang="en-GB" dirty="0" smtClean="0"/>
              <a:t>7% of LPAs have less than 3 years of housing land supply, 22% of English LPAs outside of London have between 3-5 years, 71% have 5 years of more (Savills data)</a:t>
            </a:r>
          </a:p>
          <a:p>
            <a:r>
              <a:rPr lang="en-GB" dirty="0" smtClean="0"/>
              <a:t>Expect something in the WP to make sure NPs provide for a fair share of housing need (????)</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125</a:t>
            </a:fld>
            <a:endParaRPr lang="en-US"/>
          </a:p>
        </p:txBody>
      </p:sp>
    </p:spTree>
    <p:extLst>
      <p:ext uri="{BB962C8B-B14F-4D97-AF65-F5344CB8AC3E}">
        <p14:creationId xmlns:p14="http://schemas.microsoft.com/office/powerpoint/2010/main" val="35737157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p:spPr>
        <p:txBody>
          <a:bodyPr/>
          <a:lstStyle/>
          <a:p>
            <a:pPr eaLnBrk="1" hangingPunct="1"/>
            <a:r>
              <a:rPr lang="en-GB" altLang="en-US" dirty="0" smtClean="0"/>
              <a:t>What is now proposed</a:t>
            </a:r>
          </a:p>
          <a:p>
            <a:pPr eaLnBrk="1" hangingPunct="1"/>
            <a:r>
              <a:rPr lang="en-GB" altLang="en-US" dirty="0" smtClean="0"/>
              <a:t>The Act gives the </a:t>
            </a:r>
            <a:r>
              <a:rPr lang="en-GB" altLang="en-US" dirty="0" err="1" smtClean="0"/>
              <a:t>SoS</a:t>
            </a:r>
            <a:r>
              <a:rPr lang="en-GB" altLang="en-US" dirty="0" smtClean="0"/>
              <a:t> a much wider range of options for intervention to draw on to suit the case</a:t>
            </a:r>
          </a:p>
          <a:p>
            <a:pPr eaLnBrk="1" hangingPunct="1"/>
            <a:r>
              <a:rPr lang="en-GB" altLang="en-US" dirty="0" smtClean="0"/>
              <a:t>At different stages and in different ways –</a:t>
            </a:r>
          </a:p>
          <a:p>
            <a:pPr eaLnBrk="1" hangingPunct="1"/>
            <a:r>
              <a:rPr lang="en-GB" altLang="en-US" dirty="0" err="1" smtClean="0"/>
              <a:t>eg</a:t>
            </a:r>
            <a:r>
              <a:rPr lang="en-GB" altLang="en-US" dirty="0" smtClean="0"/>
              <a:t> directing the LPA</a:t>
            </a:r>
          </a:p>
          <a:p>
            <a:pPr eaLnBrk="1" hangingPunct="1"/>
            <a:r>
              <a:rPr lang="en-GB" altLang="en-US" dirty="0" smtClean="0"/>
              <a:t>or directing the Inspector</a:t>
            </a:r>
          </a:p>
          <a:p>
            <a:pPr eaLnBrk="1" hangingPunct="1"/>
            <a:r>
              <a:rPr lang="en-GB" altLang="en-US" dirty="0" smtClean="0"/>
              <a:t>or giving the work to someone else</a:t>
            </a:r>
          </a:p>
          <a:p>
            <a:pPr eaLnBrk="1" hangingPunct="1"/>
            <a:endParaRPr lang="en-GB" altLang="en-US" dirty="0" smtClean="0"/>
          </a:p>
          <a:p>
            <a:pPr eaLnBrk="1" hangingPunct="1"/>
            <a:r>
              <a:rPr lang="en-GB" altLang="en-US" dirty="0" err="1" smtClean="0"/>
              <a:t>SoS</a:t>
            </a:r>
            <a:r>
              <a:rPr lang="en-GB" altLang="en-US" dirty="0" smtClean="0"/>
              <a:t> will recover from the LPA the costs associated with intervention</a:t>
            </a:r>
          </a:p>
          <a:p>
            <a:pPr eaLnBrk="1" hangingPunct="1"/>
            <a:r>
              <a:rPr lang="en-GB" altLang="en-US" dirty="0" smtClean="0"/>
              <a:t>Early 2017</a:t>
            </a:r>
          </a:p>
          <a:p>
            <a:pPr eaLnBrk="1" hangingPunct="1"/>
            <a:endParaRPr lang="en-US" altLang="en-US" dirty="0" smtClean="0"/>
          </a:p>
        </p:txBody>
      </p:sp>
    </p:spTree>
    <p:extLst>
      <p:ext uri="{BB962C8B-B14F-4D97-AF65-F5344CB8AC3E}">
        <p14:creationId xmlns:p14="http://schemas.microsoft.com/office/powerpoint/2010/main" val="19731334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r>
              <a:rPr lang="en-US" dirty="0" smtClean="0"/>
              <a:t>LOCAL PLAN INTERVENTION </a:t>
            </a:r>
          </a:p>
          <a:p>
            <a:endParaRPr lang="en-US" dirty="0" smtClean="0"/>
          </a:p>
          <a:p>
            <a:r>
              <a:rPr lang="en-US" dirty="0" smtClean="0"/>
              <a:t>The Housing &amp; Planning Bill contains powers for the Government to ensure that local planning authorities have Local Plans in place. The Secretary of State will have the power to intervene and put a plan in place himself. This is not a preferred option and Brandon Lewis has told the select committee that the Department for Communities and Local Government would "not necessarily" write plans itself in cases where no local plans have been produced by early 2017. The government has previously said that in such instances it will "intervene to arrange for the plan to be written, in consultation with local people, to accelerate production".</a:t>
            </a:r>
          </a:p>
          <a:p>
            <a:r>
              <a:rPr lang="en-US" dirty="0" smtClean="0"/>
              <a:t>The Government will not want to use powers of intervention and hopes that this threat is enough to bring LPAs who do not have a 2004 plan in place into line. </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128</a:t>
            </a:fld>
            <a:endParaRPr lang="en-US"/>
          </a:p>
        </p:txBody>
      </p:sp>
    </p:spTree>
    <p:extLst>
      <p:ext uri="{BB962C8B-B14F-4D97-AF65-F5344CB8AC3E}">
        <p14:creationId xmlns:p14="http://schemas.microsoft.com/office/powerpoint/2010/main" val="2779550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r>
              <a:rPr lang="en-US" dirty="0" smtClean="0"/>
              <a:t>LOCAL PLAN INTERVENTION </a:t>
            </a:r>
          </a:p>
          <a:p>
            <a:endParaRPr lang="en-US" dirty="0" smtClean="0"/>
          </a:p>
          <a:p>
            <a:r>
              <a:rPr lang="en-US" dirty="0" smtClean="0"/>
              <a:t>The Housing &amp; Planning Bill contains powers for the Government to ensure that local planning authorities have Local Plans in place. The Secretary of State will have the power to intervene and put a plan in place himself. This is not a preferred option and Brandon Lewis has told the select committee that the Department for Communities and Local Government would "not necessarily" write plans itself in cases where no local plans have been produced by early 2017. The government has previously said that in such instances it will "intervene to arrange for the plan to be written, in consultation with local people, to accelerate production".</a:t>
            </a:r>
          </a:p>
          <a:p>
            <a:r>
              <a:rPr lang="en-US" dirty="0" smtClean="0"/>
              <a:t>The Government will not want to use powers of intervention and hopes that this threat is enough to bring LPAs who do not have a 2004 plan in place into line. </a:t>
            </a:r>
          </a:p>
          <a:p>
            <a:endParaRPr lang="en-US" dirty="0" smtClean="0"/>
          </a:p>
          <a:p>
            <a:r>
              <a:rPr lang="en-US" dirty="0" smtClean="0"/>
              <a:t>The </a:t>
            </a:r>
            <a:r>
              <a:rPr lang="en-US" dirty="0" err="1" smtClean="0"/>
              <a:t>SoS</a:t>
            </a:r>
            <a:r>
              <a:rPr lang="en-US" dirty="0" smtClean="0"/>
              <a:t> will be able to direct the local authority</a:t>
            </a:r>
            <a:r>
              <a:rPr lang="en-US" baseline="0" dirty="0" smtClean="0"/>
              <a:t> to undertake the following specific tasks: </a:t>
            </a:r>
          </a:p>
          <a:p>
            <a:r>
              <a:rPr lang="en-US" baseline="0" dirty="0" smtClean="0"/>
              <a:t>Prepare or revise a DPD, submit the document to independent examination, publish the recommendations of the inspector, consider whether or not to adopt the DPD</a:t>
            </a:r>
            <a:endParaRPr lang="en-US" dirty="0" smtClean="0"/>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129</a:t>
            </a:fld>
            <a:endParaRPr lang="en-US"/>
          </a:p>
        </p:txBody>
      </p:sp>
    </p:spTree>
    <p:extLst>
      <p:ext uri="{BB962C8B-B14F-4D97-AF65-F5344CB8AC3E}">
        <p14:creationId xmlns:p14="http://schemas.microsoft.com/office/powerpoint/2010/main" val="14877105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Arial" pitchFamily="34" charset="0"/>
                <a:ea typeface="+mn-ea"/>
                <a:cs typeface="+mn-cs"/>
              </a:rPr>
              <a:t>New default plan-making powers for the Mayor of London and combined authorities</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An amendment to the bill. The government says this power may be exercised "where the secretary of state thinks that the LPA are failing or omitting to do anything it is necessary for them to do in connection with the preparation, revision or adoption of the document." They may then approve the document or direct the respective LPA to consider adopting it. </a:t>
            </a:r>
          </a:p>
          <a:p>
            <a:r>
              <a:rPr lang="en-GB" sz="1200" kern="1200" dirty="0" smtClean="0">
                <a:solidFill>
                  <a:schemeClr val="tx1"/>
                </a:solidFill>
                <a:effectLst/>
                <a:latin typeface="Arial" pitchFamily="34" charset="0"/>
                <a:ea typeface="+mn-ea"/>
                <a:cs typeface="+mn-cs"/>
              </a:rPr>
              <a:t>Practitioners have broadly welcomed this amendment as a potential tool for dealing with strategic planning matters across market areas. The measure could be a way of "bashing heads together and so overcome some of the barriers to getting a local plan agreed," said Catriona Riddell, strategic planning convenor for the Planning Officers Society. The District Council Network's planning adviser Jerry </a:t>
            </a:r>
            <a:r>
              <a:rPr lang="en-GB" sz="1200" kern="1200" dirty="0" err="1" smtClean="0">
                <a:solidFill>
                  <a:schemeClr val="tx1"/>
                </a:solidFill>
                <a:effectLst/>
                <a:latin typeface="Arial" pitchFamily="34" charset="0"/>
                <a:ea typeface="+mn-ea"/>
                <a:cs typeface="+mn-cs"/>
              </a:rPr>
              <a:t>Unsworth</a:t>
            </a:r>
            <a:r>
              <a:rPr lang="en-GB" sz="1200" kern="1200" dirty="0" smtClean="0">
                <a:solidFill>
                  <a:schemeClr val="tx1"/>
                </a:solidFill>
                <a:effectLst/>
                <a:latin typeface="Arial" pitchFamily="34" charset="0"/>
                <a:ea typeface="+mn-ea"/>
                <a:cs typeface="+mn-cs"/>
              </a:rPr>
              <a:t> said the proposal should be part of a suite of other measures which "would enable planning across a whole market area."</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130</a:t>
            </a:fld>
            <a:endParaRPr lang="en-US"/>
          </a:p>
        </p:txBody>
      </p:sp>
    </p:spTree>
    <p:extLst>
      <p:ext uri="{BB962C8B-B14F-4D97-AF65-F5344CB8AC3E}">
        <p14:creationId xmlns:p14="http://schemas.microsoft.com/office/powerpoint/2010/main" val="28073047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Arial" pitchFamily="34" charset="0"/>
                <a:ea typeface="+mn-ea"/>
                <a:cs typeface="+mn-cs"/>
              </a:rPr>
              <a:t>New default plan-making powers for the Mayor of London and combined authorities</a:t>
            </a:r>
            <a:endParaRPr lang="en-GB" sz="1200" kern="1200" dirty="0" smtClean="0">
              <a:solidFill>
                <a:schemeClr val="tx1"/>
              </a:solidFill>
              <a:effectLst/>
              <a:latin typeface="Arial" pitchFamily="34" charset="0"/>
              <a:ea typeface="+mn-ea"/>
              <a:cs typeface="+mn-cs"/>
            </a:endParaRPr>
          </a:p>
          <a:p>
            <a:r>
              <a:rPr lang="en-GB" sz="1200" kern="1200" dirty="0" smtClean="0">
                <a:solidFill>
                  <a:schemeClr val="tx1"/>
                </a:solidFill>
                <a:effectLst/>
                <a:latin typeface="Arial" pitchFamily="34" charset="0"/>
                <a:ea typeface="+mn-ea"/>
                <a:cs typeface="+mn-cs"/>
              </a:rPr>
              <a:t>An amendment to the bill. The government says this power may be exercised "where the secretary of state thinks that the LPA are failing or omitting to do anything it is necessary for them to do in connection with the preparation, revision or adoption of the document." They may then approve the document or direct the respective LPA to consider adopting it. </a:t>
            </a:r>
          </a:p>
          <a:p>
            <a:r>
              <a:rPr lang="en-GB" sz="1200" kern="1200" dirty="0" smtClean="0">
                <a:solidFill>
                  <a:schemeClr val="tx1"/>
                </a:solidFill>
                <a:effectLst/>
                <a:latin typeface="Arial" pitchFamily="34" charset="0"/>
                <a:ea typeface="+mn-ea"/>
                <a:cs typeface="+mn-cs"/>
              </a:rPr>
              <a:t>Practitioners have broadly welcomed this amendment as a potential tool for dealing with strategic planning matters across market areas. The measure could be a way of "bashing heads together and so overcome some of the barriers to getting a local plan agreed," said Catriona Riddell, strategic planning convenor for the Planning Officers Society. The District Council Network's planning adviser Jerry </a:t>
            </a:r>
            <a:r>
              <a:rPr lang="en-GB" sz="1200" kern="1200" dirty="0" err="1" smtClean="0">
                <a:solidFill>
                  <a:schemeClr val="tx1"/>
                </a:solidFill>
                <a:effectLst/>
                <a:latin typeface="Arial" pitchFamily="34" charset="0"/>
                <a:ea typeface="+mn-ea"/>
                <a:cs typeface="+mn-cs"/>
              </a:rPr>
              <a:t>Unsworth</a:t>
            </a:r>
            <a:r>
              <a:rPr lang="en-GB" sz="1200" kern="1200" dirty="0" smtClean="0">
                <a:solidFill>
                  <a:schemeClr val="tx1"/>
                </a:solidFill>
                <a:effectLst/>
                <a:latin typeface="Arial" pitchFamily="34" charset="0"/>
                <a:ea typeface="+mn-ea"/>
                <a:cs typeface="+mn-cs"/>
              </a:rPr>
              <a:t> said the proposal should be part of a suite of other measures which "would enable planning across a whole market area."</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131</a:t>
            </a:fld>
            <a:endParaRPr lang="en-US"/>
          </a:p>
        </p:txBody>
      </p:sp>
    </p:spTree>
    <p:extLst>
      <p:ext uri="{BB962C8B-B14F-4D97-AF65-F5344CB8AC3E}">
        <p14:creationId xmlns:p14="http://schemas.microsoft.com/office/powerpoint/2010/main" val="35780498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132</a:t>
            </a:fld>
            <a:endParaRPr lang="en-US"/>
          </a:p>
        </p:txBody>
      </p:sp>
    </p:spTree>
    <p:extLst>
      <p:ext uri="{BB962C8B-B14F-4D97-AF65-F5344CB8AC3E}">
        <p14:creationId xmlns:p14="http://schemas.microsoft.com/office/powerpoint/2010/main" val="27795503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133</a:t>
            </a:fld>
            <a:endParaRPr lang="en-US"/>
          </a:p>
        </p:txBody>
      </p:sp>
    </p:spTree>
    <p:extLst>
      <p:ext uri="{BB962C8B-B14F-4D97-AF65-F5344CB8AC3E}">
        <p14:creationId xmlns:p14="http://schemas.microsoft.com/office/powerpoint/2010/main" val="23821930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6125"/>
            <a:ext cx="5383213" cy="3727450"/>
          </a:xfrm>
        </p:spPr>
      </p:sp>
      <p:sp>
        <p:nvSpPr>
          <p:cNvPr id="3" name="Notes Placeholder 2"/>
          <p:cNvSpPr>
            <a:spLocks noGrp="1"/>
          </p:cNvSpPr>
          <p:nvPr>
            <p:ph type="body" idx="1"/>
          </p:nvPr>
        </p:nvSpPr>
        <p:spPr/>
        <p:txBody>
          <a:bodyPr/>
          <a:lstStyle/>
          <a:p>
            <a:r>
              <a:rPr lang="en-GB" dirty="0"/>
              <a:t>LOCAL PLAN PROCESS REVIEW</a:t>
            </a:r>
          </a:p>
          <a:p>
            <a:r>
              <a:rPr lang="en-GB" dirty="0"/>
              <a:t> </a:t>
            </a:r>
          </a:p>
          <a:p>
            <a:r>
              <a:rPr lang="en-GB" dirty="0"/>
              <a:t>The Government set up a panel in September 2015 to advise them on streamlining the local plan process. The request for evidence close at the end of October 2015 and they are due to report their findings at the end of February 2016.</a:t>
            </a:r>
          </a:p>
          <a:p>
            <a:r>
              <a:rPr lang="en-GB" dirty="0"/>
              <a:t> </a:t>
            </a:r>
          </a:p>
          <a:p>
            <a:r>
              <a:rPr lang="en-GB" dirty="0"/>
              <a:t>The review is looking at how local plans are prepared by local authorities, how they are examined and adopted with an aim of speeding up the process. It aims to identify barriers to local plan-making and make proposals on how to improve the process. </a:t>
            </a:r>
          </a:p>
          <a:p>
            <a:r>
              <a:rPr lang="en-GB" dirty="0"/>
              <a:t>Some of the specific areas it is examining are</a:t>
            </a:r>
          </a:p>
          <a:p>
            <a:pPr lvl="0"/>
            <a:r>
              <a:rPr lang="en-GB" dirty="0"/>
              <a:t>whether the documents are taking on too many issues,</a:t>
            </a:r>
          </a:p>
          <a:p>
            <a:pPr lvl="0"/>
            <a:r>
              <a:rPr lang="en-GB" dirty="0"/>
              <a:t>how the process is resourced, </a:t>
            </a:r>
          </a:p>
          <a:p>
            <a:pPr lvl="0"/>
            <a:r>
              <a:rPr lang="en-GB" dirty="0"/>
              <a:t>better collaboration between authorities to produce plans together,</a:t>
            </a:r>
          </a:p>
          <a:p>
            <a:pPr lvl="0"/>
            <a:r>
              <a:rPr lang="en-GB" dirty="0"/>
              <a:t>how strategic housing need is addressed, </a:t>
            </a:r>
          </a:p>
          <a:p>
            <a:pPr lvl="0"/>
            <a:r>
              <a:rPr lang="en-GB" dirty="0"/>
              <a:t>improvements to the duty to cooperate process, </a:t>
            </a:r>
          </a:p>
          <a:p>
            <a:pPr lvl="0"/>
            <a:r>
              <a:rPr lang="en-GB" dirty="0"/>
              <a:t>the evidence requirements for a plan, and </a:t>
            </a:r>
          </a:p>
          <a:p>
            <a:pPr lvl="0"/>
            <a:r>
              <a:rPr lang="en-GB" dirty="0"/>
              <a:t>tackling political differences stopping plans emerging.</a:t>
            </a:r>
          </a:p>
          <a:p>
            <a:r>
              <a:rPr lang="en-GB" dirty="0"/>
              <a:t> </a:t>
            </a:r>
          </a:p>
          <a:p>
            <a:r>
              <a:rPr lang="en-GB" dirty="0"/>
              <a:t>The outcome is likely to be recommendations for changes to guidance and the detailed plan-making process that can be implemented under current legislation,</a:t>
            </a:r>
          </a:p>
          <a:p>
            <a:r>
              <a:rPr lang="en-GB" dirty="0"/>
              <a:t> </a:t>
            </a:r>
          </a:p>
          <a:p>
            <a:r>
              <a:rPr lang="en-GB" dirty="0"/>
              <a:t>John Rhodes Panel Chair  </a:t>
            </a:r>
          </a:p>
          <a:p>
            <a:r>
              <a:rPr lang="en-GB" dirty="0"/>
              <a:t> </a:t>
            </a:r>
          </a:p>
          <a:p>
            <a:r>
              <a:rPr lang="en-GB" i="1" dirty="0"/>
              <a:t>"About two-thirds of local authorities have adopted local plans and we want to understand why they have been successful and others haven't,"</a:t>
            </a:r>
            <a:endParaRPr lang="en-GB" dirty="0"/>
          </a:p>
          <a:p>
            <a:r>
              <a:rPr lang="en-GB" i="1" dirty="0"/>
              <a:t> </a:t>
            </a:r>
            <a:endParaRPr lang="en-GB" dirty="0"/>
          </a:p>
          <a:p>
            <a:r>
              <a:rPr lang="en-GB" i="1" dirty="0"/>
              <a:t>"We want to see how strategic housing need can be better addressed earlier in the process before the plan comes before the inspector," </a:t>
            </a:r>
            <a:endParaRPr lang="en-GB" dirty="0"/>
          </a:p>
          <a:p>
            <a:r>
              <a:rPr lang="en-GB" i="1" dirty="0"/>
              <a:t> </a:t>
            </a:r>
            <a:endParaRPr lang="en-GB" dirty="0"/>
          </a:p>
          <a:p>
            <a:r>
              <a:rPr lang="en-GB" i="1" dirty="0"/>
              <a:t>"The last thing we want is to delay local plan preparation."</a:t>
            </a:r>
            <a:endParaRPr lang="en-GB" dirty="0"/>
          </a:p>
          <a:p>
            <a:r>
              <a:rPr lang="en-GB" dirty="0"/>
              <a:t> </a:t>
            </a:r>
          </a:p>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134</a:t>
            </a:fld>
            <a:endParaRPr lang="en-US">
              <a:solidFill>
                <a:srgbClr val="000000"/>
              </a:solidFill>
            </a:endParaRPr>
          </a:p>
        </p:txBody>
      </p:sp>
    </p:spTree>
    <p:extLst>
      <p:ext uri="{BB962C8B-B14F-4D97-AF65-F5344CB8AC3E}">
        <p14:creationId xmlns:p14="http://schemas.microsoft.com/office/powerpoint/2010/main" val="356398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p:txBody>
          <a:bodyPr/>
          <a:lstStyle>
            <a:lvl1pPr defTabSz="912561" eaLnBrk="0" hangingPunct="0">
              <a:defRPr sz="4400" b="1">
                <a:solidFill>
                  <a:schemeClr val="tx2"/>
                </a:solidFill>
                <a:latin typeface="Arial" pitchFamily="34" charset="0"/>
              </a:defRPr>
            </a:lvl1pPr>
            <a:lvl2pPr marL="735075" indent="-282721" defTabSz="912561" eaLnBrk="0" hangingPunct="0">
              <a:defRPr sz="4400" b="1">
                <a:solidFill>
                  <a:schemeClr val="tx2"/>
                </a:solidFill>
                <a:latin typeface="Arial" pitchFamily="34" charset="0"/>
              </a:defRPr>
            </a:lvl2pPr>
            <a:lvl3pPr marL="1130884" indent="-226177" defTabSz="912561" eaLnBrk="0" hangingPunct="0">
              <a:defRPr sz="4400" b="1">
                <a:solidFill>
                  <a:schemeClr val="tx2"/>
                </a:solidFill>
                <a:latin typeface="Arial" pitchFamily="34" charset="0"/>
              </a:defRPr>
            </a:lvl3pPr>
            <a:lvl4pPr marL="1583238" indent="-226177" defTabSz="912561" eaLnBrk="0" hangingPunct="0">
              <a:defRPr sz="4400" b="1">
                <a:solidFill>
                  <a:schemeClr val="tx2"/>
                </a:solidFill>
                <a:latin typeface="Arial" pitchFamily="34" charset="0"/>
              </a:defRPr>
            </a:lvl4pPr>
            <a:lvl5pPr marL="2035592" indent="-226177" defTabSz="912561" eaLnBrk="0" hangingPunct="0">
              <a:defRPr sz="4400" b="1">
                <a:solidFill>
                  <a:schemeClr val="tx2"/>
                </a:solidFill>
                <a:latin typeface="Arial" pitchFamily="34" charset="0"/>
              </a:defRPr>
            </a:lvl5pPr>
            <a:lvl6pPr marL="2487945" indent="-226177" defTabSz="912561" eaLnBrk="0" fontAlgn="base" hangingPunct="0">
              <a:spcBef>
                <a:spcPct val="0"/>
              </a:spcBef>
              <a:spcAft>
                <a:spcPct val="0"/>
              </a:spcAft>
              <a:defRPr sz="4400" b="1">
                <a:solidFill>
                  <a:schemeClr val="tx2"/>
                </a:solidFill>
                <a:latin typeface="Arial" pitchFamily="34" charset="0"/>
              </a:defRPr>
            </a:lvl6pPr>
            <a:lvl7pPr marL="2940299" indent="-226177" defTabSz="912561" eaLnBrk="0" fontAlgn="base" hangingPunct="0">
              <a:spcBef>
                <a:spcPct val="0"/>
              </a:spcBef>
              <a:spcAft>
                <a:spcPct val="0"/>
              </a:spcAft>
              <a:defRPr sz="4400" b="1">
                <a:solidFill>
                  <a:schemeClr val="tx2"/>
                </a:solidFill>
                <a:latin typeface="Arial" pitchFamily="34" charset="0"/>
              </a:defRPr>
            </a:lvl7pPr>
            <a:lvl8pPr marL="3392653" indent="-226177" defTabSz="912561" eaLnBrk="0" fontAlgn="base" hangingPunct="0">
              <a:spcBef>
                <a:spcPct val="0"/>
              </a:spcBef>
              <a:spcAft>
                <a:spcPct val="0"/>
              </a:spcAft>
              <a:defRPr sz="4400" b="1">
                <a:solidFill>
                  <a:schemeClr val="tx2"/>
                </a:solidFill>
                <a:latin typeface="Arial" pitchFamily="34" charset="0"/>
              </a:defRPr>
            </a:lvl8pPr>
            <a:lvl9pPr marL="3845006" indent="-226177" defTabSz="912561" eaLnBrk="0" fontAlgn="base" hangingPunct="0">
              <a:spcBef>
                <a:spcPct val="0"/>
              </a:spcBef>
              <a:spcAft>
                <a:spcPct val="0"/>
              </a:spcAft>
              <a:defRPr sz="4400" b="1">
                <a:solidFill>
                  <a:schemeClr val="tx2"/>
                </a:solidFill>
                <a:latin typeface="Arial" pitchFamily="34" charset="0"/>
              </a:defRPr>
            </a:lvl9pPr>
          </a:lstStyle>
          <a:p>
            <a:pPr eaLnBrk="1" hangingPunct="1">
              <a:defRPr/>
            </a:pPr>
            <a:fld id="{8ED32E16-8FC3-496D-8D44-D6F719C3754C}" type="slidenum">
              <a:rPr lang="en-US" sz="1200" b="0">
                <a:solidFill>
                  <a:prstClr val="black"/>
                </a:solidFill>
              </a:rPr>
              <a:pPr eaLnBrk="1" hangingPunct="1">
                <a:defRPr/>
              </a:pPr>
              <a:t>8</a:t>
            </a:fld>
            <a:endParaRPr lang="en-US" sz="1200" b="0">
              <a:solidFill>
                <a:prstClr val="black"/>
              </a:solidFill>
            </a:endParaRPr>
          </a:p>
        </p:txBody>
      </p:sp>
      <p:sp>
        <p:nvSpPr>
          <p:cNvPr id="187395" name="Rectangle 2"/>
          <p:cNvSpPr>
            <a:spLocks noGrp="1" noRot="1" noChangeAspect="1" noChangeArrowheads="1" noTextEdit="1"/>
          </p:cNvSpPr>
          <p:nvPr>
            <p:ph type="sldImg"/>
          </p:nvPr>
        </p:nvSpPr>
        <p:spPr>
          <a:xfrm>
            <a:off x="714375" y="746125"/>
            <a:ext cx="5381625" cy="3727450"/>
          </a:xfrm>
          <a:ln/>
        </p:spPr>
      </p:sp>
      <p:sp>
        <p:nvSpPr>
          <p:cNvPr id="187396" name="Rectangle 3"/>
          <p:cNvSpPr>
            <a:spLocks noGrp="1" noChangeArrowheads="1"/>
          </p:cNvSpPr>
          <p:nvPr>
            <p:ph type="body" idx="1"/>
          </p:nvPr>
        </p:nvSpPr>
        <p:spPr>
          <a:xfrm>
            <a:off x="681039" y="4724420"/>
            <a:ext cx="5448299" cy="4472404"/>
          </a:xfrm>
        </p:spPr>
        <p:txBody>
          <a:bodyPr/>
          <a:lstStyle/>
          <a:p>
            <a:pPr eaLnBrk="1" hangingPunct="1">
              <a:defRPr/>
            </a:pPr>
            <a:endParaRPr lang="en-GB" dirty="0" smtClean="0"/>
          </a:p>
        </p:txBody>
      </p:sp>
    </p:spTree>
    <p:extLst>
      <p:ext uri="{BB962C8B-B14F-4D97-AF65-F5344CB8AC3E}">
        <p14:creationId xmlns:p14="http://schemas.microsoft.com/office/powerpoint/2010/main" val="21687553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135</a:t>
            </a:fld>
            <a:endParaRPr lang="en-US"/>
          </a:p>
        </p:txBody>
      </p:sp>
    </p:spTree>
    <p:extLst>
      <p:ext uri="{BB962C8B-B14F-4D97-AF65-F5344CB8AC3E}">
        <p14:creationId xmlns:p14="http://schemas.microsoft.com/office/powerpoint/2010/main" val="24276898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137</a:t>
            </a:fld>
            <a:endParaRPr lang="en-US">
              <a:solidFill>
                <a:srgbClr val="000000"/>
              </a:solidFill>
            </a:endParaRPr>
          </a:p>
        </p:txBody>
      </p:sp>
    </p:spTree>
    <p:extLst>
      <p:ext uri="{BB962C8B-B14F-4D97-AF65-F5344CB8AC3E}">
        <p14:creationId xmlns:p14="http://schemas.microsoft.com/office/powerpoint/2010/main" val="42181540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138</a:t>
            </a:fld>
            <a:endParaRPr lang="en-US">
              <a:solidFill>
                <a:srgbClr val="000000"/>
              </a:solidFill>
            </a:endParaRPr>
          </a:p>
        </p:txBody>
      </p:sp>
    </p:spTree>
    <p:extLst>
      <p:ext uri="{BB962C8B-B14F-4D97-AF65-F5344CB8AC3E}">
        <p14:creationId xmlns:p14="http://schemas.microsoft.com/office/powerpoint/2010/main" val="39097348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139</a:t>
            </a:fld>
            <a:endParaRPr lang="en-US"/>
          </a:p>
        </p:txBody>
      </p:sp>
    </p:spTree>
    <p:extLst>
      <p:ext uri="{BB962C8B-B14F-4D97-AF65-F5344CB8AC3E}">
        <p14:creationId xmlns:p14="http://schemas.microsoft.com/office/powerpoint/2010/main" val="30802957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140</a:t>
            </a:fld>
            <a:endParaRPr lang="en-US">
              <a:solidFill>
                <a:srgbClr val="000000"/>
              </a:solidFill>
            </a:endParaRPr>
          </a:p>
        </p:txBody>
      </p:sp>
    </p:spTree>
    <p:extLst>
      <p:ext uri="{BB962C8B-B14F-4D97-AF65-F5344CB8AC3E}">
        <p14:creationId xmlns:p14="http://schemas.microsoft.com/office/powerpoint/2010/main" val="4362212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746125"/>
            <a:ext cx="5381625"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solidFill>
                  <a:srgbClr val="000000"/>
                </a:solidFill>
              </a:rPr>
              <a:pPr/>
              <a:t>141</a:t>
            </a:fld>
            <a:endParaRPr lang="en-US">
              <a:solidFill>
                <a:srgbClr val="000000"/>
              </a:solidFill>
            </a:endParaRPr>
          </a:p>
        </p:txBody>
      </p:sp>
    </p:spTree>
    <p:extLst>
      <p:ext uri="{BB962C8B-B14F-4D97-AF65-F5344CB8AC3E}">
        <p14:creationId xmlns:p14="http://schemas.microsoft.com/office/powerpoint/2010/main" val="314847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85F21A-DBB8-4E65-9E4E-3435B804B7D3}" type="slidenum">
              <a:rPr lang="en-US" smtClean="0"/>
              <a:pPr/>
              <a:t>9</a:t>
            </a:fld>
            <a:endParaRPr lang="en-US"/>
          </a:p>
        </p:txBody>
      </p:sp>
    </p:spTree>
    <p:extLst>
      <p:ext uri="{BB962C8B-B14F-4D97-AF65-F5344CB8AC3E}">
        <p14:creationId xmlns:p14="http://schemas.microsoft.com/office/powerpoint/2010/main" val="4239772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5.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134" name="Picture 14" descr="title_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921875" cy="6854825"/>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Grp="1" noChangeArrowheads="1"/>
          </p:cNvSpPr>
          <p:nvPr>
            <p:ph type="ctrTitle"/>
          </p:nvPr>
        </p:nvSpPr>
        <p:spPr>
          <a:xfrm>
            <a:off x="631825" y="2425900"/>
            <a:ext cx="8420100" cy="1125537"/>
          </a:xfrm>
        </p:spPr>
        <p:txBody>
          <a:bodyPr/>
          <a:lstStyle>
            <a:lvl1pPr>
              <a:defRPr>
                <a:solidFill>
                  <a:schemeClr val="bg1"/>
                </a:solidFill>
              </a:defRPr>
            </a:lvl1pPr>
          </a:lstStyle>
          <a:p>
            <a:pPr lvl="0"/>
            <a:r>
              <a:rPr lang="en-GB" noProof="0" dirty="0" smtClean="0"/>
              <a:t>Click to edit Master title style</a:t>
            </a:r>
          </a:p>
        </p:txBody>
      </p:sp>
      <p:sp>
        <p:nvSpPr>
          <p:cNvPr id="5124" name="Rectangle 4"/>
          <p:cNvSpPr>
            <a:spLocks noGrp="1" noChangeArrowheads="1"/>
          </p:cNvSpPr>
          <p:nvPr>
            <p:ph type="subTitle" idx="1"/>
          </p:nvPr>
        </p:nvSpPr>
        <p:spPr>
          <a:xfrm>
            <a:off x="682625" y="3573463"/>
            <a:ext cx="6934200" cy="1752600"/>
          </a:xfrm>
        </p:spPr>
        <p:txBody>
          <a:bodyPr/>
          <a:lstStyle>
            <a:lvl1pPr marL="0" indent="0">
              <a:buFontTx/>
              <a:buNone/>
              <a:defRPr>
                <a:solidFill>
                  <a:schemeClr val="bg1"/>
                </a:solidFill>
              </a:defRPr>
            </a:lvl1pPr>
          </a:lstStyle>
          <a:p>
            <a:pPr lvl="0"/>
            <a:r>
              <a:rPr lang="en-GB" noProof="0" smtClean="0"/>
              <a:t>Click to edit Master subtitle style</a:t>
            </a:r>
          </a:p>
        </p:txBody>
      </p:sp>
      <p:sp>
        <p:nvSpPr>
          <p:cNvPr id="5128" name="Text Box 8"/>
          <p:cNvSpPr txBox="1">
            <a:spLocks noChangeArrowheads="1"/>
          </p:cNvSpPr>
          <p:nvPr/>
        </p:nvSpPr>
        <p:spPr bwMode="auto">
          <a:xfrm>
            <a:off x="631956" y="47243"/>
            <a:ext cx="576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endParaRPr lang="en-US"/>
          </a:p>
        </p:txBody>
      </p:sp>
      <p:pic>
        <p:nvPicPr>
          <p:cNvPr id="5132" name="Picture 12" descr="PAS logo green 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333375"/>
            <a:ext cx="1944687" cy="13525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LGA\Planning Advisory Service\Team\Website\Web images\logos\LGA logo.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09187" y="167258"/>
            <a:ext cx="2708563" cy="1599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3395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1" y="277431"/>
            <a:ext cx="222885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4202" y="277431"/>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06150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_Arup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999"/>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5746" y="1431926"/>
            <a:ext cx="9011708" cy="4505324"/>
          </a:xfrm>
          <a:prstGeom prst="rect">
            <a:avLst/>
          </a:prstGeom>
        </p:spPr>
        <p:txBody>
          <a:bodyPr lIns="0" tIns="0" rIns="0" bIns="0"/>
          <a:lstStyle>
            <a:lvl1pPr marL="266700" indent="-266700">
              <a:lnSpc>
                <a:spcPts val="2500"/>
              </a:lnSpc>
              <a:spcBef>
                <a:spcPts val="1400"/>
              </a:spcBef>
              <a:buClr>
                <a:schemeClr val="accent3"/>
              </a:buClr>
              <a:buFont typeface="Arial" pitchFamily="34" charset="0"/>
              <a:buChar char="•"/>
              <a:tabLst/>
              <a:defRPr sz="2400" b="0"/>
            </a:lvl1pPr>
            <a:lvl2pPr marL="542925" indent="-276225">
              <a:lnSpc>
                <a:spcPts val="2500"/>
              </a:lnSpc>
              <a:buClr>
                <a:schemeClr val="accent3"/>
              </a:buClr>
              <a:buSzPct val="80000"/>
              <a:buFont typeface="Lucida Grande"/>
              <a:buChar char="-"/>
              <a:defRPr b="0"/>
            </a:lvl2pPr>
            <a:lvl3pPr marL="809625" indent="-266700">
              <a:lnSpc>
                <a:spcPts val="2300"/>
              </a:lnSpc>
              <a:buClr>
                <a:schemeClr val="accent3"/>
              </a:buClr>
              <a:buSzPct val="80000"/>
              <a:buFont typeface="Lucida Grande"/>
              <a:buChar char="-"/>
              <a:defRPr b="0"/>
            </a:lvl3pPr>
            <a:lvl4pPr marL="809625" indent="-266700">
              <a:lnSpc>
                <a:spcPts val="2300"/>
              </a:lnSpc>
              <a:buClr>
                <a:schemeClr val="accent3"/>
              </a:buClr>
              <a:buSzPct val="80000"/>
              <a:buFont typeface="Lucida Grande"/>
              <a:buChar char="-"/>
              <a:defRPr b="0"/>
            </a:lvl4pPr>
            <a:lvl5pPr marL="809625" indent="-266700">
              <a:lnSpc>
                <a:spcPts val="2300"/>
              </a:lnSpc>
              <a:buClr>
                <a:schemeClr val="accent3"/>
              </a:buClr>
              <a:buSzPct val="80000"/>
              <a:buFont typeface="Lucida Grande"/>
              <a:buChar char="-"/>
              <a:defRPr b="0" baseline="0"/>
            </a:lvl5pPr>
            <a:lvl6pPr marL="809625" indent="-266700">
              <a:lnSpc>
                <a:spcPts val="2300"/>
              </a:lnSpc>
              <a:buClr>
                <a:schemeClr val="accent3"/>
              </a:buClr>
              <a:buSzPct val="80000"/>
              <a:buFont typeface="Lucida Grande"/>
              <a:buChar char="-"/>
              <a:defRPr lang="en-GB" sz="2200" b="0" dirty="0" smtClean="0">
                <a:solidFill>
                  <a:srgbClr val="000000"/>
                </a:solidFill>
                <a:latin typeface="+mn-lt"/>
                <a:ea typeface="+mn-ea"/>
                <a:cs typeface="Arial"/>
              </a:defRPr>
            </a:lvl6pPr>
            <a:lvl7pPr marL="809625" indent="-266700">
              <a:lnSpc>
                <a:spcPts val="2300"/>
              </a:lnSpc>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nSpc>
                <a:spcPts val="2300"/>
              </a:lnSpc>
              <a:buClr>
                <a:schemeClr val="accent3"/>
              </a:buClr>
              <a:buSzPct val="80000"/>
              <a:buFont typeface="Lucida Grande"/>
              <a:buChar char="-"/>
              <a:defRPr lang="en-GB" sz="2200" b="0" dirty="0" smtClean="0">
                <a:solidFill>
                  <a:srgbClr val="000000"/>
                </a:solidFill>
                <a:latin typeface="+mn-lt"/>
                <a:ea typeface="+mn-ea"/>
                <a:cs typeface="Arial"/>
              </a:defRPr>
            </a:lvl8pPr>
            <a:lvl9pPr marL="809625" indent="-266700">
              <a:lnSpc>
                <a:spcPts val="2300"/>
              </a:lnSpc>
              <a:buClr>
                <a:schemeClr val="accent3"/>
              </a:buClr>
              <a:buSzPct val="80000"/>
              <a:buFont typeface="Lucida Grande"/>
              <a:buChar char="-"/>
              <a:defRPr lang="en-GB" sz="2200" b="0" dirty="0" smtClean="0">
                <a:solidFill>
                  <a:srgbClr val="000000"/>
                </a:solidFill>
                <a:latin typeface="+mn-lt"/>
                <a:ea typeface="+mn-ea"/>
                <a:cs typeface="Aria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4" name="Slide Number Placeholder 14"/>
          <p:cNvSpPr txBox="1">
            <a:spLocks/>
          </p:cNvSpPr>
          <p:nvPr/>
        </p:nvSpPr>
        <p:spPr>
          <a:xfrm>
            <a:off x="0" y="6296400"/>
            <a:ext cx="311283" cy="561600"/>
          </a:xfrm>
          <a:prstGeom prst="rect">
            <a:avLst/>
          </a:prstGeom>
        </p:spPr>
        <p:txBody>
          <a:bodyPr lIns="0" tIns="0" rIns="0" bIns="198000" anchor="b" anchorCtr="0"/>
          <a:lstStyle>
            <a:lvl1pPr algn="r">
              <a:defRPr sz="800">
                <a:solidFill>
                  <a:schemeClr val="tx1"/>
                </a:solidFill>
              </a:defRPr>
            </a:lvl1pPr>
          </a:lstStyle>
          <a:p>
            <a:pPr eaLnBrk="1" fontAlgn="auto" hangingPunct="1">
              <a:spcBef>
                <a:spcPts val="0"/>
              </a:spcBef>
              <a:spcAft>
                <a:spcPts val="0"/>
              </a:spcAft>
              <a:defRPr/>
            </a:pPr>
            <a:fld id="{84ADEA5E-D855-46E6-A607-27446C644854}" type="slidenum">
              <a:rPr lang="en-US" sz="800" b="0" smtClean="0">
                <a:solidFill>
                  <a:srgbClr val="FFFFFF"/>
                </a:solidFill>
                <a:latin typeface="Arial"/>
                <a:cs typeface="ＭＳ Ｐゴシック"/>
              </a:rPr>
              <a:pPr eaLnBrk="1" fontAlgn="auto" hangingPunct="1">
                <a:spcBef>
                  <a:spcPts val="0"/>
                </a:spcBef>
                <a:spcAft>
                  <a:spcPts val="0"/>
                </a:spcAft>
                <a:defRPr/>
              </a:pPr>
              <a:t>‹#›</a:t>
            </a:fld>
            <a:r>
              <a:rPr lang="en-US" sz="800" b="0" i="1" dirty="0" smtClean="0">
                <a:solidFill>
                  <a:srgbClr val="FFFFFF"/>
                </a:solidFill>
                <a:latin typeface="Arial"/>
                <a:cs typeface="ＭＳ Ｐゴシック"/>
              </a:rPr>
              <a:t>  </a:t>
            </a:r>
            <a:endParaRPr lang="en-US" sz="800" b="0" i="1" dirty="0">
              <a:solidFill>
                <a:srgbClr val="FFFFFF"/>
              </a:solidFill>
              <a:latin typeface="Arial"/>
              <a:cs typeface="ＭＳ Ｐゴシック"/>
            </a:endParaRPr>
          </a:p>
        </p:txBody>
      </p:sp>
      <p:sp>
        <p:nvSpPr>
          <p:cNvPr id="8" name="Text Placeholder 7"/>
          <p:cNvSpPr>
            <a:spLocks noGrp="1"/>
          </p:cNvSpPr>
          <p:nvPr>
            <p:ph type="body" sz="quarter" idx="28" hasCustomPrompt="1"/>
          </p:nvPr>
        </p:nvSpPr>
        <p:spPr>
          <a:xfrm>
            <a:off x="450585" y="6296400"/>
            <a:ext cx="6630000" cy="561600"/>
          </a:xfrm>
          <a:prstGeom prst="rect">
            <a:avLst/>
          </a:prstGeom>
        </p:spPr>
        <p:txBody>
          <a:bodyPr lIns="0" tIns="0" rIns="0" bIns="0" anchor="ctr" anchorCtr="0"/>
          <a:lstStyle>
            <a:lvl1pPr marL="0" indent="0">
              <a:lnSpc>
                <a:spcPts val="1700"/>
              </a:lnSpc>
              <a:spcBef>
                <a:spcPts val="0"/>
              </a:spcBef>
              <a:buFont typeface="Arial" pitchFamily="34" charset="0"/>
              <a:buNone/>
              <a:defRPr sz="1600">
                <a:solidFill>
                  <a:schemeClr val="bg1"/>
                </a:solidFill>
              </a:defRPr>
            </a:lvl1pPr>
            <a:lvl2pPr>
              <a:lnSpc>
                <a:spcPts val="1700"/>
              </a:lnSpc>
              <a:buNone/>
              <a:defRPr sz="1600">
                <a:solidFill>
                  <a:schemeClr val="bg1"/>
                </a:solidFill>
              </a:defRPr>
            </a:lvl2pPr>
            <a:lvl3pPr>
              <a:lnSpc>
                <a:spcPts val="1700"/>
              </a:lnSpc>
              <a:buNone/>
              <a:defRPr sz="1600">
                <a:solidFill>
                  <a:schemeClr val="bg1"/>
                </a:solidFill>
              </a:defRPr>
            </a:lvl3pPr>
            <a:lvl4pPr>
              <a:lnSpc>
                <a:spcPts val="1700"/>
              </a:lnSpc>
              <a:buNone/>
              <a:defRPr sz="1600">
                <a:solidFill>
                  <a:schemeClr val="bg1"/>
                </a:solidFill>
              </a:defRPr>
            </a:lvl4pPr>
            <a:lvl5pPr>
              <a:lnSpc>
                <a:spcPts val="1700"/>
              </a:lnSpc>
              <a:buNone/>
              <a:defRPr sz="1600">
                <a:solidFill>
                  <a:schemeClr val="bg1"/>
                </a:solidFill>
              </a:defRPr>
            </a:lvl5pPr>
          </a:lstStyle>
          <a:p>
            <a:pPr lvl="0"/>
            <a:r>
              <a:rPr lang="en-US" dirty="0" smtClean="0"/>
              <a:t>Footer title</a:t>
            </a:r>
            <a:endParaRPr lang="en-US" dirty="0"/>
          </a:p>
        </p:txBody>
      </p:sp>
      <p:sp>
        <p:nvSpPr>
          <p:cNvPr id="6" name="Slide Number Placeholder 2"/>
          <p:cNvSpPr>
            <a:spLocks noGrp="1"/>
          </p:cNvSpPr>
          <p:nvPr>
            <p:ph type="sldNum" sz="quarter" idx="4"/>
          </p:nvPr>
        </p:nvSpPr>
        <p:spPr>
          <a:xfrm>
            <a:off x="7491801" y="6347725"/>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85E36B-056C-47A3-96E6-2CD34D24BE4C}" type="slidenum">
              <a:rPr lang="en-GB" smtClean="0"/>
              <a:t>‹#›</a:t>
            </a:fld>
            <a:endParaRPr lang="en-GB"/>
          </a:p>
        </p:txBody>
      </p:sp>
    </p:spTree>
    <p:extLst>
      <p:ext uri="{BB962C8B-B14F-4D97-AF65-F5344CB8AC3E}">
        <p14:creationId xmlns:p14="http://schemas.microsoft.com/office/powerpoint/2010/main" val="500521360"/>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84590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12686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84590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title_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9218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631825" y="44450"/>
            <a:ext cx="576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4400" b="1">
                <a:solidFill>
                  <a:schemeClr val="tx2"/>
                </a:solidFill>
                <a:latin typeface="Arial" charset="0"/>
              </a:defRPr>
            </a:lvl1pPr>
            <a:lvl2pPr marL="742950" indent="-285750" eaLnBrk="0" hangingPunct="0">
              <a:defRPr sz="4400" b="1">
                <a:solidFill>
                  <a:schemeClr val="tx2"/>
                </a:solidFill>
                <a:latin typeface="Arial" charset="0"/>
              </a:defRPr>
            </a:lvl2pPr>
            <a:lvl3pPr marL="1143000" indent="-228600" eaLnBrk="0" hangingPunct="0">
              <a:defRPr sz="4400" b="1">
                <a:solidFill>
                  <a:schemeClr val="tx2"/>
                </a:solidFill>
                <a:latin typeface="Arial" charset="0"/>
              </a:defRPr>
            </a:lvl3pPr>
            <a:lvl4pPr marL="1600200" indent="-228600" eaLnBrk="0" hangingPunct="0">
              <a:defRPr sz="4400" b="1">
                <a:solidFill>
                  <a:schemeClr val="tx2"/>
                </a:solidFill>
                <a:latin typeface="Arial" charset="0"/>
              </a:defRPr>
            </a:lvl4pPr>
            <a:lvl5pPr marL="2057400" indent="-228600" eaLnBrk="0" hangingPunct="0">
              <a:defRPr sz="4400" b="1">
                <a:solidFill>
                  <a:schemeClr val="tx2"/>
                </a:solidFill>
                <a:latin typeface="Arial" charset="0"/>
              </a:defRPr>
            </a:lvl5pPr>
            <a:lvl6pPr marL="2514600" indent="-228600" eaLnBrk="0" fontAlgn="base" hangingPunct="0">
              <a:spcBef>
                <a:spcPct val="0"/>
              </a:spcBef>
              <a:spcAft>
                <a:spcPct val="0"/>
              </a:spcAft>
              <a:defRPr sz="4400" b="1">
                <a:solidFill>
                  <a:schemeClr val="tx2"/>
                </a:solidFill>
                <a:latin typeface="Arial" charset="0"/>
              </a:defRPr>
            </a:lvl6pPr>
            <a:lvl7pPr marL="2971800" indent="-228600" eaLnBrk="0" fontAlgn="base" hangingPunct="0">
              <a:spcBef>
                <a:spcPct val="0"/>
              </a:spcBef>
              <a:spcAft>
                <a:spcPct val="0"/>
              </a:spcAft>
              <a:defRPr sz="4400" b="1">
                <a:solidFill>
                  <a:schemeClr val="tx2"/>
                </a:solidFill>
                <a:latin typeface="Arial" charset="0"/>
              </a:defRPr>
            </a:lvl7pPr>
            <a:lvl8pPr marL="3429000" indent="-228600" eaLnBrk="0" fontAlgn="base" hangingPunct="0">
              <a:spcBef>
                <a:spcPct val="0"/>
              </a:spcBef>
              <a:spcAft>
                <a:spcPct val="0"/>
              </a:spcAft>
              <a:defRPr sz="4400" b="1">
                <a:solidFill>
                  <a:schemeClr val="tx2"/>
                </a:solidFill>
                <a:latin typeface="Arial" charset="0"/>
              </a:defRPr>
            </a:lvl8pPr>
            <a:lvl9pPr marL="3886200" indent="-228600" eaLnBrk="0" fontAlgn="base" hangingPunct="0">
              <a:spcBef>
                <a:spcPct val="0"/>
              </a:spcBef>
              <a:spcAft>
                <a:spcPct val="0"/>
              </a:spcAft>
              <a:defRPr sz="4400" b="1">
                <a:solidFill>
                  <a:schemeClr val="tx2"/>
                </a:solidFill>
                <a:latin typeface="Arial" charset="0"/>
              </a:defRPr>
            </a:lvl9pPr>
          </a:lstStyle>
          <a:p>
            <a:pPr eaLnBrk="1" hangingPunct="1">
              <a:spcBef>
                <a:spcPct val="50000"/>
              </a:spcBef>
              <a:defRPr/>
            </a:pPr>
            <a:endParaRPr lang="en-US" dirty="0" smtClean="0">
              <a:solidFill>
                <a:srgbClr val="000000"/>
              </a:solidFill>
            </a:endParaRPr>
          </a:p>
        </p:txBody>
      </p:sp>
      <p:pic>
        <p:nvPicPr>
          <p:cNvPr id="6" name="Picture 12" descr="PAS logo green 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333375"/>
            <a:ext cx="1944687"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32725" y="476250"/>
            <a:ext cx="1562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631825" y="2420966"/>
            <a:ext cx="8420100" cy="1125537"/>
          </a:xfrm>
        </p:spPr>
        <p:txBody>
          <a:bodyPr/>
          <a:lstStyle>
            <a:lvl1pPr>
              <a:defRPr>
                <a:solidFill>
                  <a:schemeClr val="bg1"/>
                </a:solidFill>
              </a:defRPr>
            </a:lvl1pPr>
          </a:lstStyle>
          <a:p>
            <a:pPr lvl="0"/>
            <a:r>
              <a:rPr lang="en-GB" noProof="0" smtClean="0"/>
              <a:t>Click to edit Master title style</a:t>
            </a:r>
          </a:p>
        </p:txBody>
      </p:sp>
      <p:sp>
        <p:nvSpPr>
          <p:cNvPr id="5124" name="Rectangle 4"/>
          <p:cNvSpPr>
            <a:spLocks noGrp="1" noChangeArrowheads="1"/>
          </p:cNvSpPr>
          <p:nvPr>
            <p:ph type="subTitle" idx="1"/>
          </p:nvPr>
        </p:nvSpPr>
        <p:spPr>
          <a:xfrm>
            <a:off x="682625" y="3573463"/>
            <a:ext cx="6934200" cy="1752600"/>
          </a:xfrm>
        </p:spPr>
        <p:txBody>
          <a:bodyPr/>
          <a:lstStyle>
            <a:lvl1pPr marL="0" indent="0">
              <a:buFontTx/>
              <a:buNone/>
              <a:defRPr>
                <a:solidFill>
                  <a:schemeClr val="bg1"/>
                </a:solidFill>
              </a:defRPr>
            </a:lvl1pPr>
          </a:lstStyle>
          <a:p>
            <a:pPr lvl="0"/>
            <a:r>
              <a:rPr lang="en-GB" noProof="0" smtClean="0"/>
              <a:t>Click to edit Master subtitle style</a:t>
            </a:r>
          </a:p>
        </p:txBody>
      </p:sp>
    </p:spTree>
    <p:extLst>
      <p:ext uri="{BB962C8B-B14F-4D97-AF65-F5344CB8AC3E}">
        <p14:creationId xmlns:p14="http://schemas.microsoft.com/office/powerpoint/2010/main" val="2988879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26365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28"/>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42417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4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1181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82488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84590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391"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9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96350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79553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808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3499" y="27307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5681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51812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6170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1" y="274663"/>
            <a:ext cx="222885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4202" y="274663"/>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27749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A768D6-DAFD-5E48-A873-C7DCB76247D1}"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1477262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2561512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2688898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11862"/>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66594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1684630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80B09-998A-5943-8529-13BC96A4B649}" type="datetime1">
              <a:rPr lang="en-GB" smtClean="0">
                <a:solidFill>
                  <a:srgbClr val="011892">
                    <a:tint val="75000"/>
                  </a:srgbClr>
                </a:solidFill>
              </a:rPr>
              <a:pPr/>
              <a:t>30/01/2017</a:t>
            </a:fld>
            <a:endParaRPr lang="en-US">
              <a:solidFill>
                <a:srgbClr val="011892">
                  <a:tint val="75000"/>
                </a:srgbClr>
              </a:solidFill>
            </a:endParaRPr>
          </a:p>
        </p:txBody>
      </p:sp>
      <p:sp>
        <p:nvSpPr>
          <p:cNvPr id="3" name="Footer Placeholder 2"/>
          <p:cNvSpPr>
            <a:spLocks noGrp="1"/>
          </p:cNvSpPr>
          <p:nvPr>
            <p:ph type="ftr" sz="quarter" idx="11"/>
          </p:nvPr>
        </p:nvSpPr>
        <p:spPr/>
        <p:txBody>
          <a:bodyPr/>
          <a:lstStyle/>
          <a:p>
            <a:endParaRPr lang="en-US">
              <a:solidFill>
                <a:srgbClr val="011892">
                  <a:tint val="75000"/>
                </a:srgbClr>
              </a:solidFill>
            </a:endParaRPr>
          </a:p>
        </p:txBody>
      </p:sp>
      <p:sp>
        <p:nvSpPr>
          <p:cNvPr id="4" name="Slide Number Placeholder 3"/>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71141288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3422360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1709681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4190445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2645934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1414942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80B09-998A-5943-8529-13BC96A4B649}" type="datetime1">
              <a:rPr lang="en-GB" smtClean="0">
                <a:solidFill>
                  <a:srgbClr val="011892">
                    <a:tint val="75000"/>
                  </a:srgbClr>
                </a:solidFill>
              </a:rPr>
              <a:pPr/>
              <a:t>30/01/2017</a:t>
            </a:fld>
            <a:endParaRPr lang="en-US">
              <a:solidFill>
                <a:srgbClr val="011892">
                  <a:tint val="75000"/>
                </a:srgbClr>
              </a:solidFill>
            </a:endParaRPr>
          </a:p>
        </p:txBody>
      </p:sp>
      <p:sp>
        <p:nvSpPr>
          <p:cNvPr id="3" name="Footer Placeholder 2"/>
          <p:cNvSpPr>
            <a:spLocks noGrp="1"/>
          </p:cNvSpPr>
          <p:nvPr>
            <p:ph type="ftr" sz="quarter" idx="11"/>
          </p:nvPr>
        </p:nvSpPr>
        <p:spPr/>
        <p:txBody>
          <a:bodyPr/>
          <a:lstStyle/>
          <a:p>
            <a:endParaRPr lang="en-US">
              <a:solidFill>
                <a:srgbClr val="011892">
                  <a:tint val="75000"/>
                </a:srgbClr>
              </a:solidFill>
            </a:endParaRPr>
          </a:p>
        </p:txBody>
      </p:sp>
      <p:sp>
        <p:nvSpPr>
          <p:cNvPr id="4" name="Slide Number Placeholder 3"/>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195135751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971581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303985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4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1181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76529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1855662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3457410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3603293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2898162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3342869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3756550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3574076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2999194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3151108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226615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90293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Footer Placeholder 4"/>
          <p:cNvSpPr>
            <a:spLocks noGrp="1"/>
          </p:cNvSpPr>
          <p:nvPr>
            <p:ph type="ftr" sz="quarter" idx="11"/>
          </p:nvPr>
        </p:nvSpPr>
        <p:spPr/>
        <p:txBody>
          <a:bodyPr/>
          <a:lstStyle/>
          <a:p>
            <a:endParaRPr lang="en-US">
              <a:solidFill>
                <a:srgbClr val="011892">
                  <a:tint val="75000"/>
                </a:srgbClr>
              </a:solidFill>
            </a:endParaRPr>
          </a:p>
        </p:txBody>
      </p:sp>
      <p:sp>
        <p:nvSpPr>
          <p:cNvPr id="6" name="Slide Number Placeholder 5"/>
          <p:cNvSpPr>
            <a:spLocks noGrp="1"/>
          </p:cNvSpPr>
          <p:nvPr>
            <p:ph type="sldNum" sz="quarter" idx="12"/>
          </p:nvPr>
        </p:nvSpPr>
        <p:spPr/>
        <p:txBody>
          <a:bodyPr/>
          <a:lstStyle/>
          <a:p>
            <a:fld id="{A4F259D6-A8A1-CB43-B928-F8F1001F8475}" type="slidenum">
              <a:rPr lang="en-US" smtClean="0">
                <a:solidFill>
                  <a:srgbClr val="011892">
                    <a:tint val="75000"/>
                  </a:srgbClr>
                </a:solidFill>
              </a:rPr>
              <a:pPr/>
              <a:t>‹#›</a:t>
            </a:fld>
            <a:endParaRPr lang="en-US">
              <a:solidFill>
                <a:srgbClr val="011892">
                  <a:tint val="75000"/>
                </a:srgbClr>
              </a:solidFill>
            </a:endParaRPr>
          </a:p>
        </p:txBody>
      </p:sp>
    </p:spTree>
    <p:extLst>
      <p:ext uri="{BB962C8B-B14F-4D97-AF65-F5344CB8AC3E}">
        <p14:creationId xmlns:p14="http://schemas.microsoft.com/office/powerpoint/2010/main" val="3907932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073803"/>
            <a:ext cx="8420100" cy="1283199"/>
          </a:xfrm>
          <a:noFill/>
        </p:spPr>
        <p:txBody>
          <a:bodyPr>
            <a:normAutofit/>
          </a:bodyPr>
          <a:lstStyle>
            <a:lvl1pPr algn="ctr">
              <a:defRPr sz="3600" b="1">
                <a:solidFill>
                  <a:schemeClr val="tx2"/>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485900" y="3643464"/>
            <a:ext cx="6934200" cy="1456375"/>
          </a:xfrm>
        </p:spPr>
        <p:txBody>
          <a:bodyPr>
            <a:normAutofit/>
          </a:bodyPr>
          <a:lstStyle>
            <a:lvl1pPr marL="0" indent="0" algn="ctr">
              <a:buNone/>
              <a:defRPr sz="2800">
                <a:solidFill>
                  <a:schemeClr val="accent3"/>
                </a:solidFill>
              </a:defRPr>
            </a:lvl1pPr>
            <a:lvl2pPr marL="192873" indent="0" algn="ctr">
              <a:buNone/>
              <a:defRPr/>
            </a:lvl2pPr>
            <a:lvl3pPr marL="385744" indent="0" algn="ctr">
              <a:buNone/>
              <a:defRPr/>
            </a:lvl3pPr>
            <a:lvl4pPr marL="578616" indent="0" algn="ctr">
              <a:buNone/>
              <a:defRPr/>
            </a:lvl4pPr>
            <a:lvl5pPr marL="771487" indent="0" algn="ctr">
              <a:buNone/>
              <a:defRPr/>
            </a:lvl5pPr>
            <a:lvl6pPr marL="964359" indent="0" algn="ctr">
              <a:buNone/>
              <a:defRPr/>
            </a:lvl6pPr>
            <a:lvl7pPr marL="1157230" indent="0" algn="ctr">
              <a:buNone/>
              <a:defRPr/>
            </a:lvl7pPr>
            <a:lvl8pPr marL="1350102" indent="0" algn="ctr">
              <a:buNone/>
              <a:defRPr/>
            </a:lvl8pPr>
            <a:lvl9pPr marL="1542973" indent="0" algn="ctr">
              <a:buNone/>
              <a:defRPr/>
            </a:lvl9pPr>
          </a:lstStyle>
          <a:p>
            <a:r>
              <a:rPr lang="en-US" smtClean="0"/>
              <a:t>Click to edit Master subtitle style</a:t>
            </a:r>
            <a:endParaRPr lang="en-GB" dirty="0"/>
          </a:p>
        </p:txBody>
      </p:sp>
      <p:cxnSp>
        <p:nvCxnSpPr>
          <p:cNvPr id="8" name="Straight Connector 7"/>
          <p:cNvCxnSpPr/>
          <p:nvPr/>
        </p:nvCxnSpPr>
        <p:spPr bwMode="auto">
          <a:xfrm>
            <a:off x="742950" y="3356992"/>
            <a:ext cx="8420100" cy="0"/>
          </a:xfrm>
          <a:prstGeom prst="line">
            <a:avLst/>
          </a:prstGeom>
          <a:solidFill>
            <a:schemeClr val="accent1"/>
          </a:solidFill>
          <a:ln w="44450"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168068637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70845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2319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81979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11453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2082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06756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75911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7460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530542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01624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04097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09461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34045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37690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55575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54363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75452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6572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27450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53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72088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66090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0">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8541" y="61129"/>
            <a:ext cx="8420100" cy="897354"/>
          </a:xfrm>
        </p:spPr>
        <p:txBody>
          <a:bodyPr>
            <a:normAutofit/>
          </a:bodyPr>
          <a:lstStyle>
            <a:lvl1pPr>
              <a:defRPr sz="3000">
                <a:solidFill>
                  <a:schemeClr val="tx2"/>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818541" y="1052746"/>
            <a:ext cx="8420100" cy="4558749"/>
          </a:xfrm>
        </p:spPr>
        <p:txBody>
          <a:bodyPr>
            <a:normAutofit/>
          </a:bodyPr>
          <a:lstStyle>
            <a:lvl1pPr>
              <a:defRPr sz="2100"/>
            </a:lvl1pPr>
            <a:lvl2pPr>
              <a:defRPr sz="1200"/>
            </a:lvl2pPr>
            <a:lvl3pPr>
              <a:defRPr sz="2100"/>
            </a:lvl3pPr>
            <a:lvl4pPr>
              <a:defRPr sz="825"/>
            </a:lvl4pPr>
            <a:lvl5pPr>
              <a:defRPr sz="75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7" name="Straight Connector 6"/>
          <p:cNvCxnSpPr/>
          <p:nvPr/>
        </p:nvCxnSpPr>
        <p:spPr bwMode="auto">
          <a:xfrm>
            <a:off x="803875" y="980728"/>
            <a:ext cx="8420100" cy="0"/>
          </a:xfrm>
          <a:prstGeom prst="line">
            <a:avLst/>
          </a:prstGeom>
          <a:solidFill>
            <a:schemeClr val="accent1"/>
          </a:solidFill>
          <a:ln w="44450"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294418550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742950" y="1981200"/>
            <a:ext cx="8420100" cy="3505200"/>
          </a:xfrm>
          <a:prstGeom prst="rect">
            <a:avLst/>
          </a:prstGeom>
        </p:spPr>
        <p:txBody>
          <a:bodyPr/>
          <a:lstStyle/>
          <a:p>
            <a:pPr lvl="0"/>
            <a:endParaRPr lang="en-GB" noProof="0"/>
          </a:p>
        </p:txBody>
      </p:sp>
      <p:sp>
        <p:nvSpPr>
          <p:cNvPr id="4" name="Date Placeholder 3"/>
          <p:cNvSpPr>
            <a:spLocks noGrp="1"/>
          </p:cNvSpPr>
          <p:nvPr>
            <p:ph type="dt" sz="half" idx="10"/>
          </p:nvPr>
        </p:nvSpPr>
        <p:spPr>
          <a:xfrm>
            <a:off x="742950" y="6248400"/>
            <a:ext cx="2063750" cy="457200"/>
          </a:xfrm>
          <a:prstGeom prst="rect">
            <a:avLst/>
          </a:prstGeom>
        </p:spPr>
        <p:txBody>
          <a:bodyPr/>
          <a:lstStyle>
            <a:lvl1pPr eaLnBrk="1" hangingPunct="1">
              <a:defRPr smtClean="0">
                <a:latin typeface="Arial" panose="020B0604020202020204" pitchFamily="34" charset="0"/>
              </a:defRPr>
            </a:lvl1pPr>
          </a:lstStyle>
          <a:p>
            <a:pPr>
              <a:defRPr/>
            </a:pPr>
            <a:endParaRPr lang="en-GB">
              <a:solidFill>
                <a:prstClr val="white"/>
              </a:solidFill>
            </a:endParaRPr>
          </a:p>
        </p:txBody>
      </p:sp>
      <p:sp>
        <p:nvSpPr>
          <p:cNvPr id="5" name="Footer Placeholder 4"/>
          <p:cNvSpPr>
            <a:spLocks noGrp="1"/>
          </p:cNvSpPr>
          <p:nvPr>
            <p:ph type="ftr" sz="quarter" idx="11"/>
          </p:nvPr>
        </p:nvSpPr>
        <p:spPr>
          <a:xfrm>
            <a:off x="3384550" y="6248400"/>
            <a:ext cx="3136900" cy="457200"/>
          </a:xfrm>
          <a:prstGeom prst="rect">
            <a:avLst/>
          </a:prstGeom>
        </p:spPr>
        <p:txBody>
          <a:bodyPr/>
          <a:lstStyle>
            <a:lvl1pPr eaLnBrk="1" hangingPunct="1">
              <a:defRPr smtClean="0">
                <a:latin typeface="Arial" panose="020B0604020202020204" pitchFamily="34" charset="0"/>
              </a:defRPr>
            </a:lvl1pPr>
          </a:lstStyle>
          <a:p>
            <a:pPr>
              <a:defRPr/>
            </a:pPr>
            <a:endParaRPr lang="en-GB">
              <a:solidFill>
                <a:prstClr val="white"/>
              </a:solidFill>
            </a:endParaRPr>
          </a:p>
        </p:txBody>
      </p:sp>
      <p:sp>
        <p:nvSpPr>
          <p:cNvPr id="6" name="Slide Number Placeholder 5"/>
          <p:cNvSpPr>
            <a:spLocks noGrp="1"/>
          </p:cNvSpPr>
          <p:nvPr>
            <p:ph type="sldNum" sz="quarter" idx="12"/>
          </p:nvPr>
        </p:nvSpPr>
        <p:spPr>
          <a:xfrm>
            <a:off x="7099300" y="6248400"/>
            <a:ext cx="206375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F3BFAA5-4F56-45E0-882B-FA2A87B7541B}" type="slidenum">
              <a:rPr lang="en-GB">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651639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88935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29866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35865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4745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264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a:prstGeom prst="rect">
            <a:avLst/>
          </a:prstGeom>
        </p:spPr>
        <p:txBody>
          <a:bodyPr/>
          <a:lstStyle/>
          <a:p>
            <a:r>
              <a:rPr lang="en-US" smtClean="0"/>
              <a:t>Click to edit Master title style</a:t>
            </a:r>
            <a:endParaRPr lang="en-GB"/>
          </a:p>
        </p:txBody>
      </p:sp>
      <p:sp>
        <p:nvSpPr>
          <p:cNvPr id="3" name="Table Placeholder 2"/>
          <p:cNvSpPr>
            <a:spLocks noGrp="1"/>
          </p:cNvSpPr>
          <p:nvPr>
            <p:ph type="tbl" idx="1"/>
          </p:nvPr>
        </p:nvSpPr>
        <p:spPr>
          <a:xfrm>
            <a:off x="742950" y="1981200"/>
            <a:ext cx="8420100" cy="3505200"/>
          </a:xfrm>
          <a:prstGeom prst="rect">
            <a:avLst/>
          </a:prstGeom>
        </p:spPr>
        <p:txBody>
          <a:bodyPr/>
          <a:lstStyle/>
          <a:p>
            <a:pPr lvl="0"/>
            <a:endParaRPr lang="en-GB" noProof="0"/>
          </a:p>
        </p:txBody>
      </p:sp>
      <p:sp>
        <p:nvSpPr>
          <p:cNvPr id="4" name="Date Placeholder 3"/>
          <p:cNvSpPr>
            <a:spLocks noGrp="1"/>
          </p:cNvSpPr>
          <p:nvPr>
            <p:ph type="dt" sz="half" idx="10"/>
          </p:nvPr>
        </p:nvSpPr>
        <p:spPr>
          <a:xfrm>
            <a:off x="742950" y="6248400"/>
            <a:ext cx="2063750" cy="457200"/>
          </a:xfrm>
          <a:prstGeom prst="rect">
            <a:avLst/>
          </a:prstGeom>
        </p:spPr>
        <p:txBody>
          <a:bodyPr/>
          <a:lstStyle>
            <a:lvl1pPr eaLnBrk="1" hangingPunct="1">
              <a:defRPr smtClean="0">
                <a:latin typeface="Arial" panose="020B0604020202020204" pitchFamily="34" charset="0"/>
              </a:defRPr>
            </a:lvl1pPr>
          </a:lstStyle>
          <a:p>
            <a:pPr>
              <a:defRPr/>
            </a:pPr>
            <a:endParaRPr lang="en-GB">
              <a:solidFill>
                <a:prstClr val="white"/>
              </a:solidFill>
            </a:endParaRPr>
          </a:p>
        </p:txBody>
      </p:sp>
      <p:sp>
        <p:nvSpPr>
          <p:cNvPr id="5" name="Footer Placeholder 4"/>
          <p:cNvSpPr>
            <a:spLocks noGrp="1"/>
          </p:cNvSpPr>
          <p:nvPr>
            <p:ph type="ftr" sz="quarter" idx="11"/>
          </p:nvPr>
        </p:nvSpPr>
        <p:spPr>
          <a:xfrm>
            <a:off x="3384550" y="6248400"/>
            <a:ext cx="3136900" cy="457200"/>
          </a:xfrm>
          <a:prstGeom prst="rect">
            <a:avLst/>
          </a:prstGeom>
        </p:spPr>
        <p:txBody>
          <a:bodyPr/>
          <a:lstStyle>
            <a:lvl1pPr eaLnBrk="1" hangingPunct="1">
              <a:defRPr smtClean="0">
                <a:latin typeface="Arial" panose="020B0604020202020204" pitchFamily="34" charset="0"/>
              </a:defRPr>
            </a:lvl1pPr>
          </a:lstStyle>
          <a:p>
            <a:pPr>
              <a:defRPr/>
            </a:pPr>
            <a:endParaRPr lang="en-GB">
              <a:solidFill>
                <a:prstClr val="white"/>
              </a:solidFill>
            </a:endParaRPr>
          </a:p>
        </p:txBody>
      </p:sp>
      <p:sp>
        <p:nvSpPr>
          <p:cNvPr id="6" name="Slide Number Placeholder 5"/>
          <p:cNvSpPr>
            <a:spLocks noGrp="1"/>
          </p:cNvSpPr>
          <p:nvPr>
            <p:ph type="sldNum" sz="quarter" idx="12"/>
          </p:nvPr>
        </p:nvSpPr>
        <p:spPr>
          <a:xfrm>
            <a:off x="7099300" y="6248400"/>
            <a:ext cx="206375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F3BFAA5-4F56-45E0-882B-FA2A87B7541B}" type="slidenum">
              <a:rPr lang="en-GB">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133398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3499" y="27584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157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39401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45246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87689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End Slide">
    <p:bg>
      <p:bgPr>
        <a:solidFill>
          <a:schemeClr val="tx2"/>
        </a:solidFill>
        <a:effectLst/>
      </p:bgPr>
    </p:bg>
    <p:spTree>
      <p:nvGrpSpPr>
        <p:cNvPr id="1" name=""/>
        <p:cNvGrpSpPr/>
        <p:nvPr/>
      </p:nvGrpSpPr>
      <p:grpSpPr>
        <a:xfrm>
          <a:off x="0" y="0"/>
          <a:ext cx="0" cy="0"/>
          <a:chOff x="0" y="0"/>
          <a:chExt cx="0" cy="0"/>
        </a:xfrm>
      </p:grpSpPr>
      <p:sp>
        <p:nvSpPr>
          <p:cNvPr id="5" name="TextBox 4"/>
          <p:cNvSpPr txBox="1"/>
          <p:nvPr/>
        </p:nvSpPr>
        <p:spPr>
          <a:xfrm>
            <a:off x="4484949" y="1593450"/>
            <a:ext cx="3577436" cy="1477328"/>
          </a:xfrm>
          <a:prstGeom prst="rect">
            <a:avLst/>
          </a:prstGeom>
          <a:noFill/>
        </p:spPr>
        <p:txBody>
          <a:bodyPr wrap="square" rtlCol="0">
            <a:spAutoFit/>
          </a:bodyPr>
          <a:lstStyle/>
          <a:p>
            <a:r>
              <a:rPr lang="en-GB" sz="3000" b="0" i="1" dirty="0" smtClean="0">
                <a:solidFill>
                  <a:prstClr val="white"/>
                </a:solidFill>
                <a:latin typeface="Arial" charset="0"/>
                <a:ea typeface="ＭＳ Ｐゴシック" pitchFamily="34" charset="-128"/>
              </a:rPr>
              <a:t>The voice of the home building industry</a:t>
            </a:r>
            <a:endParaRPr lang="en-GB" sz="3000" b="0" i="1" dirty="0">
              <a:solidFill>
                <a:prstClr val="white"/>
              </a:solidFill>
              <a:latin typeface="Arial" charset="0"/>
              <a:ea typeface="ＭＳ Ｐゴシック" pitchFamily="34" charset="-128"/>
            </a:endParaRPr>
          </a:p>
        </p:txBody>
      </p:sp>
      <p:sp>
        <p:nvSpPr>
          <p:cNvPr id="7" name="TextBox 6"/>
          <p:cNvSpPr txBox="1"/>
          <p:nvPr/>
        </p:nvSpPr>
        <p:spPr>
          <a:xfrm>
            <a:off x="2538565" y="6261005"/>
            <a:ext cx="6273167" cy="248209"/>
          </a:xfrm>
          <a:prstGeom prst="rect">
            <a:avLst/>
          </a:prstGeom>
          <a:noFill/>
        </p:spPr>
        <p:txBody>
          <a:bodyPr wrap="square" rtlCol="0">
            <a:spAutoFit/>
          </a:bodyPr>
          <a:lstStyle/>
          <a:p>
            <a:r>
              <a:rPr lang="en-GB" sz="1013" b="0" dirty="0" smtClean="0">
                <a:solidFill>
                  <a:srgbClr val="D19E38"/>
                </a:solidFill>
                <a:latin typeface="Arial" charset="0"/>
                <a:ea typeface="ＭＳ Ｐゴシック" pitchFamily="34" charset="-128"/>
              </a:rPr>
              <a:t>www.hbf.co.uk</a:t>
            </a:r>
            <a:r>
              <a:rPr lang="en-GB" sz="1013" b="0" dirty="0" smtClean="0">
                <a:solidFill>
                  <a:prstClr val="white"/>
                </a:solidFill>
                <a:latin typeface="Arial" charset="0"/>
                <a:ea typeface="ＭＳ Ｐゴシック" pitchFamily="34" charset="-128"/>
              </a:rPr>
              <a:t> | 0207 960 1600 | twitter: </a:t>
            </a:r>
            <a:r>
              <a:rPr lang="en-GB" sz="1013" b="0" dirty="0" smtClean="0">
                <a:solidFill>
                  <a:srgbClr val="D19E38"/>
                </a:solidFill>
                <a:latin typeface="Arial" charset="0"/>
                <a:ea typeface="ＭＳ Ｐゴシック" pitchFamily="34" charset="-128"/>
              </a:rPr>
              <a:t>@</a:t>
            </a:r>
            <a:r>
              <a:rPr lang="en-GB" sz="1013" b="0" dirty="0" err="1" smtClean="0">
                <a:solidFill>
                  <a:srgbClr val="D19E38"/>
                </a:solidFill>
                <a:latin typeface="Arial" charset="0"/>
                <a:ea typeface="ＭＳ Ｐゴシック" pitchFamily="34" charset="-128"/>
              </a:rPr>
              <a:t>homebuildersfed</a:t>
            </a:r>
            <a:endParaRPr lang="en-GB" sz="1013" b="0" dirty="0">
              <a:solidFill>
                <a:srgbClr val="D19E38"/>
              </a:solidFill>
              <a:latin typeface="Arial" charset="0"/>
              <a:ea typeface="ＭＳ Ｐゴシック" pitchFamily="34" charset="-12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055" y="1449516"/>
            <a:ext cx="2191893" cy="1902880"/>
          </a:xfrm>
          <a:prstGeom prst="rect">
            <a:avLst/>
          </a:prstGeom>
        </p:spPr>
      </p:pic>
    </p:spTree>
    <p:extLst>
      <p:ext uri="{BB962C8B-B14F-4D97-AF65-F5344CB8AC3E}">
        <p14:creationId xmlns:p14="http://schemas.microsoft.com/office/powerpoint/2010/main" val="9239009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6213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10.xml"/></Relationships>
</file>

<file path=ppt/slideMasters/_rels/slideMaster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0.xml"/><Relationship Id="rId1" Type="http://schemas.openxmlformats.org/officeDocument/2006/relationships/slideLayout" Target="../slideLayouts/slideLayout81.xml"/><Relationship Id="rId4" Type="http://schemas.openxmlformats.org/officeDocument/2006/relationships/image" Target="../media/image10.png"/></Relationships>
</file>

<file path=ppt/slideMasters/_rels/slideMaster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1.xml"/><Relationship Id="rId1" Type="http://schemas.openxmlformats.org/officeDocument/2006/relationships/slideLayout" Target="../slideLayouts/slideLayout82.xml"/><Relationship Id="rId4" Type="http://schemas.openxmlformats.org/officeDocument/2006/relationships/image" Target="../media/image10.png"/></Relationships>
</file>

<file path=ppt/slideMasters/_rels/slideMaster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2.xml"/><Relationship Id="rId1" Type="http://schemas.openxmlformats.org/officeDocument/2006/relationships/slideLayout" Target="../slideLayouts/slideLayout83.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46.xml"/><Relationship Id="rId1" Type="http://schemas.openxmlformats.org/officeDocument/2006/relationships/slideLayout" Target="../slideLayouts/slideLayout27.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47.xml"/><Relationship Id="rId1" Type="http://schemas.openxmlformats.org/officeDocument/2006/relationships/slideLayout" Target="../slideLayouts/slideLayout28.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48.xml"/><Relationship Id="rId1" Type="http://schemas.openxmlformats.org/officeDocument/2006/relationships/slideLayout" Target="../slideLayouts/slideLayout29.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49.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0.xml"/><Relationship Id="rId1" Type="http://schemas.openxmlformats.org/officeDocument/2006/relationships/slideLayout" Target="../slideLayouts/slideLayout31.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1.xml"/><Relationship Id="rId1" Type="http://schemas.openxmlformats.org/officeDocument/2006/relationships/slideLayout" Target="../slideLayouts/slideLayout32.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2.xml"/><Relationship Id="rId1" Type="http://schemas.openxmlformats.org/officeDocument/2006/relationships/slideLayout" Target="../slideLayouts/slideLayout33.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3.xml"/><Relationship Id="rId1" Type="http://schemas.openxmlformats.org/officeDocument/2006/relationships/slideLayout" Target="../slideLayouts/slideLayout34.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4.xml"/><Relationship Id="rId1" Type="http://schemas.openxmlformats.org/officeDocument/2006/relationships/slideLayout" Target="../slideLayouts/slideLayout35.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5.xml"/><Relationship Id="rId1" Type="http://schemas.openxmlformats.org/officeDocument/2006/relationships/slideLayout" Target="../slideLayouts/slideLayout36.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6.xml"/><Relationship Id="rId1" Type="http://schemas.openxmlformats.org/officeDocument/2006/relationships/slideLayout" Target="../slideLayouts/slideLayout37.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7.xml"/><Relationship Id="rId1" Type="http://schemas.openxmlformats.org/officeDocument/2006/relationships/slideLayout" Target="../slideLayouts/slideLayout38.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8.xml"/><Relationship Id="rId1" Type="http://schemas.openxmlformats.org/officeDocument/2006/relationships/slideLayout" Target="../slideLayouts/slideLayout39.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9.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0.xml"/><Relationship Id="rId1" Type="http://schemas.openxmlformats.org/officeDocument/2006/relationships/slideLayout" Target="../slideLayouts/slideLayout41.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1.xml"/><Relationship Id="rId1" Type="http://schemas.openxmlformats.org/officeDocument/2006/relationships/slideLayout" Target="../slideLayouts/slideLayout42.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2.xml"/><Relationship Id="rId1" Type="http://schemas.openxmlformats.org/officeDocument/2006/relationships/slideLayout" Target="../slideLayouts/slideLayout43.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3.xml"/><Relationship Id="rId1" Type="http://schemas.openxmlformats.org/officeDocument/2006/relationships/slideLayout" Target="../slideLayouts/slideLayout44.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4.xml"/><Relationship Id="rId1" Type="http://schemas.openxmlformats.org/officeDocument/2006/relationships/slideLayout" Target="../slideLayouts/slideLayout45.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5.xml"/><Relationship Id="rId1" Type="http://schemas.openxmlformats.org/officeDocument/2006/relationships/slideLayout" Target="../slideLayouts/slideLayout46.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6.xml"/><Relationship Id="rId1" Type="http://schemas.openxmlformats.org/officeDocument/2006/relationships/slideLayout" Target="../slideLayouts/slideLayout47.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7.xml"/><Relationship Id="rId1" Type="http://schemas.openxmlformats.org/officeDocument/2006/relationships/slideLayout" Target="../slideLayouts/slideLayout48.xml"/></Relationships>
</file>

<file path=ppt/slideMasters/_rels/slideMaster6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8.xml"/><Relationship Id="rId1" Type="http://schemas.openxmlformats.org/officeDocument/2006/relationships/slideLayout" Target="../slideLayouts/slideLayout49.xml"/></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9.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0.xml"/><Relationship Id="rId1" Type="http://schemas.openxmlformats.org/officeDocument/2006/relationships/slideLayout" Target="../slideLayouts/slideLayout51.xml"/><Relationship Id="rId4" Type="http://schemas.openxmlformats.org/officeDocument/2006/relationships/image" Target="../media/image10.png"/></Relationships>
</file>

<file path=ppt/slideMasters/_rels/slideMaster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1.xml"/><Relationship Id="rId1" Type="http://schemas.openxmlformats.org/officeDocument/2006/relationships/slideLayout" Target="../slideLayouts/slideLayout52.xml"/><Relationship Id="rId4" Type="http://schemas.openxmlformats.org/officeDocument/2006/relationships/image" Target="../media/image10.png"/></Relationships>
</file>

<file path=ppt/slideMasters/_rels/slideMaster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2.xml"/><Relationship Id="rId1" Type="http://schemas.openxmlformats.org/officeDocument/2006/relationships/slideLayout" Target="../slideLayouts/slideLayout53.xml"/><Relationship Id="rId4" Type="http://schemas.openxmlformats.org/officeDocument/2006/relationships/image" Target="../media/image10.png"/></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3.xml"/><Relationship Id="rId1" Type="http://schemas.openxmlformats.org/officeDocument/2006/relationships/slideLayout" Target="../slideLayouts/slideLayout54.xml"/><Relationship Id="rId4" Type="http://schemas.openxmlformats.org/officeDocument/2006/relationships/image" Target="../media/image10.png"/></Relationships>
</file>

<file path=ppt/slideMasters/_rels/slideMaster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4.xml"/><Relationship Id="rId1" Type="http://schemas.openxmlformats.org/officeDocument/2006/relationships/slideLayout" Target="../slideLayouts/slideLayout55.xml"/><Relationship Id="rId4" Type="http://schemas.openxmlformats.org/officeDocument/2006/relationships/image" Target="../media/image10.png"/></Relationships>
</file>

<file path=ppt/slideMasters/_rels/slideMaster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5.xml"/><Relationship Id="rId1" Type="http://schemas.openxmlformats.org/officeDocument/2006/relationships/slideLayout" Target="../slideLayouts/slideLayout56.xml"/><Relationship Id="rId4" Type="http://schemas.openxmlformats.org/officeDocument/2006/relationships/image" Target="../media/image10.png"/></Relationships>
</file>

<file path=ppt/slideMasters/_rels/slideMaster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6.xml"/><Relationship Id="rId1" Type="http://schemas.openxmlformats.org/officeDocument/2006/relationships/slideLayout" Target="../slideLayouts/slideLayout57.xml"/><Relationship Id="rId4" Type="http://schemas.openxmlformats.org/officeDocument/2006/relationships/image" Target="../media/image10.png"/></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7.xml"/><Relationship Id="rId1" Type="http://schemas.openxmlformats.org/officeDocument/2006/relationships/slideLayout" Target="../slideLayouts/slideLayout58.xml"/><Relationship Id="rId4" Type="http://schemas.openxmlformats.org/officeDocument/2006/relationships/image" Target="../media/image10.png"/></Relationships>
</file>

<file path=ppt/slideMasters/_rels/slideMaster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8.xml"/><Relationship Id="rId1" Type="http://schemas.openxmlformats.org/officeDocument/2006/relationships/slideLayout" Target="../slideLayouts/slideLayout59.xml"/><Relationship Id="rId4" Type="http://schemas.openxmlformats.org/officeDocument/2006/relationships/image" Target="../media/image10.png"/></Relationships>
</file>

<file path=ppt/slideMasters/_rels/slideMaster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9.xml"/><Relationship Id="rId1" Type="http://schemas.openxmlformats.org/officeDocument/2006/relationships/slideLayout" Target="../slideLayouts/slideLayout60.xml"/><Relationship Id="rId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0.xml"/><Relationship Id="rId1" Type="http://schemas.openxmlformats.org/officeDocument/2006/relationships/slideLayout" Target="../slideLayouts/slideLayout61.xml"/><Relationship Id="rId4" Type="http://schemas.openxmlformats.org/officeDocument/2006/relationships/image" Target="../media/image10.png"/></Relationships>
</file>

<file path=ppt/slideMasters/_rels/slideMaster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1.xml"/><Relationship Id="rId1" Type="http://schemas.openxmlformats.org/officeDocument/2006/relationships/slideLayout" Target="../slideLayouts/slideLayout62.xml"/><Relationship Id="rId4" Type="http://schemas.openxmlformats.org/officeDocument/2006/relationships/image" Target="../media/image10.png"/></Relationships>
</file>

<file path=ppt/slideMasters/_rels/slideMaster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2.xml"/><Relationship Id="rId1" Type="http://schemas.openxmlformats.org/officeDocument/2006/relationships/slideLayout" Target="../slideLayouts/slideLayout63.xml"/><Relationship Id="rId4" Type="http://schemas.openxmlformats.org/officeDocument/2006/relationships/image" Target="../media/image10.png"/></Relationships>
</file>

<file path=ppt/slideMasters/_rels/slideMaster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3.xml"/><Relationship Id="rId1" Type="http://schemas.openxmlformats.org/officeDocument/2006/relationships/slideLayout" Target="../slideLayouts/slideLayout64.xml"/><Relationship Id="rId4" Type="http://schemas.openxmlformats.org/officeDocument/2006/relationships/image" Target="../media/image10.png"/></Relationships>
</file>

<file path=ppt/slideMasters/_rels/slideMaster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4.xml"/><Relationship Id="rId1" Type="http://schemas.openxmlformats.org/officeDocument/2006/relationships/slideLayout" Target="../slideLayouts/slideLayout65.xml"/><Relationship Id="rId4" Type="http://schemas.openxmlformats.org/officeDocument/2006/relationships/image" Target="../media/image10.png"/></Relationships>
</file>

<file path=ppt/slideMasters/_rels/slideMaster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5.xml"/><Relationship Id="rId1" Type="http://schemas.openxmlformats.org/officeDocument/2006/relationships/slideLayout" Target="../slideLayouts/slideLayout66.xml"/><Relationship Id="rId4" Type="http://schemas.openxmlformats.org/officeDocument/2006/relationships/image" Target="../media/image10.png"/></Relationships>
</file>

<file path=ppt/slideMasters/_rels/slideMaster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6.xml"/><Relationship Id="rId1" Type="http://schemas.openxmlformats.org/officeDocument/2006/relationships/slideLayout" Target="../slideLayouts/slideLayout67.xml"/><Relationship Id="rId4" Type="http://schemas.openxmlformats.org/officeDocument/2006/relationships/image" Target="../media/image10.png"/></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7.xml"/><Relationship Id="rId1" Type="http://schemas.openxmlformats.org/officeDocument/2006/relationships/slideLayout" Target="../slideLayouts/slideLayout68.xml"/><Relationship Id="rId4" Type="http://schemas.openxmlformats.org/officeDocument/2006/relationships/image" Target="../media/image10.png"/></Relationships>
</file>

<file path=ppt/slideMasters/_rels/slideMaster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8.xml"/><Relationship Id="rId1" Type="http://schemas.openxmlformats.org/officeDocument/2006/relationships/slideLayout" Target="../slideLayouts/slideLayout69.xml"/><Relationship Id="rId4" Type="http://schemas.openxmlformats.org/officeDocument/2006/relationships/image" Target="../media/image10.png"/></Relationships>
</file>

<file path=ppt/slideMasters/_rels/slideMaster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9.xml"/><Relationship Id="rId1" Type="http://schemas.openxmlformats.org/officeDocument/2006/relationships/slideLayout" Target="../slideLayouts/slideLayout70.xml"/><Relationship Id="rId4"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9.xml"/></Relationships>
</file>

<file path=ppt/slideMasters/_rels/slideMaster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0.xml"/><Relationship Id="rId1" Type="http://schemas.openxmlformats.org/officeDocument/2006/relationships/slideLayout" Target="../slideLayouts/slideLayout71.xml"/><Relationship Id="rId4" Type="http://schemas.openxmlformats.org/officeDocument/2006/relationships/image" Target="../media/image10.png"/></Relationships>
</file>

<file path=ppt/slideMasters/_rels/slideMaster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1.xml"/><Relationship Id="rId1" Type="http://schemas.openxmlformats.org/officeDocument/2006/relationships/slideLayout" Target="../slideLayouts/slideLayout72.xml"/><Relationship Id="rId4" Type="http://schemas.openxmlformats.org/officeDocument/2006/relationships/image" Target="../media/image10.png"/></Relationships>
</file>

<file path=ppt/slideMasters/_rels/slideMaster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2.xml"/><Relationship Id="rId1" Type="http://schemas.openxmlformats.org/officeDocument/2006/relationships/slideLayout" Target="../slideLayouts/slideLayout73.xml"/><Relationship Id="rId4" Type="http://schemas.openxmlformats.org/officeDocument/2006/relationships/image" Target="../media/image10.png"/></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3.xml"/><Relationship Id="rId1" Type="http://schemas.openxmlformats.org/officeDocument/2006/relationships/slideLayout" Target="../slideLayouts/slideLayout74.xml"/><Relationship Id="rId4" Type="http://schemas.openxmlformats.org/officeDocument/2006/relationships/image" Target="../media/image10.png"/></Relationships>
</file>

<file path=ppt/slideMasters/_rels/slideMaster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4.xml"/><Relationship Id="rId1" Type="http://schemas.openxmlformats.org/officeDocument/2006/relationships/slideLayout" Target="../slideLayouts/slideLayout75.xml"/><Relationship Id="rId4" Type="http://schemas.openxmlformats.org/officeDocument/2006/relationships/image" Target="../media/image10.png"/></Relationships>
</file>

<file path=ppt/slideMasters/_rels/slideMaster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5.xml"/><Relationship Id="rId1" Type="http://schemas.openxmlformats.org/officeDocument/2006/relationships/slideLayout" Target="../slideLayouts/slideLayout76.xml"/><Relationship Id="rId4" Type="http://schemas.openxmlformats.org/officeDocument/2006/relationships/image" Target="../media/image10.png"/></Relationships>
</file>

<file path=ppt/slideMasters/_rels/slideMaster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6.xml"/><Relationship Id="rId1" Type="http://schemas.openxmlformats.org/officeDocument/2006/relationships/slideLayout" Target="../slideLayouts/slideLayout77.xml"/><Relationship Id="rId4" Type="http://schemas.openxmlformats.org/officeDocument/2006/relationships/image" Target="../media/image10.png"/></Relationships>
</file>

<file path=ppt/slideMasters/_rels/slideMaster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7.xml"/><Relationship Id="rId1" Type="http://schemas.openxmlformats.org/officeDocument/2006/relationships/slideLayout" Target="../slideLayouts/slideLayout78.xml"/><Relationship Id="rId4" Type="http://schemas.openxmlformats.org/officeDocument/2006/relationships/image" Target="../media/image10.png"/></Relationships>
</file>

<file path=ppt/slideMasters/_rels/slideMaster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8.xml"/><Relationship Id="rId1" Type="http://schemas.openxmlformats.org/officeDocument/2006/relationships/slideLayout" Target="../slideLayouts/slideLayout79.xml"/><Relationship Id="rId4" Type="http://schemas.openxmlformats.org/officeDocument/2006/relationships/image" Target="../media/image10.png"/></Relationships>
</file>

<file path=ppt/slideMasters/_rels/slideMaster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9.xml"/><Relationship Id="rId1" Type="http://schemas.openxmlformats.org/officeDocument/2006/relationships/slideLayout" Target="../slideLayouts/slideLayout80.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84201"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584201" y="1600206"/>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Line 4"/>
          <p:cNvSpPr>
            <a:spLocks noChangeShapeType="1"/>
          </p:cNvSpPr>
          <p:nvPr/>
        </p:nvSpPr>
        <p:spPr bwMode="auto">
          <a:xfrm>
            <a:off x="584204" y="6453188"/>
            <a:ext cx="88931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4104" r:id="rId12"/>
  </p:sldLayoutIdLst>
  <p:txStyles>
    <p:titleStyle>
      <a:lvl1pPr algn="l" rtl="0" fontAlgn="base">
        <a:spcBef>
          <a:spcPct val="0"/>
        </a:spcBef>
        <a:spcAft>
          <a:spcPct val="0"/>
        </a:spcAft>
        <a:defRPr sz="4000" b="1">
          <a:solidFill>
            <a:srgbClr val="669900"/>
          </a:solidFill>
          <a:latin typeface="+mj-lt"/>
          <a:ea typeface="+mj-ea"/>
          <a:cs typeface="+mj-cs"/>
        </a:defRPr>
      </a:lvl1pPr>
      <a:lvl2pPr algn="l" rtl="0" fontAlgn="base">
        <a:spcBef>
          <a:spcPct val="0"/>
        </a:spcBef>
        <a:spcAft>
          <a:spcPct val="0"/>
        </a:spcAft>
        <a:defRPr sz="4000" b="1">
          <a:solidFill>
            <a:srgbClr val="669900"/>
          </a:solidFill>
          <a:latin typeface="Arial" pitchFamily="34" charset="0"/>
        </a:defRPr>
      </a:lvl2pPr>
      <a:lvl3pPr algn="l" rtl="0" fontAlgn="base">
        <a:spcBef>
          <a:spcPct val="0"/>
        </a:spcBef>
        <a:spcAft>
          <a:spcPct val="0"/>
        </a:spcAft>
        <a:defRPr sz="4000" b="1">
          <a:solidFill>
            <a:srgbClr val="669900"/>
          </a:solidFill>
          <a:latin typeface="Arial" pitchFamily="34" charset="0"/>
        </a:defRPr>
      </a:lvl3pPr>
      <a:lvl4pPr algn="l" rtl="0" fontAlgn="base">
        <a:spcBef>
          <a:spcPct val="0"/>
        </a:spcBef>
        <a:spcAft>
          <a:spcPct val="0"/>
        </a:spcAft>
        <a:defRPr sz="4000" b="1">
          <a:solidFill>
            <a:srgbClr val="669900"/>
          </a:solidFill>
          <a:latin typeface="Arial" pitchFamily="34" charset="0"/>
        </a:defRPr>
      </a:lvl4pPr>
      <a:lvl5pPr algn="l" rtl="0" fontAlgn="base">
        <a:spcBef>
          <a:spcPct val="0"/>
        </a:spcBef>
        <a:spcAft>
          <a:spcPct val="0"/>
        </a:spcAft>
        <a:defRPr sz="4000" b="1">
          <a:solidFill>
            <a:srgbClr val="669900"/>
          </a:solidFill>
          <a:latin typeface="Arial" pitchFamily="34" charset="0"/>
        </a:defRPr>
      </a:lvl5pPr>
      <a:lvl6pPr marL="457200" algn="l" rtl="0" fontAlgn="base">
        <a:spcBef>
          <a:spcPct val="0"/>
        </a:spcBef>
        <a:spcAft>
          <a:spcPct val="0"/>
        </a:spcAft>
        <a:defRPr sz="4000" b="1">
          <a:solidFill>
            <a:srgbClr val="669900"/>
          </a:solidFill>
          <a:latin typeface="Arial" pitchFamily="34" charset="0"/>
        </a:defRPr>
      </a:lvl6pPr>
      <a:lvl7pPr marL="914400" algn="l" rtl="0" fontAlgn="base">
        <a:spcBef>
          <a:spcPct val="0"/>
        </a:spcBef>
        <a:spcAft>
          <a:spcPct val="0"/>
        </a:spcAft>
        <a:defRPr sz="4000" b="1">
          <a:solidFill>
            <a:srgbClr val="669900"/>
          </a:solidFill>
          <a:latin typeface="Arial" pitchFamily="34" charset="0"/>
        </a:defRPr>
      </a:lvl7pPr>
      <a:lvl8pPr marL="1371600" algn="l" rtl="0" fontAlgn="base">
        <a:spcBef>
          <a:spcPct val="0"/>
        </a:spcBef>
        <a:spcAft>
          <a:spcPct val="0"/>
        </a:spcAft>
        <a:defRPr sz="4000" b="1">
          <a:solidFill>
            <a:srgbClr val="669900"/>
          </a:solidFill>
          <a:latin typeface="Arial" pitchFamily="34" charset="0"/>
        </a:defRPr>
      </a:lvl8pPr>
      <a:lvl9pPr marL="1828800" algn="l" rtl="0" fontAlgn="base">
        <a:spcBef>
          <a:spcPct val="0"/>
        </a:spcBef>
        <a:spcAft>
          <a:spcPct val="0"/>
        </a:spcAft>
        <a:defRPr sz="4000" b="1">
          <a:solidFill>
            <a:srgbClr val="6699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335"/>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33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2899392686"/>
      </p:ext>
    </p:extLst>
  </p:cSld>
  <p:clrMap bg1="lt1" tx1="dk1" bg2="lt2" tx2="dk2" accent1="accent1" accent2="accent2" accent3="accent3" accent4="accent4" accent5="accent5" accent6="accent6" hlink="hlink" folHlink="folHlink"/>
  <p:sldLayoutIdLst>
    <p:sldLayoutId id="2147484226"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415392422"/>
      </p:ext>
    </p:extLst>
  </p:cSld>
  <p:clrMap bg1="lt1" tx1="dk1" bg2="lt2" tx2="dk2" accent1="accent1" accent2="accent2" accent3="accent3" accent4="accent4" accent5="accent5" accent6="accent6" hlink="hlink" folHlink="folHlink"/>
  <p:sldLayoutIdLst>
    <p:sldLayoutId id="2147484228"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209906063"/>
      </p:ext>
    </p:extLst>
  </p:cSld>
  <p:clrMap bg1="lt1" tx1="dk1" bg2="lt2" tx2="dk2" accent1="accent1" accent2="accent2" accent3="accent3" accent4="accent4" accent5="accent5" accent6="accent6" hlink="hlink" folHlink="folHlink"/>
  <p:sldLayoutIdLst>
    <p:sldLayoutId id="2147484230"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335"/>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32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335"/>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31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320"/>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298"/>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30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28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28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26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26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24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24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22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220"/>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198"/>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19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17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84201"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584201" y="1600206"/>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Line 4"/>
          <p:cNvSpPr>
            <a:spLocks noChangeShapeType="1"/>
          </p:cNvSpPr>
          <p:nvPr/>
        </p:nvSpPr>
        <p:spPr bwMode="auto">
          <a:xfrm>
            <a:off x="584204" y="6453188"/>
            <a:ext cx="88931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668" r:id="rId1"/>
  </p:sldLayoutIdLst>
  <p:txStyles>
    <p:titleStyle>
      <a:lvl1pPr algn="l" rtl="0" fontAlgn="base">
        <a:spcBef>
          <a:spcPct val="0"/>
        </a:spcBef>
        <a:spcAft>
          <a:spcPct val="0"/>
        </a:spcAft>
        <a:defRPr sz="4000" b="1">
          <a:solidFill>
            <a:srgbClr val="669900"/>
          </a:solidFill>
          <a:latin typeface="+mj-lt"/>
          <a:ea typeface="+mj-ea"/>
          <a:cs typeface="+mj-cs"/>
        </a:defRPr>
      </a:lvl1pPr>
      <a:lvl2pPr algn="l" rtl="0" fontAlgn="base">
        <a:spcBef>
          <a:spcPct val="0"/>
        </a:spcBef>
        <a:spcAft>
          <a:spcPct val="0"/>
        </a:spcAft>
        <a:defRPr sz="4000" b="1">
          <a:solidFill>
            <a:srgbClr val="669900"/>
          </a:solidFill>
          <a:latin typeface="Arial" pitchFamily="34" charset="0"/>
        </a:defRPr>
      </a:lvl2pPr>
      <a:lvl3pPr algn="l" rtl="0" fontAlgn="base">
        <a:spcBef>
          <a:spcPct val="0"/>
        </a:spcBef>
        <a:spcAft>
          <a:spcPct val="0"/>
        </a:spcAft>
        <a:defRPr sz="4000" b="1">
          <a:solidFill>
            <a:srgbClr val="669900"/>
          </a:solidFill>
          <a:latin typeface="Arial" pitchFamily="34" charset="0"/>
        </a:defRPr>
      </a:lvl3pPr>
      <a:lvl4pPr algn="l" rtl="0" fontAlgn="base">
        <a:spcBef>
          <a:spcPct val="0"/>
        </a:spcBef>
        <a:spcAft>
          <a:spcPct val="0"/>
        </a:spcAft>
        <a:defRPr sz="4000" b="1">
          <a:solidFill>
            <a:srgbClr val="669900"/>
          </a:solidFill>
          <a:latin typeface="Arial" pitchFamily="34" charset="0"/>
        </a:defRPr>
      </a:lvl4pPr>
      <a:lvl5pPr algn="l" rtl="0" fontAlgn="base">
        <a:spcBef>
          <a:spcPct val="0"/>
        </a:spcBef>
        <a:spcAft>
          <a:spcPct val="0"/>
        </a:spcAft>
        <a:defRPr sz="4000" b="1">
          <a:solidFill>
            <a:srgbClr val="669900"/>
          </a:solidFill>
          <a:latin typeface="Arial" pitchFamily="34" charset="0"/>
        </a:defRPr>
      </a:lvl5pPr>
      <a:lvl6pPr marL="457200" algn="l" rtl="0" fontAlgn="base">
        <a:spcBef>
          <a:spcPct val="0"/>
        </a:spcBef>
        <a:spcAft>
          <a:spcPct val="0"/>
        </a:spcAft>
        <a:defRPr sz="4000" b="1">
          <a:solidFill>
            <a:srgbClr val="669900"/>
          </a:solidFill>
          <a:latin typeface="Arial" pitchFamily="34" charset="0"/>
        </a:defRPr>
      </a:lvl6pPr>
      <a:lvl7pPr marL="914400" algn="l" rtl="0" fontAlgn="base">
        <a:spcBef>
          <a:spcPct val="0"/>
        </a:spcBef>
        <a:spcAft>
          <a:spcPct val="0"/>
        </a:spcAft>
        <a:defRPr sz="4000" b="1">
          <a:solidFill>
            <a:srgbClr val="669900"/>
          </a:solidFill>
          <a:latin typeface="Arial" pitchFamily="34" charset="0"/>
        </a:defRPr>
      </a:lvl7pPr>
      <a:lvl8pPr marL="1371600" algn="l" rtl="0" fontAlgn="base">
        <a:spcBef>
          <a:spcPct val="0"/>
        </a:spcBef>
        <a:spcAft>
          <a:spcPct val="0"/>
        </a:spcAft>
        <a:defRPr sz="4000" b="1">
          <a:solidFill>
            <a:srgbClr val="669900"/>
          </a:solidFill>
          <a:latin typeface="Arial" pitchFamily="34" charset="0"/>
        </a:defRPr>
      </a:lvl8pPr>
      <a:lvl9pPr marL="1828800" algn="l" rtl="0" fontAlgn="base">
        <a:spcBef>
          <a:spcPct val="0"/>
        </a:spcBef>
        <a:spcAft>
          <a:spcPct val="0"/>
        </a:spcAft>
        <a:defRPr sz="4000" b="1">
          <a:solidFill>
            <a:srgbClr val="6699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16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14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13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11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10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08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070"/>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048"/>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03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01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99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97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95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93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91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89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870"/>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848"/>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82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80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84201"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584201" y="1600206"/>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Line 4"/>
          <p:cNvSpPr>
            <a:spLocks noChangeShapeType="1"/>
          </p:cNvSpPr>
          <p:nvPr/>
        </p:nvSpPr>
        <p:spPr bwMode="auto">
          <a:xfrm>
            <a:off x="584204" y="6453188"/>
            <a:ext cx="88931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924285581"/>
      </p:ext>
    </p:extLst>
  </p:cSld>
  <p:clrMap bg1="lt1" tx1="dk1" bg2="lt2" tx2="dk2" accent1="accent1" accent2="accent2" accent3="accent3" accent4="accent4" accent5="accent5" accent6="accent6" hlink="hlink" folHlink="folHlink"/>
  <p:sldLayoutIdLst>
    <p:sldLayoutId id="2147483666" r:id="rId1"/>
  </p:sldLayoutIdLst>
  <p:txStyles>
    <p:titleStyle>
      <a:lvl1pPr algn="l" rtl="0" eaLnBrk="0" fontAlgn="base" hangingPunct="0">
        <a:spcBef>
          <a:spcPct val="0"/>
        </a:spcBef>
        <a:spcAft>
          <a:spcPct val="0"/>
        </a:spcAft>
        <a:defRPr sz="4000" b="1">
          <a:solidFill>
            <a:srgbClr val="669900"/>
          </a:solidFill>
          <a:latin typeface="+mj-lt"/>
          <a:ea typeface="ＭＳ Ｐゴシック" charset="0"/>
          <a:cs typeface="ＭＳ Ｐゴシック" charset="0"/>
        </a:defRPr>
      </a:lvl1pPr>
      <a:lvl2pPr algn="l" rtl="0" eaLnBrk="0" fontAlgn="base" hangingPunct="0">
        <a:spcBef>
          <a:spcPct val="0"/>
        </a:spcBef>
        <a:spcAft>
          <a:spcPct val="0"/>
        </a:spcAft>
        <a:defRPr sz="4000" b="1">
          <a:solidFill>
            <a:srgbClr val="669900"/>
          </a:solidFill>
          <a:latin typeface="Arial" charset="0"/>
          <a:ea typeface="ＭＳ Ｐゴシック" charset="0"/>
          <a:cs typeface="ＭＳ Ｐゴシック" charset="0"/>
        </a:defRPr>
      </a:lvl2pPr>
      <a:lvl3pPr algn="l" rtl="0" eaLnBrk="0" fontAlgn="base" hangingPunct="0">
        <a:spcBef>
          <a:spcPct val="0"/>
        </a:spcBef>
        <a:spcAft>
          <a:spcPct val="0"/>
        </a:spcAft>
        <a:defRPr sz="4000" b="1">
          <a:solidFill>
            <a:srgbClr val="669900"/>
          </a:solidFill>
          <a:latin typeface="Arial" charset="0"/>
          <a:ea typeface="ＭＳ Ｐゴシック" charset="0"/>
          <a:cs typeface="ＭＳ Ｐゴシック" charset="0"/>
        </a:defRPr>
      </a:lvl3pPr>
      <a:lvl4pPr algn="l" rtl="0" eaLnBrk="0" fontAlgn="base" hangingPunct="0">
        <a:spcBef>
          <a:spcPct val="0"/>
        </a:spcBef>
        <a:spcAft>
          <a:spcPct val="0"/>
        </a:spcAft>
        <a:defRPr sz="4000" b="1">
          <a:solidFill>
            <a:srgbClr val="669900"/>
          </a:solidFill>
          <a:latin typeface="Arial" charset="0"/>
          <a:ea typeface="ＭＳ Ｐゴシック" charset="0"/>
          <a:cs typeface="ＭＳ Ｐゴシック" charset="0"/>
        </a:defRPr>
      </a:lvl4pPr>
      <a:lvl5pPr algn="l" rtl="0" eaLnBrk="0" fontAlgn="base" hangingPunct="0">
        <a:spcBef>
          <a:spcPct val="0"/>
        </a:spcBef>
        <a:spcAft>
          <a:spcPct val="0"/>
        </a:spcAft>
        <a:defRPr sz="4000" b="1">
          <a:solidFill>
            <a:srgbClr val="669900"/>
          </a:solidFill>
          <a:latin typeface="Arial" charset="0"/>
          <a:ea typeface="ＭＳ Ｐゴシック" charset="0"/>
          <a:cs typeface="ＭＳ Ｐゴシック" charset="0"/>
        </a:defRPr>
      </a:lvl5pPr>
      <a:lvl6pPr marL="457200" algn="l" rtl="0" fontAlgn="base">
        <a:spcBef>
          <a:spcPct val="0"/>
        </a:spcBef>
        <a:spcAft>
          <a:spcPct val="0"/>
        </a:spcAft>
        <a:defRPr sz="4000" b="1">
          <a:solidFill>
            <a:srgbClr val="669900"/>
          </a:solidFill>
          <a:latin typeface="Arial" charset="0"/>
        </a:defRPr>
      </a:lvl6pPr>
      <a:lvl7pPr marL="914400" algn="l" rtl="0" fontAlgn="base">
        <a:spcBef>
          <a:spcPct val="0"/>
        </a:spcBef>
        <a:spcAft>
          <a:spcPct val="0"/>
        </a:spcAft>
        <a:defRPr sz="4000" b="1">
          <a:solidFill>
            <a:srgbClr val="669900"/>
          </a:solidFill>
          <a:latin typeface="Arial" charset="0"/>
        </a:defRPr>
      </a:lvl7pPr>
      <a:lvl8pPr marL="1371600" algn="l" rtl="0" fontAlgn="base">
        <a:spcBef>
          <a:spcPct val="0"/>
        </a:spcBef>
        <a:spcAft>
          <a:spcPct val="0"/>
        </a:spcAft>
        <a:defRPr sz="4000" b="1">
          <a:solidFill>
            <a:srgbClr val="669900"/>
          </a:solidFill>
          <a:latin typeface="Arial" charset="0"/>
        </a:defRPr>
      </a:lvl8pPr>
      <a:lvl9pPr marL="1828800" algn="l" rtl="0" fontAlgn="base">
        <a:spcBef>
          <a:spcPct val="0"/>
        </a:spcBef>
        <a:spcAft>
          <a:spcPct val="0"/>
        </a:spcAft>
        <a:defRPr sz="4000" b="1">
          <a:solidFill>
            <a:srgbClr val="6699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77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75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72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70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67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65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620"/>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598"/>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56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54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50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48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44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42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38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36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320"/>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298"/>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25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23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84201"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584201" y="1600206"/>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Line 4"/>
          <p:cNvSpPr>
            <a:spLocks noChangeShapeType="1"/>
          </p:cNvSpPr>
          <p:nvPr/>
        </p:nvSpPr>
        <p:spPr bwMode="auto">
          <a:xfrm>
            <a:off x="584204" y="6453188"/>
            <a:ext cx="88931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963" r:id="rId1"/>
  </p:sldLayoutIdLst>
  <p:txStyles>
    <p:titleStyle>
      <a:lvl1pPr algn="l" rtl="0" fontAlgn="base">
        <a:spcBef>
          <a:spcPct val="0"/>
        </a:spcBef>
        <a:spcAft>
          <a:spcPct val="0"/>
        </a:spcAft>
        <a:defRPr sz="4000" b="1">
          <a:solidFill>
            <a:srgbClr val="669900"/>
          </a:solidFill>
          <a:latin typeface="+mj-lt"/>
          <a:ea typeface="+mj-ea"/>
          <a:cs typeface="+mj-cs"/>
        </a:defRPr>
      </a:lvl1pPr>
      <a:lvl2pPr algn="l" rtl="0" fontAlgn="base">
        <a:spcBef>
          <a:spcPct val="0"/>
        </a:spcBef>
        <a:spcAft>
          <a:spcPct val="0"/>
        </a:spcAft>
        <a:defRPr sz="4000" b="1">
          <a:solidFill>
            <a:srgbClr val="669900"/>
          </a:solidFill>
          <a:latin typeface="Arial" pitchFamily="34" charset="0"/>
        </a:defRPr>
      </a:lvl2pPr>
      <a:lvl3pPr algn="l" rtl="0" fontAlgn="base">
        <a:spcBef>
          <a:spcPct val="0"/>
        </a:spcBef>
        <a:spcAft>
          <a:spcPct val="0"/>
        </a:spcAft>
        <a:defRPr sz="4000" b="1">
          <a:solidFill>
            <a:srgbClr val="669900"/>
          </a:solidFill>
          <a:latin typeface="Arial" pitchFamily="34" charset="0"/>
        </a:defRPr>
      </a:lvl3pPr>
      <a:lvl4pPr algn="l" rtl="0" fontAlgn="base">
        <a:spcBef>
          <a:spcPct val="0"/>
        </a:spcBef>
        <a:spcAft>
          <a:spcPct val="0"/>
        </a:spcAft>
        <a:defRPr sz="4000" b="1">
          <a:solidFill>
            <a:srgbClr val="669900"/>
          </a:solidFill>
          <a:latin typeface="Arial" pitchFamily="34" charset="0"/>
        </a:defRPr>
      </a:lvl4pPr>
      <a:lvl5pPr algn="l" rtl="0" fontAlgn="base">
        <a:spcBef>
          <a:spcPct val="0"/>
        </a:spcBef>
        <a:spcAft>
          <a:spcPct val="0"/>
        </a:spcAft>
        <a:defRPr sz="4000" b="1">
          <a:solidFill>
            <a:srgbClr val="669900"/>
          </a:solidFill>
          <a:latin typeface="Arial" pitchFamily="34" charset="0"/>
        </a:defRPr>
      </a:lvl5pPr>
      <a:lvl6pPr marL="457200" algn="l" rtl="0" fontAlgn="base">
        <a:spcBef>
          <a:spcPct val="0"/>
        </a:spcBef>
        <a:spcAft>
          <a:spcPct val="0"/>
        </a:spcAft>
        <a:defRPr sz="4000" b="1">
          <a:solidFill>
            <a:srgbClr val="669900"/>
          </a:solidFill>
          <a:latin typeface="Arial" pitchFamily="34" charset="0"/>
        </a:defRPr>
      </a:lvl6pPr>
      <a:lvl7pPr marL="914400" algn="l" rtl="0" fontAlgn="base">
        <a:spcBef>
          <a:spcPct val="0"/>
        </a:spcBef>
        <a:spcAft>
          <a:spcPct val="0"/>
        </a:spcAft>
        <a:defRPr sz="4000" b="1">
          <a:solidFill>
            <a:srgbClr val="669900"/>
          </a:solidFill>
          <a:latin typeface="Arial" pitchFamily="34" charset="0"/>
        </a:defRPr>
      </a:lvl7pPr>
      <a:lvl8pPr marL="1371600" algn="l" rtl="0" fontAlgn="base">
        <a:spcBef>
          <a:spcPct val="0"/>
        </a:spcBef>
        <a:spcAft>
          <a:spcPct val="0"/>
        </a:spcAft>
        <a:defRPr sz="4000" b="1">
          <a:solidFill>
            <a:srgbClr val="669900"/>
          </a:solidFill>
          <a:latin typeface="Arial" pitchFamily="34" charset="0"/>
        </a:defRPr>
      </a:lvl8pPr>
      <a:lvl9pPr marL="1828800" algn="l" rtl="0" fontAlgn="base">
        <a:spcBef>
          <a:spcPct val="0"/>
        </a:spcBef>
        <a:spcAft>
          <a:spcPct val="0"/>
        </a:spcAft>
        <a:defRPr sz="4000" b="1">
          <a:solidFill>
            <a:srgbClr val="6699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18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16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116"/>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09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004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102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970"/>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0948"/>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94"/>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087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84200"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584200" y="1600200"/>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Line 4"/>
          <p:cNvSpPr>
            <a:spLocks noChangeShapeType="1"/>
          </p:cNvSpPr>
          <p:nvPr/>
        </p:nvSpPr>
        <p:spPr bwMode="auto">
          <a:xfrm>
            <a:off x="584200" y="6453188"/>
            <a:ext cx="88931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endParaRPr lang="en-GB">
              <a:solidFill>
                <a:srgbClr val="000000"/>
              </a:solidFill>
            </a:endParaRPr>
          </a:p>
        </p:txBody>
      </p:sp>
    </p:spTree>
    <p:extLst>
      <p:ext uri="{BB962C8B-B14F-4D97-AF65-F5344CB8AC3E}">
        <p14:creationId xmlns:p14="http://schemas.microsoft.com/office/powerpoint/2010/main" val="2168251914"/>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rtl="0" eaLnBrk="0" fontAlgn="base" hangingPunct="0">
        <a:spcBef>
          <a:spcPct val="0"/>
        </a:spcBef>
        <a:spcAft>
          <a:spcPct val="0"/>
        </a:spcAft>
        <a:defRPr sz="4000" b="1">
          <a:solidFill>
            <a:srgbClr val="669900"/>
          </a:solidFill>
          <a:latin typeface="+mj-lt"/>
          <a:ea typeface="+mj-ea"/>
          <a:cs typeface="+mj-cs"/>
        </a:defRPr>
      </a:lvl1pPr>
      <a:lvl2pPr algn="l" rtl="0" eaLnBrk="0" fontAlgn="base" hangingPunct="0">
        <a:spcBef>
          <a:spcPct val="0"/>
        </a:spcBef>
        <a:spcAft>
          <a:spcPct val="0"/>
        </a:spcAft>
        <a:defRPr sz="4000" b="1">
          <a:solidFill>
            <a:srgbClr val="669900"/>
          </a:solidFill>
          <a:latin typeface="Arial" charset="0"/>
        </a:defRPr>
      </a:lvl2pPr>
      <a:lvl3pPr algn="l" rtl="0" eaLnBrk="0" fontAlgn="base" hangingPunct="0">
        <a:spcBef>
          <a:spcPct val="0"/>
        </a:spcBef>
        <a:spcAft>
          <a:spcPct val="0"/>
        </a:spcAft>
        <a:defRPr sz="4000" b="1">
          <a:solidFill>
            <a:srgbClr val="669900"/>
          </a:solidFill>
          <a:latin typeface="Arial" charset="0"/>
        </a:defRPr>
      </a:lvl3pPr>
      <a:lvl4pPr algn="l" rtl="0" eaLnBrk="0" fontAlgn="base" hangingPunct="0">
        <a:spcBef>
          <a:spcPct val="0"/>
        </a:spcBef>
        <a:spcAft>
          <a:spcPct val="0"/>
        </a:spcAft>
        <a:defRPr sz="4000" b="1">
          <a:solidFill>
            <a:srgbClr val="669900"/>
          </a:solidFill>
          <a:latin typeface="Arial" charset="0"/>
        </a:defRPr>
      </a:lvl4pPr>
      <a:lvl5pPr algn="l" rtl="0" eaLnBrk="0" fontAlgn="base" hangingPunct="0">
        <a:spcBef>
          <a:spcPct val="0"/>
        </a:spcBef>
        <a:spcAft>
          <a:spcPct val="0"/>
        </a:spcAft>
        <a:defRPr sz="4000" b="1">
          <a:solidFill>
            <a:srgbClr val="669900"/>
          </a:solidFill>
          <a:latin typeface="Arial" charset="0"/>
        </a:defRPr>
      </a:lvl5pPr>
      <a:lvl6pPr marL="457200" algn="l" rtl="0" fontAlgn="base">
        <a:spcBef>
          <a:spcPct val="0"/>
        </a:spcBef>
        <a:spcAft>
          <a:spcPct val="0"/>
        </a:spcAft>
        <a:defRPr sz="4000" b="1">
          <a:solidFill>
            <a:srgbClr val="669900"/>
          </a:solidFill>
          <a:latin typeface="Arial" charset="0"/>
        </a:defRPr>
      </a:lvl6pPr>
      <a:lvl7pPr marL="914400" algn="l" rtl="0" fontAlgn="base">
        <a:spcBef>
          <a:spcPct val="0"/>
        </a:spcBef>
        <a:spcAft>
          <a:spcPct val="0"/>
        </a:spcAft>
        <a:defRPr sz="4000" b="1">
          <a:solidFill>
            <a:srgbClr val="669900"/>
          </a:solidFill>
          <a:latin typeface="Arial" charset="0"/>
        </a:defRPr>
      </a:lvl7pPr>
      <a:lvl8pPr marL="1371600" algn="l" rtl="0" fontAlgn="base">
        <a:spcBef>
          <a:spcPct val="0"/>
        </a:spcBef>
        <a:spcAft>
          <a:spcPct val="0"/>
        </a:spcAft>
        <a:defRPr sz="4000" b="1">
          <a:solidFill>
            <a:srgbClr val="669900"/>
          </a:solidFill>
          <a:latin typeface="Arial" charset="0"/>
        </a:defRPr>
      </a:lvl8pPr>
      <a:lvl9pPr marL="1828800" algn="l" rtl="0" fontAlgn="base">
        <a:spcBef>
          <a:spcPct val="0"/>
        </a:spcBef>
        <a:spcAft>
          <a:spcPct val="0"/>
        </a:spcAft>
        <a:defRPr sz="4000" b="1">
          <a:solidFill>
            <a:srgbClr val="6699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3036751628"/>
      </p:ext>
    </p:extLst>
  </p:cSld>
  <p:clrMap bg1="lt1" tx1="dk1" bg2="lt2" tx2="dk2" accent1="accent1" accent2="accent2" accent3="accent3" accent4="accent4" accent5="accent5" accent6="accent6" hlink="hlink" folHlink="folHlink"/>
  <p:sldLayoutIdLst>
    <p:sldLayoutId id="2147484118"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3991860296"/>
      </p:ext>
    </p:extLst>
  </p:cSld>
  <p:clrMap bg1="lt1" tx1="dk1" bg2="lt2" tx2="dk2" accent1="accent1" accent2="accent2" accent3="accent3" accent4="accent4" accent5="accent5" accent6="accent6" hlink="hlink" folHlink="folHlink"/>
  <p:sldLayoutIdLst>
    <p:sldLayoutId id="2147484120"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1291218075"/>
      </p:ext>
    </p:extLst>
  </p:cSld>
  <p:clrMap bg1="lt1" tx1="dk1" bg2="lt2" tx2="dk2" accent1="accent1" accent2="accent2" accent3="accent3" accent4="accent4" accent5="accent5" accent6="accent6" hlink="hlink" folHlink="folHlink"/>
  <p:sldLayoutIdLst>
    <p:sldLayoutId id="2147484122"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1771344641"/>
      </p:ext>
    </p:extLst>
  </p:cSld>
  <p:clrMap bg1="lt1" tx1="dk1" bg2="lt2" tx2="dk2" accent1="accent1" accent2="accent2" accent3="accent3" accent4="accent4" accent5="accent5" accent6="accent6" hlink="hlink" folHlink="folHlink"/>
  <p:sldLayoutIdLst>
    <p:sldLayoutId id="2147484124"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335"/>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35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2006334446"/>
      </p:ext>
    </p:extLst>
  </p:cSld>
  <p:clrMap bg1="lt1" tx1="dk1" bg2="lt2" tx2="dk2" accent1="accent1" accent2="accent2" accent3="accent3" accent4="accent4" accent5="accent5" accent6="accent6" hlink="hlink" folHlink="folHlink"/>
  <p:sldLayoutIdLst>
    <p:sldLayoutId id="2147484126"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3210482894"/>
      </p:ext>
    </p:extLst>
  </p:cSld>
  <p:clrMap bg1="lt1" tx1="dk1" bg2="lt2" tx2="dk2" accent1="accent1" accent2="accent2" accent3="accent3" accent4="accent4" accent5="accent5" accent6="accent6" hlink="hlink" folHlink="folHlink"/>
  <p:sldLayoutIdLst>
    <p:sldLayoutId id="2147484128"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1768384658"/>
      </p:ext>
    </p:extLst>
  </p:cSld>
  <p:clrMap bg1="lt1" tx1="dk1" bg2="lt2" tx2="dk2" accent1="accent1" accent2="accent2" accent3="accent3" accent4="accent4" accent5="accent5" accent6="accent6" hlink="hlink" folHlink="folHlink"/>
  <p:sldLayoutIdLst>
    <p:sldLayoutId id="2147484130"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4245216056"/>
      </p:ext>
    </p:extLst>
  </p:cSld>
  <p:clrMap bg1="lt1" tx1="dk1" bg2="lt2" tx2="dk2" accent1="accent1" accent2="accent2" accent3="accent3" accent4="accent4" accent5="accent5" accent6="accent6" hlink="hlink" folHlink="folHlink"/>
  <p:sldLayoutIdLst>
    <p:sldLayoutId id="2147484132"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2904960005"/>
      </p:ext>
    </p:extLst>
  </p:cSld>
  <p:clrMap bg1="lt1" tx1="dk1" bg2="lt2" tx2="dk2" accent1="accent1" accent2="accent2" accent3="accent3" accent4="accent4" accent5="accent5" accent6="accent6" hlink="hlink" folHlink="folHlink"/>
  <p:sldLayoutIdLst>
    <p:sldLayoutId id="2147484134"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3378979819"/>
      </p:ext>
    </p:extLst>
  </p:cSld>
  <p:clrMap bg1="lt1" tx1="dk1" bg2="lt2" tx2="dk2" accent1="accent1" accent2="accent2" accent3="accent3" accent4="accent4" accent5="accent5" accent6="accent6" hlink="hlink" folHlink="folHlink"/>
  <p:sldLayoutIdLst>
    <p:sldLayoutId id="2147484136"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2071939777"/>
      </p:ext>
    </p:extLst>
  </p:cSld>
  <p:clrMap bg1="lt1" tx1="dk1" bg2="lt2" tx2="dk2" accent1="accent1" accent2="accent2" accent3="accent3" accent4="accent4" accent5="accent5" accent6="accent6" hlink="hlink" folHlink="folHlink"/>
  <p:sldLayoutIdLst>
    <p:sldLayoutId id="2147484138"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985346520"/>
      </p:ext>
    </p:extLst>
  </p:cSld>
  <p:clrMap bg1="lt1" tx1="dk1" bg2="lt2" tx2="dk2" accent1="accent1" accent2="accent2" accent3="accent3" accent4="accent4" accent5="accent5" accent6="accent6" hlink="hlink" folHlink="folHlink"/>
  <p:sldLayoutIdLst>
    <p:sldLayoutId id="2147484140"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3642949203"/>
      </p:ext>
    </p:extLst>
  </p:cSld>
  <p:clrMap bg1="lt1" tx1="dk1" bg2="lt2" tx2="dk2" accent1="accent1" accent2="accent2" accent3="accent3" accent4="accent4" accent5="accent5" accent6="accent6" hlink="hlink" folHlink="folHlink"/>
  <p:sldLayoutIdLst>
    <p:sldLayoutId id="2147484142"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3465819719"/>
      </p:ext>
    </p:extLst>
  </p:cSld>
  <p:clrMap bg1="lt1" tx1="dk1" bg2="lt2" tx2="dk2" accent1="accent1" accent2="accent2" accent3="accent3" accent4="accent4" accent5="accent5" accent6="accent6" hlink="hlink" folHlink="folHlink"/>
  <p:sldLayoutIdLst>
    <p:sldLayoutId id="2147484144"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335"/>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354"/>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2443851756"/>
      </p:ext>
    </p:extLst>
  </p:cSld>
  <p:clrMap bg1="lt1" tx1="dk1" bg2="lt2" tx2="dk2" accent1="accent1" accent2="accent2" accent3="accent3" accent4="accent4" accent5="accent5" accent6="accent6" hlink="hlink" folHlink="folHlink"/>
  <p:sldLayoutIdLst>
    <p:sldLayoutId id="2147484146"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4016373099"/>
      </p:ext>
    </p:extLst>
  </p:cSld>
  <p:clrMap bg1="lt1" tx1="dk1" bg2="lt2" tx2="dk2" accent1="accent1" accent2="accent2" accent3="accent3" accent4="accent4" accent5="accent5" accent6="accent6" hlink="hlink" folHlink="folHlink"/>
  <p:sldLayoutIdLst>
    <p:sldLayoutId id="2147484148"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3794362929"/>
      </p:ext>
    </p:extLst>
  </p:cSld>
  <p:clrMap bg1="lt1" tx1="dk1" bg2="lt2" tx2="dk2" accent1="accent1" accent2="accent2" accent3="accent3" accent4="accent4" accent5="accent5" accent6="accent6" hlink="hlink" folHlink="folHlink"/>
  <p:sldLayoutIdLst>
    <p:sldLayoutId id="2147484150"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3438935078"/>
      </p:ext>
    </p:extLst>
  </p:cSld>
  <p:clrMap bg1="lt1" tx1="dk1" bg2="lt2" tx2="dk2" accent1="accent1" accent2="accent2" accent3="accent3" accent4="accent4" accent5="accent5" accent6="accent6" hlink="hlink" folHlink="folHlink"/>
  <p:sldLayoutIdLst>
    <p:sldLayoutId id="2147484152"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218421960"/>
      </p:ext>
    </p:extLst>
  </p:cSld>
  <p:clrMap bg1="lt1" tx1="dk1" bg2="lt2" tx2="dk2" accent1="accent1" accent2="accent2" accent3="accent3" accent4="accent4" accent5="accent5" accent6="accent6" hlink="hlink" folHlink="folHlink"/>
  <p:sldLayoutIdLst>
    <p:sldLayoutId id="2147484154"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3639911548"/>
      </p:ext>
    </p:extLst>
  </p:cSld>
  <p:clrMap bg1="lt1" tx1="dk1" bg2="lt2" tx2="dk2" accent1="accent1" accent2="accent2" accent3="accent3" accent4="accent4" accent5="accent5" accent6="accent6" hlink="hlink" folHlink="folHlink"/>
  <p:sldLayoutIdLst>
    <p:sldLayoutId id="2147484156"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4224235832"/>
      </p:ext>
    </p:extLst>
  </p:cSld>
  <p:clrMap bg1="lt1" tx1="dk1" bg2="lt2" tx2="dk2" accent1="accent1" accent2="accent2" accent3="accent3" accent4="accent4" accent5="accent5" accent6="accent6" hlink="hlink" folHlink="folHlink"/>
  <p:sldLayoutIdLst>
    <p:sldLayoutId id="2147484158"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3576929369"/>
      </p:ext>
    </p:extLst>
  </p:cSld>
  <p:clrMap bg1="lt1" tx1="dk1" bg2="lt2" tx2="dk2" accent1="accent1" accent2="accent2" accent3="accent3" accent4="accent4" accent5="accent5" accent6="accent6" hlink="hlink" folHlink="folHlink"/>
  <p:sldLayoutIdLst>
    <p:sldLayoutId id="2147484160"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2537485484"/>
      </p:ext>
    </p:extLst>
  </p:cSld>
  <p:clrMap bg1="lt1" tx1="dk1" bg2="lt2" tx2="dk2" accent1="accent1" accent2="accent2" accent3="accent3" accent4="accent4" accent5="accent5" accent6="accent6" hlink="hlink" folHlink="folHlink"/>
  <p:sldLayoutIdLst>
    <p:sldLayoutId id="2147484162"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8BC84DE-8337-5946-9488-BCA1C691687E}" type="datetime1">
              <a:rPr lang="en-GB" b="0" smtClean="0">
                <a:solidFill>
                  <a:srgbClr val="011892">
                    <a:tint val="75000"/>
                  </a:srgbClr>
                </a:solidFill>
                <a:latin typeface="Gill Sans MT" panose="020B0502020104020203"/>
              </a:rPr>
              <a:pPr fontAlgn="auto">
                <a:spcBef>
                  <a:spcPts val="0"/>
                </a:spcBef>
                <a:spcAft>
                  <a:spcPts val="0"/>
                </a:spcAft>
              </a:pPr>
              <a:t>30/01/2017</a:t>
            </a:fld>
            <a:endParaRPr lang="en-US" b="0">
              <a:solidFill>
                <a:srgbClr val="011892">
                  <a:tint val="75000"/>
                </a:srgbClr>
              </a:solidFill>
              <a:latin typeface="Gill Sans MT" panose="020B0502020104020203"/>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srgbClr val="011892">
                  <a:tint val="75000"/>
                </a:srgbClr>
              </a:solidFill>
              <a:latin typeface="Gill Sans MT" panose="020B0502020104020203"/>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4F259D6-A8A1-CB43-B928-F8F1001F8475}" type="slidenum">
              <a:rPr lang="en-US" b="0" smtClean="0">
                <a:solidFill>
                  <a:srgbClr val="011892">
                    <a:tint val="75000"/>
                  </a:srgbClr>
                </a:solidFill>
                <a:latin typeface="Gill Sans MT" panose="020B0502020104020203"/>
              </a:rPr>
              <a:pPr fontAlgn="auto">
                <a:spcBef>
                  <a:spcPts val="0"/>
                </a:spcBef>
                <a:spcAft>
                  <a:spcPts val="0"/>
                </a:spcAft>
              </a:pPr>
              <a:t>‹#›</a:t>
            </a:fld>
            <a:endParaRPr lang="en-US" b="0">
              <a:solidFill>
                <a:srgbClr val="011892">
                  <a:tint val="75000"/>
                </a:srgbClr>
              </a:solidFill>
              <a:latin typeface="Gill Sans MT" panose="020B0502020104020203"/>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80739" y="230191"/>
            <a:ext cx="1946206" cy="1053857"/>
          </a:xfrm>
          <a:prstGeom prst="rect">
            <a:avLst/>
          </a:prstGeom>
        </p:spPr>
      </p:pic>
    </p:spTree>
    <p:extLst>
      <p:ext uri="{BB962C8B-B14F-4D97-AF65-F5344CB8AC3E}">
        <p14:creationId xmlns:p14="http://schemas.microsoft.com/office/powerpoint/2010/main" val="1502485408"/>
      </p:ext>
    </p:extLst>
  </p:cSld>
  <p:clrMap bg1="lt1" tx1="dk1" bg2="lt2" tx2="dk2" accent1="accent1" accent2="accent2" accent3="accent3" accent4="accent4" accent5="accent5" accent6="accent6" hlink="hlink" folHlink="folHlink"/>
  <p:sldLayoutIdLst>
    <p:sldLayoutId id="2147484164" r:id="rId1"/>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335"/>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35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1249488476"/>
      </p:ext>
    </p:extLst>
  </p:cSld>
  <p:clrMap bg1="lt1" tx1="dk1" bg2="lt2" tx2="dk2" accent1="accent1" accent2="accent2" accent3="accent3" accent4="accent4" accent5="accent5" accent6="accent6" hlink="hlink" folHlink="folHlink"/>
  <p:sldLayoutIdLst>
    <p:sldLayoutId id="2147484166"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3193919086"/>
      </p:ext>
    </p:extLst>
  </p:cSld>
  <p:clrMap bg1="lt1" tx1="dk1" bg2="lt2" tx2="dk2" accent1="accent1" accent2="accent2" accent3="accent3" accent4="accent4" accent5="accent5" accent6="accent6" hlink="hlink" folHlink="folHlink"/>
  <p:sldLayoutIdLst>
    <p:sldLayoutId id="2147484168"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878093097"/>
      </p:ext>
    </p:extLst>
  </p:cSld>
  <p:clrMap bg1="lt1" tx1="dk1" bg2="lt2" tx2="dk2" accent1="accent1" accent2="accent2" accent3="accent3" accent4="accent4" accent5="accent5" accent6="accent6" hlink="hlink" folHlink="folHlink"/>
  <p:sldLayoutIdLst>
    <p:sldLayoutId id="2147484170"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1068128154"/>
      </p:ext>
    </p:extLst>
  </p:cSld>
  <p:clrMap bg1="lt1" tx1="dk1" bg2="lt2" tx2="dk2" accent1="accent1" accent2="accent2" accent3="accent3" accent4="accent4" accent5="accent5" accent6="accent6" hlink="hlink" folHlink="folHlink"/>
  <p:sldLayoutIdLst>
    <p:sldLayoutId id="2147484172"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1201917481"/>
      </p:ext>
    </p:extLst>
  </p:cSld>
  <p:clrMap bg1="lt1" tx1="dk1" bg2="lt2" tx2="dk2" accent1="accent1" accent2="accent2" accent3="accent3" accent4="accent4" accent5="accent5" accent6="accent6" hlink="hlink" folHlink="folHlink"/>
  <p:sldLayoutIdLst>
    <p:sldLayoutId id="2147484174"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3258545958"/>
      </p:ext>
    </p:extLst>
  </p:cSld>
  <p:clrMap bg1="lt1" tx1="dk1" bg2="lt2" tx2="dk2" accent1="accent1" accent2="accent2" accent3="accent3" accent4="accent4" accent5="accent5" accent6="accent6" hlink="hlink" folHlink="folHlink"/>
  <p:sldLayoutIdLst>
    <p:sldLayoutId id="2147484176"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1245582248"/>
      </p:ext>
    </p:extLst>
  </p:cSld>
  <p:clrMap bg1="lt1" tx1="dk1" bg2="lt2" tx2="dk2" accent1="accent1" accent2="accent2" accent3="accent3" accent4="accent4" accent5="accent5" accent6="accent6" hlink="hlink" folHlink="folHlink"/>
  <p:sldLayoutIdLst>
    <p:sldLayoutId id="2147484178"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3247519440"/>
      </p:ext>
    </p:extLst>
  </p:cSld>
  <p:clrMap bg1="lt1" tx1="dk1" bg2="lt2" tx2="dk2" accent1="accent1" accent2="accent2" accent3="accent3" accent4="accent4" accent5="accent5" accent6="accent6" hlink="hlink" folHlink="folHlink"/>
  <p:sldLayoutIdLst>
    <p:sldLayoutId id="2147484180"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2115142002"/>
      </p:ext>
    </p:extLst>
  </p:cSld>
  <p:clrMap bg1="lt1" tx1="dk1" bg2="lt2" tx2="dk2" accent1="accent1" accent2="accent2" accent3="accent3" accent4="accent4" accent5="accent5" accent6="accent6" hlink="hlink" folHlink="folHlink"/>
  <p:sldLayoutIdLst>
    <p:sldLayoutId id="2147484182"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1265455314"/>
      </p:ext>
    </p:extLst>
  </p:cSld>
  <p:clrMap bg1="lt1" tx1="dk1" bg2="lt2" tx2="dk2" accent1="accent1" accent2="accent2" accent3="accent3" accent4="accent4" accent5="accent5" accent6="accent6" hlink="hlink" folHlink="folHlink"/>
  <p:sldLayoutIdLst>
    <p:sldLayoutId id="2147484184"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335"/>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348"/>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1531333478"/>
      </p:ext>
    </p:extLst>
  </p:cSld>
  <p:clrMap bg1="lt1" tx1="dk1" bg2="lt2" tx2="dk2" accent1="accent1" accent2="accent2" accent3="accent3" accent4="accent4" accent5="accent5" accent6="accent6" hlink="hlink" folHlink="folHlink"/>
  <p:sldLayoutIdLst>
    <p:sldLayoutId id="2147484186"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1805712182"/>
      </p:ext>
    </p:extLst>
  </p:cSld>
  <p:clrMap bg1="lt1" tx1="dk1" bg2="lt2" tx2="dk2" accent1="accent1" accent2="accent2" accent3="accent3" accent4="accent4" accent5="accent5" accent6="accent6" hlink="hlink" folHlink="folHlink"/>
  <p:sldLayoutIdLst>
    <p:sldLayoutId id="2147484188"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2778799097"/>
      </p:ext>
    </p:extLst>
  </p:cSld>
  <p:clrMap bg1="lt1" tx1="dk1" bg2="lt2" tx2="dk2" accent1="accent1" accent2="accent2" accent3="accent3" accent4="accent4" accent5="accent5" accent6="accent6" hlink="hlink" folHlink="folHlink"/>
  <p:sldLayoutIdLst>
    <p:sldLayoutId id="2147484190"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2522434254"/>
      </p:ext>
    </p:extLst>
  </p:cSld>
  <p:clrMap bg1="lt1" tx1="dk1" bg2="lt2" tx2="dk2" accent1="accent1" accent2="accent2" accent3="accent3" accent4="accent4" accent5="accent5" accent6="accent6" hlink="hlink" folHlink="folHlink"/>
  <p:sldLayoutIdLst>
    <p:sldLayoutId id="2147484192"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672153313"/>
      </p:ext>
    </p:extLst>
  </p:cSld>
  <p:clrMap bg1="lt1" tx1="dk1" bg2="lt2" tx2="dk2" accent1="accent1" accent2="accent2" accent3="accent3" accent4="accent4" accent5="accent5" accent6="accent6" hlink="hlink" folHlink="folHlink"/>
  <p:sldLayoutIdLst>
    <p:sldLayoutId id="2147484194"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3478209920"/>
      </p:ext>
    </p:extLst>
  </p:cSld>
  <p:clrMap bg1="lt1" tx1="dk1" bg2="lt2" tx2="dk2" accent1="accent1" accent2="accent2" accent3="accent3" accent4="accent4" accent5="accent5" accent6="accent6" hlink="hlink" folHlink="folHlink"/>
  <p:sldLayoutIdLst>
    <p:sldLayoutId id="2147484196"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694655080"/>
      </p:ext>
    </p:extLst>
  </p:cSld>
  <p:clrMap bg1="lt1" tx1="dk1" bg2="lt2" tx2="dk2" accent1="accent1" accent2="accent2" accent3="accent3" accent4="accent4" accent5="accent5" accent6="accent6" hlink="hlink" folHlink="folHlink"/>
  <p:sldLayoutIdLst>
    <p:sldLayoutId id="2147484198"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2984336873"/>
      </p:ext>
    </p:extLst>
  </p:cSld>
  <p:clrMap bg1="lt1" tx1="dk1" bg2="lt2" tx2="dk2" accent1="accent1" accent2="accent2" accent3="accent3" accent4="accent4" accent5="accent5" accent6="accent6" hlink="hlink" folHlink="folHlink"/>
  <p:sldLayoutIdLst>
    <p:sldLayoutId id="2147484200"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498743311"/>
      </p:ext>
    </p:extLst>
  </p:cSld>
  <p:clrMap bg1="lt1" tx1="dk1" bg2="lt2" tx2="dk2" accent1="accent1" accent2="accent2" accent3="accent3" accent4="accent4" accent5="accent5" accent6="accent6" hlink="hlink" folHlink="folHlink"/>
  <p:sldLayoutIdLst>
    <p:sldLayoutId id="2147484202"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803972079"/>
      </p:ext>
    </p:extLst>
  </p:cSld>
  <p:clrMap bg1="lt1" tx1="dk1" bg2="lt2" tx2="dk2" accent1="accent1" accent2="accent2" accent3="accent3" accent4="accent4" accent5="accent5" accent6="accent6" hlink="hlink" folHlink="folHlink"/>
  <p:sldLayoutIdLst>
    <p:sldLayoutId id="2147484204"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21335"/>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469" y="6122342"/>
            <a:ext cx="830925" cy="645083"/>
          </a:xfrm>
          <a:prstGeom prst="rect">
            <a:avLst/>
          </a:prstGeom>
        </p:spPr>
      </p:pic>
    </p:spTree>
    <p:extLst>
      <p:ext uri="{BB962C8B-B14F-4D97-AF65-F5344CB8AC3E}">
        <p14:creationId xmlns:p14="http://schemas.microsoft.com/office/powerpoint/2010/main" val="3409374805"/>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1321048531"/>
      </p:ext>
    </p:extLst>
  </p:cSld>
  <p:clrMap bg1="lt1" tx1="dk1" bg2="lt2" tx2="dk2" accent1="accent1" accent2="accent2" accent3="accent3" accent4="accent4" accent5="accent5" accent6="accent6" hlink="hlink" folHlink="folHlink"/>
  <p:sldLayoutIdLst>
    <p:sldLayoutId id="2147484206"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3553680560"/>
      </p:ext>
    </p:extLst>
  </p:cSld>
  <p:clrMap bg1="lt1" tx1="dk1" bg2="lt2" tx2="dk2" accent1="accent1" accent2="accent2" accent3="accent3" accent4="accent4" accent5="accent5" accent6="accent6" hlink="hlink" folHlink="folHlink"/>
  <p:sldLayoutIdLst>
    <p:sldLayoutId id="2147484208"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583142295"/>
      </p:ext>
    </p:extLst>
  </p:cSld>
  <p:clrMap bg1="lt1" tx1="dk1" bg2="lt2" tx2="dk2" accent1="accent1" accent2="accent2" accent3="accent3" accent4="accent4" accent5="accent5" accent6="accent6" hlink="hlink" folHlink="folHlink"/>
  <p:sldLayoutIdLst>
    <p:sldLayoutId id="2147484210"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2419912194"/>
      </p:ext>
    </p:extLst>
  </p:cSld>
  <p:clrMap bg1="lt1" tx1="dk1" bg2="lt2" tx2="dk2" accent1="accent1" accent2="accent2" accent3="accent3" accent4="accent4" accent5="accent5" accent6="accent6" hlink="hlink" folHlink="folHlink"/>
  <p:sldLayoutIdLst>
    <p:sldLayoutId id="2147484212"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3681668220"/>
      </p:ext>
    </p:extLst>
  </p:cSld>
  <p:clrMap bg1="lt1" tx1="dk1" bg2="lt2" tx2="dk2" accent1="accent1" accent2="accent2" accent3="accent3" accent4="accent4" accent5="accent5" accent6="accent6" hlink="hlink" folHlink="folHlink"/>
  <p:sldLayoutIdLst>
    <p:sldLayoutId id="2147484214"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2075486874"/>
      </p:ext>
    </p:extLst>
  </p:cSld>
  <p:clrMap bg1="lt1" tx1="dk1" bg2="lt2" tx2="dk2" accent1="accent1" accent2="accent2" accent3="accent3" accent4="accent4" accent5="accent5" accent6="accent6" hlink="hlink" folHlink="folHlink"/>
  <p:sldLayoutIdLst>
    <p:sldLayoutId id="2147484216"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2876867737"/>
      </p:ext>
    </p:extLst>
  </p:cSld>
  <p:clrMap bg1="lt1" tx1="dk1" bg2="lt2" tx2="dk2" accent1="accent1" accent2="accent2" accent3="accent3" accent4="accent4" accent5="accent5" accent6="accent6" hlink="hlink" folHlink="folHlink"/>
  <p:sldLayoutIdLst>
    <p:sldLayoutId id="2147484218"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1773591478"/>
      </p:ext>
    </p:extLst>
  </p:cSld>
  <p:clrMap bg1="lt1" tx1="dk1" bg2="lt2" tx2="dk2" accent1="accent1" accent2="accent2" accent3="accent3" accent4="accent4" accent5="accent5" accent6="accent6" hlink="hlink" folHlink="folHlink"/>
  <p:sldLayoutIdLst>
    <p:sldLayoutId id="2147484220"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3489808293"/>
      </p:ext>
    </p:extLst>
  </p:cSld>
  <p:clrMap bg1="lt1" tx1="dk1" bg2="lt2" tx2="dk2" accent1="accent1" accent2="accent2" accent3="accent3" accent4="accent4" accent5="accent5" accent6="accent6" hlink="hlink" folHlink="folHlink"/>
  <p:sldLayoutIdLst>
    <p:sldLayoutId id="2147484222"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100417"/>
            <a:ext cx="84201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GB" dirty="0" smtClean="0"/>
          </a:p>
        </p:txBody>
      </p:sp>
      <p:sp>
        <p:nvSpPr>
          <p:cNvPr id="1027" name="Rectangle 3"/>
          <p:cNvSpPr>
            <a:spLocks noGrp="1" noChangeArrowheads="1"/>
          </p:cNvSpPr>
          <p:nvPr>
            <p:ph type="body" idx="1"/>
          </p:nvPr>
        </p:nvSpPr>
        <p:spPr bwMode="auto">
          <a:xfrm>
            <a:off x="742950" y="919829"/>
            <a:ext cx="8420100" cy="4463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11" name="Rectangle 4"/>
          <p:cNvSpPr>
            <a:spLocks noGrp="1" noChangeArrowheads="1"/>
          </p:cNvSpPr>
          <p:nvPr>
            <p:ph type="dt" sz="half" idx="2"/>
          </p:nvPr>
        </p:nvSpPr>
        <p:spPr>
          <a:xfrm>
            <a:off x="272480" y="6150505"/>
            <a:ext cx="206375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2" name="Rectangle 5"/>
          <p:cNvSpPr>
            <a:spLocks noGrp="1" noChangeArrowheads="1"/>
          </p:cNvSpPr>
          <p:nvPr>
            <p:ph type="ftr" sz="quarter" idx="3"/>
          </p:nvPr>
        </p:nvSpPr>
        <p:spPr>
          <a:xfrm>
            <a:off x="2788260" y="6155610"/>
            <a:ext cx="3136900" cy="457200"/>
          </a:xfrm>
          <a:prstGeom prst="rect">
            <a:avLst/>
          </a:prstGeom>
          <a:ln/>
        </p:spPr>
        <p:txBody>
          <a:bodyPr/>
          <a:lstStyle>
            <a:lvl1pPr>
              <a:defRPr sz="1200">
                <a:solidFill>
                  <a:schemeClr val="bg1"/>
                </a:solidFill>
              </a:defRPr>
            </a:lvl1pPr>
          </a:lstStyle>
          <a:p>
            <a:pPr>
              <a:defRPr/>
            </a:pPr>
            <a:endParaRPr lang="en-US" b="0" dirty="0">
              <a:solidFill>
                <a:prstClr val="white"/>
              </a:solidFill>
              <a:latin typeface="Arial" charset="0"/>
              <a:ea typeface="ＭＳ Ｐゴシック" pitchFamily="34" charset="-128"/>
            </a:endParaRPr>
          </a:p>
        </p:txBody>
      </p:sp>
      <p:sp>
        <p:nvSpPr>
          <p:cNvPr id="13" name="Rectangle 6"/>
          <p:cNvSpPr>
            <a:spLocks noGrp="1" noChangeArrowheads="1"/>
          </p:cNvSpPr>
          <p:nvPr>
            <p:ph type="sldNum" sz="quarter" idx="4"/>
          </p:nvPr>
        </p:nvSpPr>
        <p:spPr>
          <a:xfrm>
            <a:off x="6635638" y="6150505"/>
            <a:ext cx="2063750" cy="457200"/>
          </a:xfrm>
          <a:prstGeom prst="rect">
            <a:avLst/>
          </a:prstGeom>
          <a:ln/>
        </p:spPr>
        <p:txBody>
          <a:bodyPr/>
          <a:lstStyle>
            <a:lvl1pPr>
              <a:defRPr sz="1200">
                <a:solidFill>
                  <a:schemeClr val="bg1"/>
                </a:solidFill>
              </a:defRPr>
            </a:lvl1pPr>
          </a:lstStyle>
          <a:p>
            <a:pPr>
              <a:defRPr/>
            </a:pPr>
            <a:fld id="{FB5C22F6-1D84-407D-BEEC-755958C96513}" type="slidenum">
              <a:rPr lang="en-US" b="0" smtClean="0">
                <a:solidFill>
                  <a:prstClr val="white"/>
                </a:solidFill>
                <a:latin typeface="Arial" charset="0"/>
                <a:ea typeface="ＭＳ Ｐゴシック" pitchFamily="34" charset="-128"/>
              </a:rPr>
              <a:pPr>
                <a:defRPr/>
              </a:pPr>
              <a:t>‹#›</a:t>
            </a:fld>
            <a:endParaRPr lang="en-US" b="0" dirty="0">
              <a:solidFill>
                <a:prstClr val="white"/>
              </a:solidFill>
              <a:latin typeface="Arial" charset="0"/>
              <a:ea typeface="ＭＳ Ｐゴシック" pitchFamily="34" charset="-128"/>
            </a:endParaRPr>
          </a:p>
        </p:txBody>
      </p:sp>
      <p:sp>
        <p:nvSpPr>
          <p:cNvPr id="3" name="Rectangle 2"/>
          <p:cNvSpPr/>
          <p:nvPr/>
        </p:nvSpPr>
        <p:spPr bwMode="auto">
          <a:xfrm>
            <a:off x="0" y="6028660"/>
            <a:ext cx="9906000" cy="829340"/>
          </a:xfrm>
          <a:prstGeom prst="rect">
            <a:avLst/>
          </a:prstGeom>
          <a:solidFill>
            <a:srgbClr val="1E241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54" eaLnBrk="0" hangingPunct="0"/>
            <a:endParaRPr lang="en-GB" sz="2400" b="0" smtClean="0">
              <a:solidFill>
                <a:srgbClr val="555555"/>
              </a:solidFill>
              <a:latin typeface="Arial" charset="0"/>
              <a:ea typeface="ＭＳ Ｐゴシック" pitchFamily="1" charset="-128"/>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3" y="6120794"/>
            <a:ext cx="830925" cy="645083"/>
          </a:xfrm>
          <a:prstGeom prst="rect">
            <a:avLst/>
          </a:prstGeom>
        </p:spPr>
      </p:pic>
    </p:spTree>
    <p:extLst>
      <p:ext uri="{BB962C8B-B14F-4D97-AF65-F5344CB8AC3E}">
        <p14:creationId xmlns:p14="http://schemas.microsoft.com/office/powerpoint/2010/main" val="28503564"/>
      </p:ext>
    </p:extLst>
  </p:cSld>
  <p:clrMap bg1="lt1" tx1="dk1" bg2="lt2" tx2="dk2" accent1="accent1" accent2="accent2" accent3="accent3" accent4="accent4" accent5="accent5" accent6="accent6" hlink="hlink" folHlink="folHlink"/>
  <p:sldLayoutIdLst>
    <p:sldLayoutId id="2147484224" r:id="rId1"/>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1800">
          <a:solidFill>
            <a:schemeClr val="tx1"/>
          </a:solidFill>
          <a:latin typeface="+mn-lt"/>
          <a:ea typeface="+mn-ea"/>
          <a:cs typeface="ＭＳ Ｐゴシック"/>
        </a:defRPr>
      </a:lvl1pPr>
      <a:lvl2pPr marL="313417" indent="-120545" algn="l" rtl="0" eaLnBrk="1" fontAlgn="base" hangingPunct="1">
        <a:spcBef>
          <a:spcPct val="20000"/>
        </a:spcBef>
        <a:spcAft>
          <a:spcPct val="0"/>
        </a:spcAft>
        <a:buChar char="–"/>
        <a:defRPr sz="1051">
          <a:solidFill>
            <a:schemeClr val="tx1"/>
          </a:solidFill>
          <a:latin typeface="+mn-lt"/>
          <a:ea typeface="+mn-ea"/>
          <a:cs typeface="ＭＳ Ｐゴシック"/>
        </a:defRPr>
      </a:lvl2pPr>
      <a:lvl3pPr marL="482180" indent="-96436" algn="l" rtl="0" eaLnBrk="1" fontAlgn="base" hangingPunct="1">
        <a:spcBef>
          <a:spcPct val="20000"/>
        </a:spcBef>
        <a:spcAft>
          <a:spcPct val="0"/>
        </a:spcAft>
        <a:buChar char="•"/>
        <a:defRPr sz="1800">
          <a:solidFill>
            <a:schemeClr val="tx1"/>
          </a:solidFill>
          <a:latin typeface="+mn-lt"/>
          <a:ea typeface="+mn-ea"/>
          <a:cs typeface="ＭＳ Ｐゴシック"/>
        </a:defRPr>
      </a:lvl3pPr>
      <a:lvl4pPr marL="675051" indent="-96436" algn="l" rtl="0" eaLnBrk="1" fontAlgn="base" hangingPunct="1">
        <a:spcBef>
          <a:spcPct val="20000"/>
        </a:spcBef>
        <a:spcAft>
          <a:spcPct val="0"/>
        </a:spcAft>
        <a:buChar char="–"/>
        <a:defRPr sz="788">
          <a:solidFill>
            <a:schemeClr val="tx1"/>
          </a:solidFill>
          <a:latin typeface="+mn-lt"/>
          <a:ea typeface="+mn-ea"/>
          <a:cs typeface="ＭＳ Ｐゴシック"/>
        </a:defRPr>
      </a:lvl4pPr>
      <a:lvl5pPr marL="867924" indent="-96436" algn="l" rtl="0" eaLnBrk="1" fontAlgn="base" hangingPunct="1">
        <a:spcBef>
          <a:spcPct val="20000"/>
        </a:spcBef>
        <a:spcAft>
          <a:spcPct val="0"/>
        </a:spcAft>
        <a:buChar char="»"/>
        <a:defRPr sz="675">
          <a:solidFill>
            <a:schemeClr val="tx1"/>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jpeg"/><Relationship Id="rId4" Type="http://schemas.openxmlformats.org/officeDocument/2006/relationships/image" Target="../media/image23.wmf"/></Relationships>
</file>

<file path=ppt/slides/_rels/slide10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jpeg"/><Relationship Id="rId4" Type="http://schemas.openxmlformats.org/officeDocument/2006/relationships/image" Target="../media/image23.wmf"/></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5.wmf"/><Relationship Id="rId5" Type="http://schemas.openxmlformats.org/officeDocument/2006/relationships/image" Target="../media/image24.jpeg"/><Relationship Id="rId4" Type="http://schemas.openxmlformats.org/officeDocument/2006/relationships/image" Target="../media/image23.wmf"/></Relationships>
</file>

<file path=ppt/slides/_rels/slide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5.wmf"/><Relationship Id="rId5" Type="http://schemas.openxmlformats.org/officeDocument/2006/relationships/image" Target="../media/image24.jpeg"/><Relationship Id="rId4" Type="http://schemas.openxmlformats.org/officeDocument/2006/relationships/image" Target="../media/image23.wmf"/></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jpeg"/><Relationship Id="rId4" Type="http://schemas.openxmlformats.org/officeDocument/2006/relationships/image" Target="../media/image23.wmf"/></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wmf"/><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17.xml"/><Relationship Id="rId4" Type="http://schemas.openxmlformats.org/officeDocument/2006/relationships/image" Target="../media/image67.jpeg"/></Relationships>
</file>

<file path=ppt/slides/_rels/slide1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jpeg"/><Relationship Id="rId4" Type="http://schemas.openxmlformats.org/officeDocument/2006/relationships/image" Target="../media/image23.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jpeg"/><Relationship Id="rId4" Type="http://schemas.openxmlformats.org/officeDocument/2006/relationships/image" Target="../media/image23.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9.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2.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hyperlink" Target="http://www.pas.gov.uk/pas/home.do"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3.xml"/><Relationship Id="rId1" Type="http://schemas.openxmlformats.org/officeDocument/2006/relationships/vmlDrawing" Target="../drawings/vmlDrawing1.vml"/><Relationship Id="rId5" Type="http://schemas.openxmlformats.org/officeDocument/2006/relationships/image" Target="../media/image56.emf"/><Relationship Id="rId4" Type="http://schemas.openxmlformats.org/officeDocument/2006/relationships/oleObject" Target="../embeddings/Microsoft_Excel_97-2003_Worksheet1.xls"/></Relationships>
</file>

<file path=ppt/slides/_rels/slide7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0.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1.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jpeg"/><Relationship Id="rId4"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136652" y="2473525"/>
            <a:ext cx="8769348" cy="1894173"/>
          </a:xfrm>
        </p:spPr>
        <p:txBody>
          <a:bodyPr/>
          <a:lstStyle/>
          <a:p>
            <a:r>
              <a:rPr lang="en-GB" sz="3600" dirty="0">
                <a:solidFill>
                  <a:schemeClr val="tx1"/>
                </a:solidFill>
              </a:rPr>
              <a:t>Leadership </a:t>
            </a:r>
            <a:r>
              <a:rPr lang="en-GB" sz="3600" dirty="0" smtClean="0">
                <a:solidFill>
                  <a:schemeClr val="tx1"/>
                </a:solidFill>
              </a:rPr>
              <a:t>Essentials: </a:t>
            </a:r>
            <a:br>
              <a:rPr lang="en-GB" sz="3600" dirty="0" smtClean="0">
                <a:solidFill>
                  <a:schemeClr val="tx1"/>
                </a:solidFill>
              </a:rPr>
            </a:br>
            <a:r>
              <a:rPr lang="en-US" sz="3600" dirty="0" smtClean="0">
                <a:solidFill>
                  <a:schemeClr val="tx1"/>
                </a:solidFill>
              </a:rPr>
              <a:t>The Government &amp; Planning Reform</a:t>
            </a:r>
            <a:endParaRPr lang="en-US" sz="3600" dirty="0">
              <a:solidFill>
                <a:schemeClr val="tx1"/>
              </a:solidFill>
            </a:endParaRPr>
          </a:p>
        </p:txBody>
      </p:sp>
      <p:sp>
        <p:nvSpPr>
          <p:cNvPr id="15363" name="Rectangle 3"/>
          <p:cNvSpPr>
            <a:spLocks noGrp="1" noChangeArrowheads="1"/>
          </p:cNvSpPr>
          <p:nvPr>
            <p:ph type="subTitle" idx="1"/>
          </p:nvPr>
        </p:nvSpPr>
        <p:spPr>
          <a:xfrm>
            <a:off x="1065213" y="4365104"/>
            <a:ext cx="7991475" cy="1008584"/>
          </a:xfrm>
        </p:spPr>
        <p:txBody>
          <a:bodyPr/>
          <a:lstStyle/>
          <a:p>
            <a:r>
              <a:rPr lang="en-GB" dirty="0" smtClean="0">
                <a:solidFill>
                  <a:schemeClr val="tx1"/>
                </a:solidFill>
              </a:rPr>
              <a:t>Steve Barker</a:t>
            </a:r>
          </a:p>
        </p:txBody>
      </p:sp>
      <p:sp>
        <p:nvSpPr>
          <p:cNvPr id="15364" name="Text Box 4"/>
          <p:cNvSpPr txBox="1">
            <a:spLocks noChangeArrowheads="1"/>
          </p:cNvSpPr>
          <p:nvPr/>
        </p:nvSpPr>
        <p:spPr bwMode="auto">
          <a:xfrm>
            <a:off x="1136652" y="6026350"/>
            <a:ext cx="40323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400" dirty="0" smtClean="0">
                <a:solidFill>
                  <a:schemeClr val="tx1"/>
                </a:solidFill>
              </a:rPr>
              <a:t>January 2017</a:t>
            </a:r>
            <a:endParaRPr lang="en-GB" sz="2400" dirty="0">
              <a:solidFill>
                <a:schemeClr val="tx1"/>
              </a:solidFill>
            </a:endParaRPr>
          </a:p>
        </p:txBody>
      </p:sp>
      <p:sp>
        <p:nvSpPr>
          <p:cNvPr id="15365" name="Text Box 5"/>
          <p:cNvSpPr txBox="1">
            <a:spLocks noChangeArrowheads="1"/>
          </p:cNvSpPr>
          <p:nvPr/>
        </p:nvSpPr>
        <p:spPr bwMode="auto">
          <a:xfrm>
            <a:off x="6321781" y="6021388"/>
            <a:ext cx="3167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sz="2400" dirty="0">
                <a:solidFill>
                  <a:schemeClr val="tx1"/>
                </a:solidFill>
              </a:rPr>
              <a:t>www.pas.gov.uk</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824" y="260650"/>
            <a:ext cx="2620651" cy="154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defTabSz="449234">
              <a:buSzPct val="100000"/>
              <a:tabLst>
                <a:tab pos="0" algn="l"/>
                <a:tab pos="914342" algn="l"/>
                <a:tab pos="1828684" algn="l"/>
                <a:tab pos="2743026" algn="l"/>
                <a:tab pos="3657369" algn="l"/>
                <a:tab pos="4571712" algn="l"/>
                <a:tab pos="5486054" algn="l"/>
                <a:tab pos="6400396" algn="l"/>
                <a:tab pos="7314738" algn="l"/>
                <a:tab pos="8229080" algn="l"/>
                <a:tab pos="9143423" algn="l"/>
                <a:tab pos="10057765" algn="l"/>
              </a:tabLst>
              <a:defRPr/>
            </a:pPr>
            <a:r>
              <a:rPr lang="en-GB" kern="1200" dirty="0" smtClean="0">
                <a:latin typeface="Arial" charset="0"/>
                <a:cs typeface="Arial" charset="0"/>
              </a:rPr>
              <a:t>The experience in the room</a:t>
            </a:r>
            <a:endParaRPr lang="en-US" kern="1200" dirty="0">
              <a:latin typeface="Arial" charset="0"/>
              <a:cs typeface="Arial" charset="0"/>
            </a:endParaRPr>
          </a:p>
        </p:txBody>
      </p:sp>
      <p:sp>
        <p:nvSpPr>
          <p:cNvPr id="74755" name="Rectangle 3"/>
          <p:cNvSpPr>
            <a:spLocks noGrp="1" noChangeArrowheads="1"/>
          </p:cNvSpPr>
          <p:nvPr>
            <p:ph type="body" idx="1"/>
          </p:nvPr>
        </p:nvSpPr>
        <p:spPr>
          <a:xfrm>
            <a:off x="632524" y="1196752"/>
            <a:ext cx="8208912" cy="3917032"/>
          </a:xfrm>
        </p:spPr>
        <p:txBody>
          <a:bodyPr/>
          <a:lstStyle/>
          <a:p>
            <a:pPr>
              <a:defRPr/>
            </a:pPr>
            <a:r>
              <a:rPr lang="en-GB" i="1" dirty="0" smtClean="0"/>
              <a:t>Portfolio Holders/Shadow (13) </a:t>
            </a:r>
          </a:p>
          <a:p>
            <a:pPr>
              <a:defRPr/>
            </a:pPr>
            <a:r>
              <a:rPr lang="en-GB" i="1" dirty="0" smtClean="0"/>
              <a:t>Planning committee chairs, vices &amp; members (10)</a:t>
            </a:r>
          </a:p>
          <a:p>
            <a:pPr>
              <a:defRPr/>
            </a:pPr>
            <a:r>
              <a:rPr lang="en-GB" i="1" dirty="0" smtClean="0"/>
              <a:t>Deputy </a:t>
            </a:r>
            <a:r>
              <a:rPr lang="en-GB" i="1" dirty="0"/>
              <a:t>Leaders (3)</a:t>
            </a:r>
          </a:p>
          <a:p>
            <a:pPr marL="0" indent="0">
              <a:buNone/>
              <a:defRPr/>
            </a:pPr>
            <a:endParaRPr lang="en-GB" i="1" dirty="0" smtClean="0"/>
          </a:p>
          <a:p>
            <a:pPr marL="0" indent="0">
              <a:buNone/>
              <a:defRPr/>
            </a:pPr>
            <a:r>
              <a:rPr lang="en-GB" i="1" dirty="0" smtClean="0"/>
              <a:t>Plus many other responsibilities</a:t>
            </a:r>
          </a:p>
          <a:p>
            <a:pPr marL="0" indent="0">
              <a:buNone/>
              <a:defRPr/>
            </a:pPr>
            <a:endParaRPr lang="en-GB" i="1" dirty="0" smtClean="0"/>
          </a:p>
          <a:p>
            <a:pPr marL="0" indent="0">
              <a:buNone/>
              <a:defRPr/>
            </a:pPr>
            <a:r>
              <a:rPr lang="en-GB" i="1" dirty="0" smtClean="0"/>
              <a:t>over 300 years of local government experience in the room</a:t>
            </a:r>
          </a:p>
          <a:p>
            <a:pPr eaLnBrk="1" hangingPunct="1">
              <a:buFontTx/>
              <a:buNone/>
              <a:defRPr/>
            </a:pPr>
            <a:endParaRPr lang="en-US" dirty="0" smtClean="0"/>
          </a:p>
        </p:txBody>
      </p:sp>
    </p:spTree>
    <p:extLst>
      <p:ext uri="{BB962C8B-B14F-4D97-AF65-F5344CB8AC3E}">
        <p14:creationId xmlns:p14="http://schemas.microsoft.com/office/powerpoint/2010/main" val="37090528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852936"/>
            <a:ext cx="8915400" cy="1143000"/>
          </a:xfrm>
        </p:spPr>
        <p:txBody>
          <a:bodyPr/>
          <a:lstStyle/>
          <a:p>
            <a:r>
              <a:rPr lang="en-GB" dirty="0" smtClean="0"/>
              <a:t>NHB</a:t>
            </a:r>
            <a:r>
              <a:rPr lang="en-GB" dirty="0"/>
              <a:t/>
            </a:r>
            <a:br>
              <a:rPr lang="en-GB" dirty="0"/>
            </a:br>
            <a:r>
              <a:rPr lang="en-GB" dirty="0" smtClean="0"/>
              <a:t/>
            </a:r>
            <a:br>
              <a:rPr lang="en-GB" dirty="0" smtClean="0"/>
            </a:br>
            <a:r>
              <a:rPr lang="en-GB" dirty="0"/>
              <a:t/>
            </a:r>
            <a:br>
              <a:rPr lang="en-GB" dirty="0"/>
            </a:br>
            <a:r>
              <a:rPr lang="en-GB" dirty="0" smtClean="0"/>
              <a:t/>
            </a:r>
            <a:br>
              <a:rPr lang="en-GB" dirty="0" smtClean="0"/>
            </a:br>
            <a:endParaRPr lang="en-GB" dirty="0"/>
          </a:p>
        </p:txBody>
      </p:sp>
    </p:spTree>
    <p:extLst>
      <p:ext uri="{BB962C8B-B14F-4D97-AF65-F5344CB8AC3E}">
        <p14:creationId xmlns:p14="http://schemas.microsoft.com/office/powerpoint/2010/main" val="1070276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Homes Bonus consultation</a:t>
            </a:r>
            <a:endParaRPr lang="en-GB" dirty="0"/>
          </a:p>
        </p:txBody>
      </p:sp>
      <p:sp>
        <p:nvSpPr>
          <p:cNvPr id="3" name="Content Placeholder 2"/>
          <p:cNvSpPr>
            <a:spLocks noGrp="1"/>
          </p:cNvSpPr>
          <p:nvPr>
            <p:ph idx="1"/>
          </p:nvPr>
        </p:nvSpPr>
        <p:spPr/>
        <p:txBody>
          <a:bodyPr/>
          <a:lstStyle/>
          <a:p>
            <a:r>
              <a:rPr lang="en-GB" dirty="0" smtClean="0"/>
              <a:t>Withholding new homes bonus if you haven’t got a plan in place</a:t>
            </a:r>
          </a:p>
          <a:p>
            <a:endParaRPr lang="en-GB" dirty="0" smtClean="0"/>
          </a:p>
          <a:p>
            <a:r>
              <a:rPr lang="en-GB" dirty="0" smtClean="0"/>
              <a:t>Reducing payments for homes allowed on appeal</a:t>
            </a:r>
            <a:endParaRPr lang="en-GB" dirty="0"/>
          </a:p>
        </p:txBody>
      </p:sp>
    </p:spTree>
    <p:extLst>
      <p:ext uri="{BB962C8B-B14F-4D97-AF65-F5344CB8AC3E}">
        <p14:creationId xmlns:p14="http://schemas.microsoft.com/office/powerpoint/2010/main" val="1064907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1" y="0"/>
            <a:ext cx="8915400" cy="1143000"/>
          </a:xfrm>
        </p:spPr>
        <p:txBody>
          <a:bodyPr/>
          <a:lstStyle/>
          <a:p>
            <a:r>
              <a:rPr lang="en-GB" dirty="0" smtClean="0"/>
              <a:t>New Homes Bonus Reform</a:t>
            </a:r>
            <a:endParaRPr lang="en-GB" dirty="0"/>
          </a:p>
        </p:txBody>
      </p:sp>
      <p:sp>
        <p:nvSpPr>
          <p:cNvPr id="3" name="Content Placeholder 2"/>
          <p:cNvSpPr>
            <a:spLocks noGrp="1"/>
          </p:cNvSpPr>
          <p:nvPr>
            <p:ph idx="1"/>
          </p:nvPr>
        </p:nvSpPr>
        <p:spPr>
          <a:xfrm>
            <a:off x="584201" y="836712"/>
            <a:ext cx="8915400" cy="4968552"/>
          </a:xfrm>
        </p:spPr>
        <p:txBody>
          <a:bodyPr/>
          <a:lstStyle/>
          <a:p>
            <a:r>
              <a:rPr lang="en-GB" sz="2800" dirty="0"/>
              <a:t>Growth Baseline of 0.4% - under this level of growth NHB won’t be paid.</a:t>
            </a:r>
          </a:p>
          <a:p>
            <a:r>
              <a:rPr lang="en-GB" sz="2800" dirty="0"/>
              <a:t>Affordable Home premium (£370 per unit) will continue</a:t>
            </a:r>
          </a:p>
          <a:p>
            <a:r>
              <a:rPr lang="en-GB" sz="2800" dirty="0"/>
              <a:t>Previous years payments will continue</a:t>
            </a:r>
          </a:p>
          <a:p>
            <a:r>
              <a:rPr lang="en-GB" sz="2800" dirty="0"/>
              <a:t>Payment period will be </a:t>
            </a:r>
            <a:r>
              <a:rPr lang="en-GB" sz="2800" dirty="0" smtClean="0"/>
              <a:t>reduced: 6 </a:t>
            </a:r>
            <a:r>
              <a:rPr lang="en-GB" sz="2800" dirty="0"/>
              <a:t>years </a:t>
            </a:r>
            <a:r>
              <a:rPr lang="en-GB" sz="2800" dirty="0" smtClean="0"/>
              <a:t>presently, 5 </a:t>
            </a:r>
            <a:r>
              <a:rPr lang="en-GB" sz="2800" dirty="0"/>
              <a:t>years for </a:t>
            </a:r>
            <a:r>
              <a:rPr lang="en-GB" sz="2800" dirty="0" smtClean="0"/>
              <a:t>2017/18, 4 </a:t>
            </a:r>
            <a:r>
              <a:rPr lang="en-GB" sz="2800" dirty="0"/>
              <a:t>years from 2018/19. After this point?? </a:t>
            </a:r>
            <a:endParaRPr lang="en-GB" sz="2800" dirty="0" smtClean="0"/>
          </a:p>
          <a:p>
            <a:pPr marL="0" indent="0">
              <a:buNone/>
            </a:pPr>
            <a:r>
              <a:rPr lang="en-GB" sz="2800" dirty="0" smtClean="0"/>
              <a:t>£</a:t>
            </a:r>
            <a:r>
              <a:rPr lang="en-GB" sz="2800" dirty="0"/>
              <a:t>240 million is being taken out of the process by the reform – to help fund the required adult social care </a:t>
            </a:r>
            <a:r>
              <a:rPr lang="en-GB" sz="2800" dirty="0" smtClean="0"/>
              <a:t>but “local </a:t>
            </a:r>
            <a:r>
              <a:rPr lang="en-GB" sz="2800" dirty="0"/>
              <a:t>government </a:t>
            </a:r>
            <a:r>
              <a:rPr lang="en-GB" sz="2800" dirty="0" smtClean="0"/>
              <a:t>will </a:t>
            </a:r>
            <a:r>
              <a:rPr lang="en-GB" sz="2800" dirty="0"/>
              <a:t>retain the saving to contribute to adult social </a:t>
            </a:r>
            <a:r>
              <a:rPr lang="en-GB" sz="2800" dirty="0" smtClean="0"/>
              <a:t>care” (</a:t>
            </a:r>
            <a:r>
              <a:rPr lang="en-GB" sz="2800" dirty="0" err="1" smtClean="0"/>
              <a:t>SoS</a:t>
            </a:r>
            <a:r>
              <a:rPr lang="en-GB" sz="2800" dirty="0" smtClean="0"/>
              <a:t>)</a:t>
            </a:r>
            <a:endParaRPr lang="en-GB" sz="2800" dirty="0"/>
          </a:p>
        </p:txBody>
      </p:sp>
    </p:spTree>
    <p:extLst>
      <p:ext uri="{BB962C8B-B14F-4D97-AF65-F5344CB8AC3E}">
        <p14:creationId xmlns:p14="http://schemas.microsoft.com/office/powerpoint/2010/main" val="42815640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r>
              <a:rPr lang="en-GB" dirty="0" smtClean="0"/>
              <a:t>Questions</a:t>
            </a:r>
            <a:r>
              <a:rPr lang="en-GB" dirty="0"/>
              <a:t>? Comments!</a:t>
            </a:r>
            <a:endParaRPr lang="en-US" dirty="0" smtClean="0"/>
          </a:p>
        </p:txBody>
      </p:sp>
      <p:sp>
        <p:nvSpPr>
          <p:cNvPr id="89091"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mtClean="0"/>
          </a:p>
        </p:txBody>
      </p:sp>
      <p:pic>
        <p:nvPicPr>
          <p:cNvPr id="89092" name="Picture 4" descr="MC9004315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3071430"/>
            <a:ext cx="31464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MC9004315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105251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7" descr="MC9004419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193" y="188913"/>
            <a:ext cx="1520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MC90043316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8" y="3936620"/>
            <a:ext cx="34480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9" descr="MC90007862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488" y="2207838"/>
            <a:ext cx="18573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7233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Alternative providers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0632" y="1628800"/>
            <a:ext cx="5710510" cy="4088725"/>
          </a:xfrm>
          <a:prstGeom prst="rect">
            <a:avLst/>
          </a:prstGeom>
        </p:spPr>
      </p:pic>
    </p:spTree>
    <p:extLst>
      <p:ext uri="{BB962C8B-B14F-4D97-AF65-F5344CB8AC3E}">
        <p14:creationId xmlns:p14="http://schemas.microsoft.com/office/powerpoint/2010/main" val="17140681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32521" y="692696"/>
            <a:ext cx="8640962" cy="647700"/>
          </a:xfrm>
        </p:spPr>
        <p:txBody>
          <a:bodyPr/>
          <a:lstStyle/>
          <a:p>
            <a:pPr eaLnBrk="1" hangingPunct="1"/>
            <a:r>
              <a:rPr lang="en-GB" b="1" dirty="0" smtClean="0"/>
              <a:t>Piloting competition in planning application processing</a:t>
            </a:r>
          </a:p>
        </p:txBody>
      </p:sp>
      <p:sp>
        <p:nvSpPr>
          <p:cNvPr id="3" name="TextBox 2"/>
          <p:cNvSpPr txBox="1"/>
          <p:nvPr/>
        </p:nvSpPr>
        <p:spPr>
          <a:xfrm>
            <a:off x="416496" y="1916833"/>
            <a:ext cx="8640960" cy="3693319"/>
          </a:xfrm>
          <a:prstGeom prst="rect">
            <a:avLst/>
          </a:prstGeom>
          <a:noFill/>
        </p:spPr>
        <p:txBody>
          <a:bodyPr wrap="square" rtlCol="0">
            <a:spAutoFit/>
          </a:bodyPr>
          <a:lstStyle/>
          <a:p>
            <a:pPr marL="285750" indent="-285750">
              <a:buFont typeface="Arial" pitchFamily="34" charset="0"/>
              <a:buChar char="•"/>
            </a:pPr>
            <a:r>
              <a:rPr lang="en-GB" sz="1800" b="0" dirty="0"/>
              <a:t>Cross sector agreement that resourcing in planning departments is a significant issue and risk to current and future performance.</a:t>
            </a:r>
          </a:p>
          <a:p>
            <a:endParaRPr lang="en-GB" sz="1800" b="0" dirty="0"/>
          </a:p>
          <a:p>
            <a:pPr marL="285750" indent="-285750">
              <a:buFont typeface="Arial" pitchFamily="34" charset="0"/>
              <a:buChar char="•"/>
            </a:pPr>
            <a:r>
              <a:rPr lang="en-GB" sz="1800" b="0" dirty="0"/>
              <a:t>LPAs have a monopoly in processing planning applications – may not incentivise innovation, service improvement and cost reduction.</a:t>
            </a:r>
          </a:p>
          <a:p>
            <a:endParaRPr lang="en-GB" sz="1800" b="0" dirty="0"/>
          </a:p>
          <a:p>
            <a:pPr marL="285750" indent="-285750">
              <a:buFont typeface="Arial" pitchFamily="34" charset="0"/>
              <a:buChar char="•"/>
            </a:pPr>
            <a:r>
              <a:rPr lang="en-GB" sz="1800" b="0" dirty="0"/>
              <a:t>Evidence that the public want choice in the services they use.</a:t>
            </a:r>
          </a:p>
          <a:p>
            <a:endParaRPr lang="en-GB" sz="1800" b="0" dirty="0"/>
          </a:p>
          <a:p>
            <a:pPr marL="285750" indent="-285750">
              <a:buFont typeface="Arial" pitchFamily="34" charset="0"/>
              <a:buChar char="•"/>
            </a:pPr>
            <a:r>
              <a:rPr lang="en-GB" sz="1800" b="0" dirty="0">
                <a:solidFill>
                  <a:srgbClr val="0070C0"/>
                </a:solidFill>
              </a:rPr>
              <a:t>Running pilots to test the benefits of introducing competition to the processing of planning applications.</a:t>
            </a:r>
          </a:p>
          <a:p>
            <a:endParaRPr lang="en-GB" sz="1800" b="0" dirty="0">
              <a:solidFill>
                <a:srgbClr val="0070C0"/>
              </a:solidFill>
            </a:endParaRPr>
          </a:p>
          <a:p>
            <a:pPr marL="285750" indent="-285750">
              <a:buFont typeface="Arial" pitchFamily="34" charset="0"/>
              <a:buChar char="•"/>
            </a:pPr>
            <a:r>
              <a:rPr lang="en-GB" sz="1800" b="0" dirty="0">
                <a:solidFill>
                  <a:srgbClr val="0070C0"/>
                </a:solidFill>
              </a:rPr>
              <a:t>In pilot areas, an applicant will be able to submit their application for processing to either the LPA or an alternative approved provider.</a:t>
            </a:r>
          </a:p>
        </p:txBody>
      </p:sp>
    </p:spTree>
    <p:extLst>
      <p:ext uri="{BB962C8B-B14F-4D97-AF65-F5344CB8AC3E}">
        <p14:creationId xmlns:p14="http://schemas.microsoft.com/office/powerpoint/2010/main" val="28412141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Current picture</a:t>
            </a:r>
            <a:endParaRPr lang="en-GB" dirty="0"/>
          </a:p>
        </p:txBody>
      </p:sp>
      <p:sp>
        <p:nvSpPr>
          <p:cNvPr id="3" name="Content Placeholder 2"/>
          <p:cNvSpPr>
            <a:spLocks noGrp="1"/>
          </p:cNvSpPr>
          <p:nvPr>
            <p:ph idx="1"/>
          </p:nvPr>
        </p:nvSpPr>
        <p:spPr>
          <a:xfrm>
            <a:off x="584201" y="1268760"/>
            <a:ext cx="8915400" cy="4857409"/>
          </a:xfrm>
        </p:spPr>
        <p:txBody>
          <a:bodyPr/>
          <a:lstStyle/>
          <a:p>
            <a:r>
              <a:rPr lang="en-GB" dirty="0" smtClean="0"/>
              <a:t>Many shared (to a degree) services</a:t>
            </a:r>
          </a:p>
          <a:p>
            <a:r>
              <a:rPr lang="en-GB" dirty="0" smtClean="0"/>
              <a:t>Some complete outsourcing (Salford, </a:t>
            </a:r>
            <a:r>
              <a:rPr lang="en-GB" dirty="0" err="1" smtClean="0"/>
              <a:t>Breckland</a:t>
            </a:r>
            <a:r>
              <a:rPr lang="en-GB" dirty="0" smtClean="0"/>
              <a:t>, to Urban Vision)</a:t>
            </a:r>
          </a:p>
          <a:p>
            <a:r>
              <a:rPr lang="en-GB" dirty="0" smtClean="0"/>
              <a:t>NE </a:t>
            </a:r>
            <a:r>
              <a:rPr lang="en-GB" dirty="0" err="1" smtClean="0"/>
              <a:t>Lincs</a:t>
            </a:r>
            <a:r>
              <a:rPr lang="en-GB" dirty="0" smtClean="0"/>
              <a:t> and N Tyneside - </a:t>
            </a:r>
            <a:r>
              <a:rPr lang="en-GB" dirty="0" err="1" smtClean="0"/>
              <a:t>Cofey</a:t>
            </a:r>
            <a:endParaRPr lang="en-GB" dirty="0" smtClean="0"/>
          </a:p>
          <a:p>
            <a:r>
              <a:rPr lang="en-GB" dirty="0" smtClean="0"/>
              <a:t>Joint venture – Barnet</a:t>
            </a:r>
          </a:p>
          <a:p>
            <a:r>
              <a:rPr lang="en-GB" dirty="0" smtClean="0"/>
              <a:t>Some boroughs outsources some householders, or the registration/validation part</a:t>
            </a:r>
          </a:p>
          <a:p>
            <a:r>
              <a:rPr lang="en-GB" dirty="0" smtClean="0"/>
              <a:t>But this is the local authorities choice and a selected provider. Not a rival. </a:t>
            </a:r>
            <a:endParaRPr lang="en-GB" dirty="0"/>
          </a:p>
        </p:txBody>
      </p:sp>
    </p:spTree>
    <p:extLst>
      <p:ext uri="{BB962C8B-B14F-4D97-AF65-F5344CB8AC3E}">
        <p14:creationId xmlns:p14="http://schemas.microsoft.com/office/powerpoint/2010/main" val="25083646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32521" y="692696"/>
            <a:ext cx="8640962" cy="647700"/>
          </a:xfrm>
        </p:spPr>
        <p:txBody>
          <a:bodyPr/>
          <a:lstStyle/>
          <a:p>
            <a:pPr eaLnBrk="1" hangingPunct="1"/>
            <a:r>
              <a:rPr lang="en-GB" b="1" dirty="0" smtClean="0"/>
              <a:t>Piloting competition in planning application processing</a:t>
            </a:r>
          </a:p>
        </p:txBody>
      </p:sp>
      <p:sp>
        <p:nvSpPr>
          <p:cNvPr id="6" name="AutoShape 8"/>
          <p:cNvSpPr>
            <a:spLocks noChangeArrowheads="1"/>
          </p:cNvSpPr>
          <p:nvPr/>
        </p:nvSpPr>
        <p:spPr bwMode="auto">
          <a:xfrm>
            <a:off x="632520" y="1556792"/>
            <a:ext cx="8496945" cy="4824536"/>
          </a:xfrm>
          <a:prstGeom prst="flowChartAlternateProcess">
            <a:avLst/>
          </a:prstGeom>
          <a:noFill/>
          <a:ln w="38100">
            <a:solidFill>
              <a:srgbClr val="92D050"/>
            </a:solidFill>
            <a:miter lim="800000"/>
            <a:headEnd/>
            <a:tailEnd/>
          </a:ln>
          <a:effectLst/>
          <a:extLst/>
        </p:spPr>
        <p:txBody>
          <a:bodyPr anchor="ctr"/>
          <a:lstStyle/>
          <a:p>
            <a:pPr marL="285750" indent="-285750">
              <a:spcBef>
                <a:spcPts val="0"/>
              </a:spcBef>
              <a:spcAft>
                <a:spcPts val="0"/>
              </a:spcAft>
              <a:buFont typeface="Arial" pitchFamily="34" charset="0"/>
              <a:buChar char="•"/>
            </a:pPr>
            <a:r>
              <a:rPr lang="en-GB" sz="2000" b="0" dirty="0"/>
              <a:t>Pilots will be time limited and in a small number of specific areas.</a:t>
            </a:r>
          </a:p>
          <a:p>
            <a:pPr marL="285750" indent="-285750">
              <a:spcBef>
                <a:spcPts val="0"/>
              </a:spcBef>
              <a:spcAft>
                <a:spcPts val="0"/>
              </a:spcAft>
              <a:buFont typeface="Arial" pitchFamily="34" charset="0"/>
              <a:buChar char="•"/>
            </a:pPr>
            <a:r>
              <a:rPr lang="en-GB" sz="2000" b="0" dirty="0"/>
              <a:t>LPAs will continue to determine applications – approved providers will just process.</a:t>
            </a:r>
          </a:p>
          <a:p>
            <a:pPr marL="285750" indent="-285750">
              <a:spcBef>
                <a:spcPts val="0"/>
              </a:spcBef>
              <a:spcAft>
                <a:spcPts val="0"/>
              </a:spcAft>
              <a:buFont typeface="Arial" pitchFamily="34" charset="0"/>
              <a:buChar char="•"/>
            </a:pPr>
            <a:r>
              <a:rPr lang="en-GB" sz="2000" b="0" dirty="0"/>
              <a:t>May enable an LPA to compete to process applications in other LPA areas, and enable the private sector to compete.</a:t>
            </a:r>
          </a:p>
          <a:p>
            <a:pPr marL="285750" indent="-285750">
              <a:spcBef>
                <a:spcPts val="0"/>
              </a:spcBef>
              <a:spcAft>
                <a:spcPts val="0"/>
              </a:spcAft>
              <a:buFont typeface="Arial" pitchFamily="34" charset="0"/>
              <a:buChar char="•"/>
            </a:pPr>
            <a:r>
              <a:rPr lang="en-GB" sz="2000" b="0" dirty="0"/>
              <a:t>Flexibility in the setting of fees for pilot participants.</a:t>
            </a:r>
          </a:p>
          <a:p>
            <a:pPr marL="285750" indent="-285750">
              <a:spcBef>
                <a:spcPts val="0"/>
              </a:spcBef>
              <a:spcAft>
                <a:spcPts val="0"/>
              </a:spcAft>
              <a:buFont typeface="Arial" pitchFamily="34" charset="0"/>
              <a:buChar char="•"/>
            </a:pPr>
            <a:r>
              <a:rPr lang="en-GB" sz="2000" b="0" dirty="0"/>
              <a:t>Implemented through regulations – the detail of how the pilots might operate is still to be worked out with colleagues, local authorities and professional bodies.</a:t>
            </a:r>
          </a:p>
          <a:p>
            <a:pPr marL="285750" indent="-285750">
              <a:spcBef>
                <a:spcPts val="0"/>
              </a:spcBef>
              <a:spcAft>
                <a:spcPts val="0"/>
              </a:spcAft>
              <a:buFont typeface="Arial" pitchFamily="34" charset="0"/>
              <a:buChar char="•"/>
            </a:pPr>
            <a:r>
              <a:rPr lang="en-GB" sz="2000" b="0" dirty="0"/>
              <a:t>Possible December 2016 start.</a:t>
            </a:r>
          </a:p>
        </p:txBody>
      </p:sp>
    </p:spTree>
    <p:extLst>
      <p:ext uri="{BB962C8B-B14F-4D97-AF65-F5344CB8AC3E}">
        <p14:creationId xmlns:p14="http://schemas.microsoft.com/office/powerpoint/2010/main" val="41317735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32521" y="692696"/>
            <a:ext cx="8640961" cy="647700"/>
          </a:xfrm>
        </p:spPr>
        <p:txBody>
          <a:bodyPr/>
          <a:lstStyle/>
          <a:p>
            <a:pPr eaLnBrk="1" hangingPunct="1"/>
            <a:r>
              <a:rPr lang="en-GB" b="1" dirty="0" smtClean="0"/>
              <a:t>Piloting competition in planning application processing</a:t>
            </a:r>
          </a:p>
        </p:txBody>
      </p:sp>
      <p:sp>
        <p:nvSpPr>
          <p:cNvPr id="8" name="AutoShape 8"/>
          <p:cNvSpPr>
            <a:spLocks noChangeArrowheads="1"/>
          </p:cNvSpPr>
          <p:nvPr/>
        </p:nvSpPr>
        <p:spPr bwMode="auto">
          <a:xfrm>
            <a:off x="632521" y="1556792"/>
            <a:ext cx="8496622" cy="4968552"/>
          </a:xfrm>
          <a:prstGeom prst="flowChartAlternateProcess">
            <a:avLst/>
          </a:prstGeom>
          <a:noFill/>
          <a:ln w="38100">
            <a:solidFill>
              <a:srgbClr val="FF0000"/>
            </a:solidFill>
            <a:miter lim="800000"/>
            <a:headEnd/>
            <a:tailEnd/>
          </a:ln>
          <a:effectLst/>
          <a:extLst/>
        </p:spPr>
        <p:txBody>
          <a:bodyPr anchor="ctr"/>
          <a:lstStyle/>
          <a:p>
            <a:pPr marL="285750" indent="-285750">
              <a:spcBef>
                <a:spcPts val="0"/>
              </a:spcBef>
              <a:spcAft>
                <a:spcPts val="0"/>
              </a:spcAft>
              <a:buFont typeface="Arial" pitchFamily="34" charset="0"/>
              <a:buChar char="•"/>
            </a:pPr>
            <a:r>
              <a:rPr lang="en-GB" sz="2000" b="0" dirty="0">
                <a:solidFill>
                  <a:srgbClr val="000000"/>
                </a:solidFill>
              </a:rPr>
              <a:t>It is not privatisation or forced outsourcing – LPAs will still be able to provide a processing service, others will simply be able to compete against them.</a:t>
            </a:r>
          </a:p>
          <a:p>
            <a:pPr marL="285750" indent="-285750">
              <a:spcBef>
                <a:spcPts val="0"/>
              </a:spcBef>
              <a:spcAft>
                <a:spcPts val="0"/>
              </a:spcAft>
              <a:buFont typeface="Arial" pitchFamily="34" charset="0"/>
              <a:buChar char="•"/>
            </a:pPr>
            <a:r>
              <a:rPr lang="en-GB" sz="2000" b="0" dirty="0">
                <a:solidFill>
                  <a:srgbClr val="000000"/>
                </a:solidFill>
              </a:rPr>
              <a:t>It is not an end to democratic input to planning decisions – decision remains with the LPA, communities still able to comment on applications.</a:t>
            </a:r>
          </a:p>
          <a:p>
            <a:pPr marL="285750" indent="-285750">
              <a:spcBef>
                <a:spcPts val="0"/>
              </a:spcBef>
              <a:spcAft>
                <a:spcPts val="0"/>
              </a:spcAft>
              <a:buFont typeface="Arial" pitchFamily="34" charset="0"/>
              <a:buChar char="•"/>
            </a:pPr>
            <a:r>
              <a:rPr lang="en-GB" sz="2000" b="0" dirty="0">
                <a:solidFill>
                  <a:srgbClr val="000000"/>
                </a:solidFill>
              </a:rPr>
              <a:t>It is not permanent competition – small number of time limited pilots to test benefits.</a:t>
            </a:r>
          </a:p>
          <a:p>
            <a:pPr marL="285750" indent="-285750">
              <a:spcBef>
                <a:spcPts val="0"/>
              </a:spcBef>
              <a:spcAft>
                <a:spcPts val="0"/>
              </a:spcAft>
              <a:buFont typeface="Arial" pitchFamily="34" charset="0"/>
              <a:buChar char="•"/>
            </a:pPr>
            <a:r>
              <a:rPr lang="en-GB" sz="2000" b="0" dirty="0">
                <a:solidFill>
                  <a:srgbClr val="000000"/>
                </a:solidFill>
              </a:rPr>
              <a:t>It is not developers buying planning permission – approved providers must meet professional and ethical standards, nor process applications where have interest.</a:t>
            </a:r>
          </a:p>
          <a:p>
            <a:pPr marL="285750" indent="-285750">
              <a:spcBef>
                <a:spcPts val="0"/>
              </a:spcBef>
              <a:spcAft>
                <a:spcPts val="0"/>
              </a:spcAft>
              <a:buFont typeface="Arial" pitchFamily="34" charset="0"/>
              <a:buChar char="•"/>
            </a:pPr>
            <a:r>
              <a:rPr lang="en-GB" sz="2000" b="0" dirty="0">
                <a:solidFill>
                  <a:srgbClr val="000000"/>
                </a:solidFill>
              </a:rPr>
              <a:t>It is not about changing existing processes/safeguards, just who runs them.</a:t>
            </a:r>
          </a:p>
        </p:txBody>
      </p:sp>
    </p:spTree>
    <p:extLst>
      <p:ext uri="{BB962C8B-B14F-4D97-AF65-F5344CB8AC3E}">
        <p14:creationId xmlns:p14="http://schemas.microsoft.com/office/powerpoint/2010/main" val="245061368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706092" y="380218"/>
            <a:ext cx="5569316" cy="436017"/>
          </a:xfrm>
          <a:ln w="28575">
            <a:noFill/>
          </a:ln>
        </p:spPr>
        <p:txBody>
          <a:bodyPr/>
          <a:lstStyle/>
          <a:p>
            <a:r>
              <a:rPr lang="en-GB" sz="20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Provisional project plan and timeline</a:t>
            </a:r>
          </a:p>
        </p:txBody>
      </p:sp>
      <p:graphicFrame>
        <p:nvGraphicFramePr>
          <p:cNvPr id="22" name="Table 21"/>
          <p:cNvGraphicFramePr>
            <a:graphicFrameLocks noGrp="1"/>
          </p:cNvGraphicFramePr>
          <p:nvPr>
            <p:extLst/>
          </p:nvPr>
        </p:nvGraphicFramePr>
        <p:xfrm>
          <a:off x="562730" y="1580381"/>
          <a:ext cx="8838937" cy="4470089"/>
        </p:xfrm>
        <a:graphic>
          <a:graphicData uri="http://schemas.openxmlformats.org/drawingml/2006/table">
            <a:tbl>
              <a:tblPr firstRow="1" bandRow="1"/>
              <a:tblGrid>
                <a:gridCol w="1278937"/>
                <a:gridCol w="540000"/>
                <a:gridCol w="540000"/>
                <a:gridCol w="540000"/>
                <a:gridCol w="540000"/>
                <a:gridCol w="540000"/>
                <a:gridCol w="540000"/>
                <a:gridCol w="540000"/>
                <a:gridCol w="540000"/>
                <a:gridCol w="540000"/>
                <a:gridCol w="540000"/>
                <a:gridCol w="540000"/>
                <a:gridCol w="540000"/>
                <a:gridCol w="540000"/>
                <a:gridCol w="540000"/>
              </a:tblGrid>
              <a:tr h="355289">
                <a:tc>
                  <a:txBody>
                    <a:bodyPr/>
                    <a:lstStyle/>
                    <a:p>
                      <a:pPr algn="ctr"/>
                      <a:endParaRPr lang="en-GB" sz="1200" b="1" u="sng"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Feb.</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Mar.</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April</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May</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June</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July</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Aug.</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Sept</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Oct.</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Nov.</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Dec.</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Jan.</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Feb.</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c>
                  <a:txBody>
                    <a:bodyPr/>
                    <a:lstStyle/>
                    <a:p>
                      <a:pPr algn="ctr"/>
                      <a:r>
                        <a:rPr lang="en-GB" sz="1200" b="1" u="sng" dirty="0" smtClean="0">
                          <a:latin typeface="Arial" pitchFamily="34" charset="0"/>
                          <a:cs typeface="Arial" pitchFamily="34" charset="0"/>
                        </a:rPr>
                        <a:t>Mar.</a:t>
                      </a:r>
                      <a:endParaRPr lang="en-GB" sz="1200" b="1" u="sng"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BDEDE"/>
                    </a:solidFill>
                  </a:tcPr>
                </a:tc>
              </a:tr>
              <a:tr h="457200">
                <a:tc>
                  <a:txBody>
                    <a:bodyPr/>
                    <a:lstStyle/>
                    <a:p>
                      <a:pPr algn="l"/>
                      <a:r>
                        <a:rPr lang="en-GB" sz="1200" b="1" dirty="0" smtClean="0">
                          <a:latin typeface="Arial" pitchFamily="34" charset="0"/>
                          <a:cs typeface="Arial" pitchFamily="34" charset="0"/>
                        </a:rPr>
                        <a:t>Bill</a:t>
                      </a:r>
                      <a:r>
                        <a:rPr lang="en-GB" sz="1200" b="1" baseline="0" dirty="0" smtClean="0">
                          <a:latin typeface="Arial" pitchFamily="34" charset="0"/>
                          <a:cs typeface="Arial" pitchFamily="34" charset="0"/>
                        </a:rPr>
                        <a:t> handling</a:t>
                      </a:r>
                      <a:endParaRPr lang="en-GB" sz="1200" b="1"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r>
              <a:tr h="457200">
                <a:tc>
                  <a:txBody>
                    <a:bodyPr/>
                    <a:lstStyle/>
                    <a:p>
                      <a:pPr algn="l"/>
                      <a:r>
                        <a:rPr lang="en-GB" sz="1200" b="1" dirty="0" smtClean="0">
                          <a:latin typeface="Arial" pitchFamily="34" charset="0"/>
                          <a:cs typeface="Arial" pitchFamily="34" charset="0"/>
                        </a:rPr>
                        <a:t>Evidence</a:t>
                      </a:r>
                      <a:r>
                        <a:rPr lang="en-GB" sz="1200" b="1" baseline="0" dirty="0" smtClean="0">
                          <a:latin typeface="Arial" pitchFamily="34" charset="0"/>
                          <a:cs typeface="Arial" pitchFamily="34" charset="0"/>
                        </a:rPr>
                        <a:t> base</a:t>
                      </a:r>
                      <a:endParaRPr lang="en-GB" sz="1200" b="1"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r>
              <a:tr h="457200">
                <a:tc>
                  <a:txBody>
                    <a:bodyPr/>
                    <a:lstStyle/>
                    <a:p>
                      <a:pPr algn="l"/>
                      <a:r>
                        <a:rPr lang="en-GB" sz="1200" b="1" dirty="0" smtClean="0">
                          <a:latin typeface="Arial" pitchFamily="34" charset="0"/>
                          <a:cs typeface="Arial" pitchFamily="34" charset="0"/>
                        </a:rPr>
                        <a:t>Engagement</a:t>
                      </a:r>
                      <a:endParaRPr lang="en-GB" sz="1200" b="1"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r>
              <a:tr h="457200">
                <a:tc>
                  <a:txBody>
                    <a:bodyPr/>
                    <a:lstStyle/>
                    <a:p>
                      <a:pPr algn="l"/>
                      <a:r>
                        <a:rPr lang="en-GB" sz="1200" b="1" dirty="0" smtClean="0">
                          <a:latin typeface="Arial" pitchFamily="34" charset="0"/>
                          <a:cs typeface="Arial" pitchFamily="34" charset="0"/>
                        </a:rPr>
                        <a:t>Policy development</a:t>
                      </a:r>
                      <a:endParaRPr lang="en-GB" sz="1200" b="1"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r>
              <a:tr h="457200">
                <a:tc>
                  <a:txBody>
                    <a:bodyPr/>
                    <a:lstStyle/>
                    <a:p>
                      <a:pPr algn="l"/>
                      <a:r>
                        <a:rPr lang="en-GB" sz="1200" b="1" dirty="0" smtClean="0">
                          <a:latin typeface="Arial" pitchFamily="34" charset="0"/>
                          <a:cs typeface="Arial" pitchFamily="34" charset="0"/>
                        </a:rPr>
                        <a:t>Developing legislation</a:t>
                      </a:r>
                      <a:endParaRPr lang="en-GB" sz="1200" b="1"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r>
              <a:tr h="457200">
                <a:tc>
                  <a:txBody>
                    <a:bodyPr/>
                    <a:lstStyle/>
                    <a:p>
                      <a:pPr algn="l"/>
                      <a:r>
                        <a:rPr lang="en-GB" sz="1200" b="1" dirty="0" smtClean="0">
                          <a:latin typeface="Arial" pitchFamily="34" charset="0"/>
                          <a:cs typeface="Arial" pitchFamily="34" charset="0"/>
                        </a:rPr>
                        <a:t>Identify pilot participants</a:t>
                      </a:r>
                      <a:endParaRPr lang="en-GB" sz="1200" b="1"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r>
              <a:tr h="457200">
                <a:tc>
                  <a:txBody>
                    <a:bodyPr/>
                    <a:lstStyle/>
                    <a:p>
                      <a:pPr algn="l"/>
                      <a:r>
                        <a:rPr lang="en-GB" sz="1200" b="1" dirty="0" smtClean="0">
                          <a:latin typeface="Arial" pitchFamily="34" charset="0"/>
                          <a:cs typeface="Arial" pitchFamily="34" charset="0"/>
                        </a:rPr>
                        <a:t>Technical changes</a:t>
                      </a:r>
                      <a:endParaRPr lang="en-GB" sz="1200" b="1"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r>
              <a:tr h="457200">
                <a:tc>
                  <a:txBody>
                    <a:bodyPr/>
                    <a:lstStyle/>
                    <a:p>
                      <a:pPr algn="l"/>
                      <a:r>
                        <a:rPr lang="en-GB" sz="1200" b="1" dirty="0" smtClean="0">
                          <a:latin typeface="Arial" pitchFamily="34" charset="0"/>
                          <a:cs typeface="Arial" pitchFamily="34" charset="0"/>
                        </a:rPr>
                        <a:t>Pilot set-up</a:t>
                      </a:r>
                      <a:endParaRPr lang="en-GB" sz="1200" b="1"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BDEDE"/>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457200">
                <a:tc>
                  <a:txBody>
                    <a:bodyPr/>
                    <a:lstStyle/>
                    <a:p>
                      <a:pPr algn="l"/>
                      <a:r>
                        <a:rPr lang="en-GB" sz="1200" b="1" dirty="0" smtClean="0">
                          <a:latin typeface="Arial" pitchFamily="34" charset="0"/>
                          <a:cs typeface="Arial" pitchFamily="34" charset="0"/>
                        </a:rPr>
                        <a:t>Governance</a:t>
                      </a:r>
                      <a:endParaRPr lang="en-GB" sz="1200" b="1"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gridSpan="14">
                  <a:txBody>
                    <a:bodyPr/>
                    <a:lstStyle/>
                    <a:p>
                      <a:pPr algn="ctr"/>
                      <a:r>
                        <a:rPr lang="en-GB" sz="1200" b="0" dirty="0" smtClean="0">
                          <a:solidFill>
                            <a:schemeClr val="tx1"/>
                          </a:solidFill>
                          <a:latin typeface="Arial" pitchFamily="34" charset="0"/>
                          <a:cs typeface="Arial" pitchFamily="34" charset="0"/>
                        </a:rPr>
                        <a:t>(a) Internal project</a:t>
                      </a:r>
                      <a:r>
                        <a:rPr lang="en-GB" sz="1200" b="0" baseline="0" dirty="0" smtClean="0">
                          <a:solidFill>
                            <a:schemeClr val="tx1"/>
                          </a:solidFill>
                          <a:latin typeface="Arial" pitchFamily="34" charset="0"/>
                          <a:cs typeface="Arial" pitchFamily="34" charset="0"/>
                        </a:rPr>
                        <a:t> board, (b) Technical Advisory Group, (c) Possible Ministerial Working Group</a:t>
                      </a: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c hMerge="1">
                  <a:txBody>
                    <a:bodyPr/>
                    <a:lstStyle/>
                    <a:p>
                      <a:pPr algn="ctr"/>
                      <a:endParaRPr lang="en-GB" sz="1200" b="0" dirty="0">
                        <a:solidFill>
                          <a:schemeClr val="tx1"/>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BDEDE"/>
                    </a:solidFill>
                  </a:tcPr>
                </a:tc>
              </a:tr>
            </a:tbl>
          </a:graphicData>
        </a:graphic>
      </p:graphicFrame>
      <p:cxnSp>
        <p:nvCxnSpPr>
          <p:cNvPr id="4" name="Straight Connector 3"/>
          <p:cNvCxnSpPr/>
          <p:nvPr/>
        </p:nvCxnSpPr>
        <p:spPr>
          <a:xfrm>
            <a:off x="4976752" y="1926000"/>
            <a:ext cx="11875" cy="426324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25489" y="6151425"/>
            <a:ext cx="973777" cy="246221"/>
          </a:xfrm>
          <a:prstGeom prst="rect">
            <a:avLst/>
          </a:prstGeom>
          <a:noFill/>
        </p:spPr>
        <p:txBody>
          <a:bodyPr wrap="square" rtlCol="0">
            <a:spAutoFit/>
          </a:bodyPr>
          <a:lstStyle/>
          <a:p>
            <a:r>
              <a:rPr lang="en-GB" sz="1000" dirty="0">
                <a:cs typeface="Arial" pitchFamily="34" charset="0"/>
              </a:rPr>
              <a:t>Prospectus</a:t>
            </a:r>
          </a:p>
        </p:txBody>
      </p:sp>
      <p:cxnSp>
        <p:nvCxnSpPr>
          <p:cNvPr id="11" name="Straight Connector 10"/>
          <p:cNvCxnSpPr/>
          <p:nvPr/>
        </p:nvCxnSpPr>
        <p:spPr>
          <a:xfrm>
            <a:off x="6138526" y="1924275"/>
            <a:ext cx="0" cy="42624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653631" y="6136395"/>
            <a:ext cx="995521" cy="400110"/>
          </a:xfrm>
          <a:prstGeom prst="rect">
            <a:avLst/>
          </a:prstGeom>
          <a:noFill/>
        </p:spPr>
        <p:txBody>
          <a:bodyPr wrap="square" rtlCol="0">
            <a:spAutoFit/>
          </a:bodyPr>
          <a:lstStyle/>
          <a:p>
            <a:r>
              <a:rPr lang="en-GB" sz="1000" dirty="0">
                <a:cs typeface="Arial" pitchFamily="34" charset="0"/>
              </a:rPr>
              <a:t>Announce pilot areas</a:t>
            </a:r>
          </a:p>
        </p:txBody>
      </p:sp>
      <p:cxnSp>
        <p:nvCxnSpPr>
          <p:cNvPr id="13" name="Straight Connector 12"/>
          <p:cNvCxnSpPr/>
          <p:nvPr/>
        </p:nvCxnSpPr>
        <p:spPr>
          <a:xfrm>
            <a:off x="6494777" y="1924275"/>
            <a:ext cx="11875" cy="426324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447281" y="6134420"/>
            <a:ext cx="995521" cy="400110"/>
          </a:xfrm>
          <a:prstGeom prst="rect">
            <a:avLst/>
          </a:prstGeom>
          <a:noFill/>
        </p:spPr>
        <p:txBody>
          <a:bodyPr wrap="square" rtlCol="0">
            <a:spAutoFit/>
          </a:bodyPr>
          <a:lstStyle/>
          <a:p>
            <a:r>
              <a:rPr lang="en-GB" sz="1000" dirty="0">
                <a:cs typeface="Arial" pitchFamily="34" charset="0"/>
              </a:rPr>
              <a:t>Lay regulations</a:t>
            </a:r>
          </a:p>
        </p:txBody>
      </p:sp>
      <p:cxnSp>
        <p:nvCxnSpPr>
          <p:cNvPr id="16" name="Straight Connector 15"/>
          <p:cNvCxnSpPr/>
          <p:nvPr/>
        </p:nvCxnSpPr>
        <p:spPr>
          <a:xfrm>
            <a:off x="8133527" y="1924275"/>
            <a:ext cx="11875" cy="4263242"/>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375573" y="6134420"/>
            <a:ext cx="1555667" cy="400110"/>
          </a:xfrm>
          <a:prstGeom prst="rect">
            <a:avLst/>
          </a:prstGeom>
          <a:noFill/>
        </p:spPr>
        <p:txBody>
          <a:bodyPr wrap="square" rtlCol="0">
            <a:spAutoFit/>
          </a:bodyPr>
          <a:lstStyle/>
          <a:p>
            <a:pPr algn="ctr"/>
            <a:r>
              <a:rPr lang="en-GB" sz="1000" dirty="0">
                <a:cs typeface="Arial" pitchFamily="34" charset="0"/>
              </a:rPr>
              <a:t>Announce  designated providers</a:t>
            </a:r>
          </a:p>
        </p:txBody>
      </p:sp>
      <p:sp>
        <p:nvSpPr>
          <p:cNvPr id="18" name="AutoShape 8"/>
          <p:cNvSpPr>
            <a:spLocks noChangeArrowheads="1"/>
          </p:cNvSpPr>
          <p:nvPr/>
        </p:nvSpPr>
        <p:spPr bwMode="auto">
          <a:xfrm>
            <a:off x="574225" y="1058043"/>
            <a:ext cx="8808273" cy="319493"/>
          </a:xfrm>
          <a:prstGeom prst="flowChartAlternateProcess">
            <a:avLst/>
          </a:prstGeom>
          <a:noFill/>
          <a:ln w="38100">
            <a:solidFill>
              <a:srgbClr val="238585"/>
            </a:solidFill>
            <a:miter lim="800000"/>
            <a:headEnd/>
            <a:tailEnd/>
          </a:ln>
          <a:effectLst/>
          <a:extLst/>
        </p:spPr>
        <p:txBody>
          <a:bodyPr anchor="ctr"/>
          <a:lstStyle/>
          <a:p>
            <a:pPr algn="ctr">
              <a:spcBef>
                <a:spcPts val="0"/>
              </a:spcBef>
              <a:spcAft>
                <a:spcPts val="0"/>
              </a:spcAft>
            </a:pPr>
            <a:r>
              <a:rPr lang="en-GB" sz="1400" dirty="0">
                <a:solidFill>
                  <a:srgbClr val="238585"/>
                </a:solidFill>
                <a:cs typeface="Arial" pitchFamily="34" charset="0"/>
              </a:rPr>
              <a:t>POSSIBLE ‘GO-LIVE’ DATE OF 1 APRIL 2017</a:t>
            </a:r>
          </a:p>
        </p:txBody>
      </p:sp>
      <p:sp>
        <p:nvSpPr>
          <p:cNvPr id="12" name="TextBox 11"/>
          <p:cNvSpPr txBox="1"/>
          <p:nvPr/>
        </p:nvSpPr>
        <p:spPr>
          <a:xfrm>
            <a:off x="1889168" y="2398818"/>
            <a:ext cx="1056904" cy="461665"/>
          </a:xfrm>
          <a:prstGeom prst="rect">
            <a:avLst/>
          </a:prstGeom>
          <a:noFill/>
        </p:spPr>
        <p:txBody>
          <a:bodyPr wrap="square" rtlCol="0">
            <a:spAutoFit/>
          </a:bodyPr>
          <a:lstStyle/>
          <a:p>
            <a:pPr algn="ctr"/>
            <a:r>
              <a:rPr lang="en-GB" sz="1200" dirty="0">
                <a:cs typeface="Arial" pitchFamily="34" charset="0"/>
              </a:rPr>
              <a:t>Existing knowledge</a:t>
            </a:r>
          </a:p>
        </p:txBody>
      </p:sp>
      <p:sp>
        <p:nvSpPr>
          <p:cNvPr id="21" name="TextBox 20"/>
          <p:cNvSpPr txBox="1"/>
          <p:nvPr/>
        </p:nvSpPr>
        <p:spPr>
          <a:xfrm>
            <a:off x="3989068" y="2396843"/>
            <a:ext cx="1056904" cy="646331"/>
          </a:xfrm>
          <a:prstGeom prst="rect">
            <a:avLst/>
          </a:prstGeom>
          <a:noFill/>
        </p:spPr>
        <p:txBody>
          <a:bodyPr wrap="square" rtlCol="0">
            <a:spAutoFit/>
          </a:bodyPr>
          <a:lstStyle/>
          <a:p>
            <a:pPr algn="ctr"/>
            <a:r>
              <a:rPr lang="en-GB" sz="1200" dirty="0">
                <a:cs typeface="Arial" pitchFamily="34" charset="0"/>
              </a:rPr>
              <a:t>Impact Assessment</a:t>
            </a:r>
          </a:p>
        </p:txBody>
      </p:sp>
      <p:sp>
        <p:nvSpPr>
          <p:cNvPr id="23" name="TextBox 22"/>
          <p:cNvSpPr txBox="1"/>
          <p:nvPr/>
        </p:nvSpPr>
        <p:spPr>
          <a:xfrm>
            <a:off x="5523016" y="2396843"/>
            <a:ext cx="1793174" cy="646331"/>
          </a:xfrm>
          <a:prstGeom prst="rect">
            <a:avLst/>
          </a:prstGeom>
          <a:noFill/>
        </p:spPr>
        <p:txBody>
          <a:bodyPr wrap="square" rtlCol="0">
            <a:spAutoFit/>
          </a:bodyPr>
          <a:lstStyle/>
          <a:p>
            <a:pPr algn="ctr"/>
            <a:r>
              <a:rPr lang="en-GB" sz="1200" dirty="0">
                <a:cs typeface="Arial" pitchFamily="34" charset="0"/>
              </a:rPr>
              <a:t>Potential procurement of evaluators</a:t>
            </a:r>
          </a:p>
        </p:txBody>
      </p:sp>
      <p:sp>
        <p:nvSpPr>
          <p:cNvPr id="24" name="TextBox 23"/>
          <p:cNvSpPr txBox="1"/>
          <p:nvPr/>
        </p:nvSpPr>
        <p:spPr>
          <a:xfrm>
            <a:off x="2969823" y="4771843"/>
            <a:ext cx="3205317" cy="461665"/>
          </a:xfrm>
          <a:prstGeom prst="rect">
            <a:avLst/>
          </a:prstGeom>
          <a:noFill/>
        </p:spPr>
        <p:txBody>
          <a:bodyPr wrap="square" rtlCol="0">
            <a:spAutoFit/>
          </a:bodyPr>
          <a:lstStyle/>
          <a:p>
            <a:pPr algn="ctr"/>
            <a:r>
              <a:rPr lang="en-GB" sz="1200" dirty="0">
                <a:cs typeface="Arial" pitchFamily="34" charset="0"/>
              </a:rPr>
              <a:t>For example, planning portal, websites </a:t>
            </a:r>
            <a:r>
              <a:rPr lang="en-GB" sz="1200" dirty="0" err="1">
                <a:cs typeface="Arial" pitchFamily="34" charset="0"/>
              </a:rPr>
              <a:t>etc</a:t>
            </a:r>
            <a:endParaRPr lang="en-GB" sz="1200" dirty="0">
              <a:cs typeface="Arial" pitchFamily="34" charset="0"/>
            </a:endParaRPr>
          </a:p>
        </p:txBody>
      </p:sp>
    </p:spTree>
    <p:extLst>
      <p:ext uri="{BB962C8B-B14F-4D97-AF65-F5344CB8AC3E}">
        <p14:creationId xmlns:p14="http://schemas.microsoft.com/office/powerpoint/2010/main" val="107393152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Government’s Planning Reform Agenda</a:t>
            </a:r>
            <a:endParaRPr lang="en-GB" dirty="0"/>
          </a:p>
        </p:txBody>
      </p:sp>
      <p:sp>
        <p:nvSpPr>
          <p:cNvPr id="3" name="Content Placeholder 2"/>
          <p:cNvSpPr>
            <a:spLocks noGrp="1"/>
          </p:cNvSpPr>
          <p:nvPr>
            <p:ph idx="1"/>
          </p:nvPr>
        </p:nvSpPr>
        <p:spPr/>
        <p:txBody>
          <a:bodyPr/>
          <a:lstStyle/>
          <a:p>
            <a:pPr marL="0" indent="0" algn="ctr">
              <a:buNone/>
            </a:pPr>
            <a:endParaRPr lang="en-GB" sz="2000" dirty="0" smtClean="0"/>
          </a:p>
          <a:p>
            <a:pPr marL="0" indent="0">
              <a:buNone/>
            </a:pPr>
            <a:r>
              <a:rPr lang="en-GB" sz="2000" dirty="0"/>
              <a:t>The key DCLG priorities focus on: </a:t>
            </a:r>
          </a:p>
          <a:p>
            <a:pPr marL="0" indent="0">
              <a:buNone/>
            </a:pPr>
            <a:endParaRPr lang="en-GB" sz="2000" dirty="0"/>
          </a:p>
          <a:p>
            <a:pPr marL="0" indent="0" algn="ctr">
              <a:buNone/>
            </a:pPr>
            <a:endParaRPr lang="en-GB" sz="2000" dirty="0" smtClean="0"/>
          </a:p>
          <a:p>
            <a:pPr marL="0" indent="0" algn="ctr">
              <a:buNone/>
            </a:pPr>
            <a:endParaRPr lang="en-GB" sz="2000" dirty="0"/>
          </a:p>
          <a:p>
            <a:pPr marL="0" indent="0" algn="ctr">
              <a:buNone/>
            </a:pPr>
            <a:endParaRPr lang="en-GB" sz="2000" dirty="0" smtClean="0"/>
          </a:p>
          <a:p>
            <a:pPr marL="0" indent="0" algn="ctr">
              <a:buNone/>
            </a:pPr>
            <a:endParaRPr lang="en-GB" sz="2000" dirty="0"/>
          </a:p>
          <a:p>
            <a:pPr marL="0" indent="0" algn="ctr">
              <a:buNone/>
            </a:pPr>
            <a:endParaRPr lang="en-GB" sz="2000" dirty="0" smtClean="0"/>
          </a:p>
          <a:p>
            <a:pPr marL="0" indent="0" algn="ctr">
              <a:buNone/>
            </a:pPr>
            <a:endParaRPr lang="en-GB" sz="2000" dirty="0"/>
          </a:p>
          <a:p>
            <a:pPr marL="0" indent="0" algn="ctr">
              <a:buNone/>
            </a:pPr>
            <a:endParaRPr lang="en-GB" sz="2000" dirty="0" smtClean="0"/>
          </a:p>
          <a:p>
            <a:pPr marL="0" indent="0" algn="ctr">
              <a:buNone/>
            </a:pPr>
            <a:endParaRPr lang="en-GB" sz="2000" dirty="0"/>
          </a:p>
          <a:p>
            <a:pPr marL="0" indent="0" algn="ctr">
              <a:buNone/>
            </a:pPr>
            <a:endParaRPr lang="en-GB" sz="2000" dirty="0" smtClean="0"/>
          </a:p>
          <a:p>
            <a:pPr marL="0" indent="0" algn="ctr">
              <a:buNone/>
            </a:pPr>
            <a:r>
              <a:rPr lang="en-GB" sz="2000" b="1" dirty="0" smtClean="0"/>
              <a:t>Manifesto </a:t>
            </a:r>
            <a:r>
              <a:rPr lang="en-GB" sz="2000" b="1" dirty="0"/>
              <a:t>Commitments  -  Budget  - Productivity Plan</a:t>
            </a:r>
          </a:p>
        </p:txBody>
      </p:sp>
      <p:graphicFrame>
        <p:nvGraphicFramePr>
          <p:cNvPr id="4" name="Diagram 3"/>
          <p:cNvGraphicFramePr/>
          <p:nvPr/>
        </p:nvGraphicFramePr>
        <p:xfrm>
          <a:off x="479823" y="2189285"/>
          <a:ext cx="9036645"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681072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21201" y="393126"/>
            <a:ext cx="4486275" cy="436017"/>
          </a:xfrm>
        </p:spPr>
        <p:txBody>
          <a:bodyPr/>
          <a:lstStyle/>
          <a:p>
            <a:r>
              <a:rPr lang="en-GB" sz="2400" dirty="0">
                <a:solidFill>
                  <a:srgbClr val="CC0489"/>
                </a:solidFill>
                <a:latin typeface="Arial" pitchFamily="34" charset="0"/>
                <a:cs typeface="Arial" pitchFamily="34" charset="0"/>
              </a:rPr>
              <a:t>Areas to explore (1)</a:t>
            </a:r>
          </a:p>
        </p:txBody>
      </p:sp>
      <p:sp>
        <p:nvSpPr>
          <p:cNvPr id="5" name="AutoShape 8"/>
          <p:cNvSpPr>
            <a:spLocks noChangeArrowheads="1"/>
          </p:cNvSpPr>
          <p:nvPr/>
        </p:nvSpPr>
        <p:spPr bwMode="auto">
          <a:xfrm>
            <a:off x="4964850" y="1220400"/>
            <a:ext cx="2004374" cy="828000"/>
          </a:xfrm>
          <a:prstGeom prst="flowChartAlternateProcess">
            <a:avLst/>
          </a:prstGeom>
          <a:solidFill>
            <a:srgbClr val="CBDEDE"/>
          </a:solidFill>
          <a:ln w="38100">
            <a:solidFill>
              <a:srgbClr val="CBDEDE"/>
            </a:solidFill>
            <a:miter lim="800000"/>
            <a:headEnd/>
            <a:tailEnd/>
          </a:ln>
          <a:effectLst/>
          <a:extLst/>
        </p:spPr>
        <p:txBody>
          <a:bodyPr anchor="ctr"/>
          <a:lstStyle/>
          <a:p>
            <a:pPr algn="ctr">
              <a:lnSpc>
                <a:spcPct val="114000"/>
              </a:lnSpc>
              <a:spcBef>
                <a:spcPts val="0"/>
              </a:spcBef>
              <a:spcAft>
                <a:spcPts val="0"/>
              </a:spcAft>
            </a:pPr>
            <a:r>
              <a:rPr lang="en-GB" sz="1600" dirty="0">
                <a:solidFill>
                  <a:srgbClr val="CC0489"/>
                </a:solidFill>
                <a:cs typeface="Arial" pitchFamily="34" charset="0"/>
              </a:rPr>
              <a:t>Scope</a:t>
            </a:r>
          </a:p>
        </p:txBody>
      </p:sp>
      <p:sp>
        <p:nvSpPr>
          <p:cNvPr id="7" name="AutoShape 8"/>
          <p:cNvSpPr>
            <a:spLocks noChangeArrowheads="1"/>
          </p:cNvSpPr>
          <p:nvPr/>
        </p:nvSpPr>
        <p:spPr bwMode="auto">
          <a:xfrm>
            <a:off x="4963800" y="2230555"/>
            <a:ext cx="1800000" cy="828000"/>
          </a:xfrm>
          <a:prstGeom prst="flowChartAlternateProcess">
            <a:avLst/>
          </a:prstGeom>
          <a:solidFill>
            <a:srgbClr val="CBDEDE"/>
          </a:solidFill>
          <a:ln w="38100">
            <a:solidFill>
              <a:srgbClr val="CBDEDE"/>
            </a:solidFill>
            <a:miter lim="800000"/>
            <a:headEnd/>
            <a:tailEnd/>
          </a:ln>
          <a:effectLst/>
          <a:extLst/>
        </p:spPr>
        <p:txBody>
          <a:bodyPr anchor="ctr"/>
          <a:lstStyle/>
          <a:p>
            <a:pPr algn="ctr">
              <a:lnSpc>
                <a:spcPct val="114000"/>
              </a:lnSpc>
              <a:spcBef>
                <a:spcPts val="0"/>
              </a:spcBef>
              <a:spcAft>
                <a:spcPts val="0"/>
              </a:spcAft>
            </a:pPr>
            <a:r>
              <a:rPr lang="en-GB" sz="1600" dirty="0">
                <a:solidFill>
                  <a:srgbClr val="CC0489"/>
                </a:solidFill>
                <a:cs typeface="Arial" pitchFamily="34" charset="0"/>
              </a:rPr>
              <a:t>Roles and procedures</a:t>
            </a:r>
          </a:p>
        </p:txBody>
      </p:sp>
      <p:sp>
        <p:nvSpPr>
          <p:cNvPr id="8" name="AutoShape 8"/>
          <p:cNvSpPr>
            <a:spLocks noChangeArrowheads="1"/>
          </p:cNvSpPr>
          <p:nvPr/>
        </p:nvSpPr>
        <p:spPr bwMode="auto">
          <a:xfrm>
            <a:off x="4963800" y="3275555"/>
            <a:ext cx="1800000" cy="828000"/>
          </a:xfrm>
          <a:prstGeom prst="flowChartAlternateProcess">
            <a:avLst/>
          </a:prstGeom>
          <a:solidFill>
            <a:srgbClr val="CBDEDE"/>
          </a:solidFill>
          <a:ln w="38100">
            <a:solidFill>
              <a:srgbClr val="CBDEDE"/>
            </a:solidFill>
            <a:miter lim="800000"/>
            <a:headEnd/>
            <a:tailEnd/>
          </a:ln>
          <a:effectLst/>
          <a:extLst/>
        </p:spPr>
        <p:txBody>
          <a:bodyPr anchor="ctr"/>
          <a:lstStyle/>
          <a:p>
            <a:pPr algn="ctr">
              <a:lnSpc>
                <a:spcPct val="114000"/>
              </a:lnSpc>
              <a:spcBef>
                <a:spcPts val="0"/>
              </a:spcBef>
              <a:spcAft>
                <a:spcPts val="0"/>
              </a:spcAft>
            </a:pPr>
            <a:r>
              <a:rPr lang="en-GB" sz="1600" dirty="0">
                <a:solidFill>
                  <a:srgbClr val="CC0489"/>
                </a:solidFill>
                <a:cs typeface="Arial" pitchFamily="34" charset="0"/>
              </a:rPr>
              <a:t>Information sharing</a:t>
            </a:r>
          </a:p>
        </p:txBody>
      </p:sp>
      <p:sp>
        <p:nvSpPr>
          <p:cNvPr id="9" name="AutoShape 8"/>
          <p:cNvSpPr>
            <a:spLocks noChangeArrowheads="1"/>
          </p:cNvSpPr>
          <p:nvPr/>
        </p:nvSpPr>
        <p:spPr bwMode="auto">
          <a:xfrm>
            <a:off x="4963800" y="4332430"/>
            <a:ext cx="1800000" cy="828000"/>
          </a:xfrm>
          <a:prstGeom prst="flowChartAlternateProcess">
            <a:avLst/>
          </a:prstGeom>
          <a:solidFill>
            <a:srgbClr val="CBDEDE"/>
          </a:solidFill>
          <a:ln w="38100">
            <a:solidFill>
              <a:srgbClr val="CBDEDE"/>
            </a:solidFill>
            <a:miter lim="800000"/>
            <a:headEnd/>
            <a:tailEnd/>
          </a:ln>
          <a:effectLst/>
          <a:extLst/>
        </p:spPr>
        <p:txBody>
          <a:bodyPr anchor="ctr"/>
          <a:lstStyle/>
          <a:p>
            <a:pPr algn="ctr">
              <a:lnSpc>
                <a:spcPct val="114000"/>
              </a:lnSpc>
              <a:spcBef>
                <a:spcPts val="0"/>
              </a:spcBef>
              <a:spcAft>
                <a:spcPts val="0"/>
              </a:spcAft>
            </a:pPr>
            <a:r>
              <a:rPr lang="en-GB" sz="1600" dirty="0">
                <a:solidFill>
                  <a:srgbClr val="CC0489"/>
                </a:solidFill>
                <a:cs typeface="Arial" pitchFamily="34" charset="0"/>
              </a:rPr>
              <a:t>Technical</a:t>
            </a:r>
          </a:p>
        </p:txBody>
      </p:sp>
      <p:sp>
        <p:nvSpPr>
          <p:cNvPr id="10" name="AutoShape 8"/>
          <p:cNvSpPr>
            <a:spLocks noChangeArrowheads="1"/>
          </p:cNvSpPr>
          <p:nvPr/>
        </p:nvSpPr>
        <p:spPr bwMode="auto">
          <a:xfrm>
            <a:off x="7076625" y="1221180"/>
            <a:ext cx="1800000" cy="828000"/>
          </a:xfrm>
          <a:prstGeom prst="flowChartAlternateProcess">
            <a:avLst/>
          </a:prstGeom>
          <a:solidFill>
            <a:srgbClr val="CBDEDE"/>
          </a:solidFill>
          <a:ln w="38100">
            <a:solidFill>
              <a:srgbClr val="CBDEDE"/>
            </a:solidFill>
            <a:miter lim="800000"/>
            <a:headEnd/>
            <a:tailEnd/>
          </a:ln>
          <a:effectLst/>
          <a:extLst/>
        </p:spPr>
        <p:txBody>
          <a:bodyPr anchor="ctr"/>
          <a:lstStyle/>
          <a:p>
            <a:pPr algn="ctr">
              <a:lnSpc>
                <a:spcPct val="114000"/>
              </a:lnSpc>
              <a:spcBef>
                <a:spcPts val="0"/>
              </a:spcBef>
              <a:spcAft>
                <a:spcPts val="0"/>
              </a:spcAft>
            </a:pPr>
            <a:r>
              <a:rPr lang="en-GB" sz="1600" dirty="0">
                <a:solidFill>
                  <a:srgbClr val="CC0489"/>
                </a:solidFill>
                <a:cs typeface="Arial" pitchFamily="34" charset="0"/>
              </a:rPr>
              <a:t>Fees</a:t>
            </a:r>
          </a:p>
        </p:txBody>
      </p:sp>
      <p:sp>
        <p:nvSpPr>
          <p:cNvPr id="11" name="AutoShape 8"/>
          <p:cNvSpPr>
            <a:spLocks noChangeArrowheads="1"/>
          </p:cNvSpPr>
          <p:nvPr/>
        </p:nvSpPr>
        <p:spPr bwMode="auto">
          <a:xfrm>
            <a:off x="7086525" y="2232000"/>
            <a:ext cx="1800000" cy="828000"/>
          </a:xfrm>
          <a:prstGeom prst="flowChartAlternateProcess">
            <a:avLst/>
          </a:prstGeom>
          <a:solidFill>
            <a:srgbClr val="CBDEDE"/>
          </a:solidFill>
          <a:ln w="38100">
            <a:solidFill>
              <a:srgbClr val="CBDEDE"/>
            </a:solidFill>
            <a:miter lim="800000"/>
            <a:headEnd/>
            <a:tailEnd/>
          </a:ln>
          <a:effectLst/>
          <a:extLst/>
        </p:spPr>
        <p:txBody>
          <a:bodyPr anchor="ctr"/>
          <a:lstStyle/>
          <a:p>
            <a:pPr algn="ctr">
              <a:lnSpc>
                <a:spcPct val="114000"/>
              </a:lnSpc>
              <a:spcBef>
                <a:spcPts val="0"/>
              </a:spcBef>
              <a:spcAft>
                <a:spcPts val="0"/>
              </a:spcAft>
            </a:pPr>
            <a:r>
              <a:rPr lang="en-GB" sz="1600" dirty="0">
                <a:solidFill>
                  <a:srgbClr val="CC0489"/>
                </a:solidFill>
                <a:cs typeface="Arial" pitchFamily="34" charset="0"/>
              </a:rPr>
              <a:t>Standards and performance</a:t>
            </a:r>
          </a:p>
        </p:txBody>
      </p:sp>
      <p:sp>
        <p:nvSpPr>
          <p:cNvPr id="12" name="AutoShape 8"/>
          <p:cNvSpPr>
            <a:spLocks noChangeArrowheads="1"/>
          </p:cNvSpPr>
          <p:nvPr/>
        </p:nvSpPr>
        <p:spPr bwMode="auto">
          <a:xfrm>
            <a:off x="7086525" y="3276000"/>
            <a:ext cx="1800000" cy="828000"/>
          </a:xfrm>
          <a:prstGeom prst="flowChartAlternateProcess">
            <a:avLst/>
          </a:prstGeom>
          <a:solidFill>
            <a:srgbClr val="CBDEDE"/>
          </a:solidFill>
          <a:ln w="38100">
            <a:solidFill>
              <a:srgbClr val="CBDEDE"/>
            </a:solidFill>
            <a:miter lim="800000"/>
            <a:headEnd/>
            <a:tailEnd/>
          </a:ln>
          <a:effectLst/>
          <a:extLst/>
        </p:spPr>
        <p:txBody>
          <a:bodyPr anchor="ctr"/>
          <a:lstStyle/>
          <a:p>
            <a:pPr algn="ctr">
              <a:lnSpc>
                <a:spcPct val="114000"/>
              </a:lnSpc>
              <a:spcBef>
                <a:spcPts val="0"/>
              </a:spcBef>
              <a:spcAft>
                <a:spcPts val="0"/>
              </a:spcAft>
            </a:pPr>
            <a:r>
              <a:rPr lang="en-GB" sz="1600" dirty="0">
                <a:solidFill>
                  <a:srgbClr val="CC0489"/>
                </a:solidFill>
                <a:cs typeface="Arial" pitchFamily="34" charset="0"/>
              </a:rPr>
              <a:t>Funding</a:t>
            </a:r>
          </a:p>
        </p:txBody>
      </p:sp>
      <p:sp>
        <p:nvSpPr>
          <p:cNvPr id="13" name="AutoShape 8"/>
          <p:cNvSpPr>
            <a:spLocks noChangeArrowheads="1"/>
          </p:cNvSpPr>
          <p:nvPr/>
        </p:nvSpPr>
        <p:spPr bwMode="auto">
          <a:xfrm>
            <a:off x="6029650" y="5364000"/>
            <a:ext cx="1800000" cy="828000"/>
          </a:xfrm>
          <a:prstGeom prst="flowChartAlternateProcess">
            <a:avLst/>
          </a:prstGeom>
          <a:solidFill>
            <a:srgbClr val="CBDEDE"/>
          </a:solidFill>
          <a:ln w="38100">
            <a:solidFill>
              <a:srgbClr val="CBDEDE"/>
            </a:solidFill>
            <a:miter lim="800000"/>
            <a:headEnd/>
            <a:tailEnd/>
          </a:ln>
          <a:effectLst/>
          <a:extLst/>
        </p:spPr>
        <p:txBody>
          <a:bodyPr anchor="ctr"/>
          <a:lstStyle/>
          <a:p>
            <a:pPr algn="ctr">
              <a:lnSpc>
                <a:spcPct val="114000"/>
              </a:lnSpc>
              <a:spcBef>
                <a:spcPts val="0"/>
              </a:spcBef>
              <a:spcAft>
                <a:spcPts val="0"/>
              </a:spcAft>
            </a:pPr>
            <a:r>
              <a:rPr lang="en-GB" sz="1600" dirty="0">
                <a:solidFill>
                  <a:srgbClr val="CC0489"/>
                </a:solidFill>
                <a:cs typeface="Arial" pitchFamily="34" charset="0"/>
              </a:rPr>
              <a:t>Selecting participants</a:t>
            </a:r>
          </a:p>
        </p:txBody>
      </p:sp>
      <p:sp>
        <p:nvSpPr>
          <p:cNvPr id="14" name="AutoShape 8"/>
          <p:cNvSpPr>
            <a:spLocks noChangeArrowheads="1"/>
          </p:cNvSpPr>
          <p:nvPr/>
        </p:nvSpPr>
        <p:spPr bwMode="auto">
          <a:xfrm>
            <a:off x="272480" y="1221181"/>
            <a:ext cx="3908623" cy="4971600"/>
          </a:xfrm>
          <a:prstGeom prst="flowChartAlternateProcess">
            <a:avLst/>
          </a:prstGeom>
          <a:solidFill>
            <a:srgbClr val="CBDEDE"/>
          </a:solidFill>
          <a:ln w="38100">
            <a:solidFill>
              <a:srgbClr val="CBDEDE"/>
            </a:solidFill>
            <a:miter lim="800000"/>
            <a:headEnd/>
            <a:tailEnd/>
          </a:ln>
          <a:effectLst/>
          <a:extLst/>
        </p:spPr>
        <p:txBody>
          <a:bodyPr anchor="ctr"/>
          <a:lstStyle/>
          <a:p>
            <a:pPr marL="285750" indent="-285750">
              <a:buFont typeface="Arial" pitchFamily="34" charset="0"/>
              <a:buChar char="•"/>
            </a:pPr>
            <a:r>
              <a:rPr lang="en-GB" sz="1800" dirty="0">
                <a:cs typeface="Arial" pitchFamily="34" charset="0"/>
              </a:rPr>
              <a:t>The pilots have not already been designed.</a:t>
            </a:r>
          </a:p>
          <a:p>
            <a:endParaRPr lang="en-GB" sz="1800" dirty="0">
              <a:cs typeface="Arial" pitchFamily="34" charset="0"/>
            </a:endParaRPr>
          </a:p>
          <a:p>
            <a:pPr marL="285750" indent="-285750">
              <a:buFont typeface="Arial" pitchFamily="34" charset="0"/>
              <a:buChar char="•"/>
            </a:pPr>
            <a:r>
              <a:rPr lang="en-GB" sz="1800" dirty="0">
                <a:cs typeface="Arial" pitchFamily="34" charset="0"/>
              </a:rPr>
              <a:t>The detail of how the pilots will operate will be informed by a detailed dialogue with local authorities and professional bodies.</a:t>
            </a:r>
          </a:p>
          <a:p>
            <a:endParaRPr lang="en-GB" sz="1800" dirty="0">
              <a:cs typeface="Arial" pitchFamily="34" charset="0"/>
            </a:endParaRPr>
          </a:p>
          <a:p>
            <a:pPr marL="285750" indent="-285750">
              <a:buFont typeface="Arial" pitchFamily="34" charset="0"/>
              <a:buChar char="•"/>
            </a:pPr>
            <a:r>
              <a:rPr lang="en-GB" sz="1800" dirty="0" smtClean="0">
                <a:cs typeface="Arial" pitchFamily="34" charset="0"/>
              </a:rPr>
              <a:t>Consulting </a:t>
            </a:r>
            <a:r>
              <a:rPr lang="en-GB" sz="1800" dirty="0">
                <a:cs typeface="Arial" pitchFamily="34" charset="0"/>
              </a:rPr>
              <a:t>soon</a:t>
            </a:r>
            <a:r>
              <a:rPr lang="en-GB" sz="1800" dirty="0" smtClean="0">
                <a:cs typeface="Arial" pitchFamily="34" charset="0"/>
              </a:rPr>
              <a:t>.</a:t>
            </a:r>
            <a:endParaRPr lang="en-GB" sz="1800" dirty="0">
              <a:cs typeface="Arial" pitchFamily="34" charset="0"/>
            </a:endParaRPr>
          </a:p>
        </p:txBody>
      </p:sp>
      <p:sp>
        <p:nvSpPr>
          <p:cNvPr id="15" name="AutoShape 8"/>
          <p:cNvSpPr>
            <a:spLocks noChangeArrowheads="1"/>
          </p:cNvSpPr>
          <p:nvPr/>
        </p:nvSpPr>
        <p:spPr bwMode="auto">
          <a:xfrm>
            <a:off x="7087800" y="4334400"/>
            <a:ext cx="1800000" cy="828000"/>
          </a:xfrm>
          <a:prstGeom prst="flowChartAlternateProcess">
            <a:avLst/>
          </a:prstGeom>
          <a:solidFill>
            <a:srgbClr val="CBDEDE"/>
          </a:solidFill>
          <a:ln w="38100">
            <a:solidFill>
              <a:srgbClr val="CBDEDE"/>
            </a:solidFill>
            <a:miter lim="800000"/>
            <a:headEnd/>
            <a:tailEnd/>
          </a:ln>
          <a:effectLst/>
          <a:extLst/>
        </p:spPr>
        <p:txBody>
          <a:bodyPr anchor="ctr"/>
          <a:lstStyle/>
          <a:p>
            <a:pPr algn="ctr">
              <a:lnSpc>
                <a:spcPct val="114000"/>
              </a:lnSpc>
              <a:spcBef>
                <a:spcPts val="0"/>
              </a:spcBef>
              <a:spcAft>
                <a:spcPts val="0"/>
              </a:spcAft>
            </a:pPr>
            <a:r>
              <a:rPr lang="en-GB" sz="1600" dirty="0">
                <a:solidFill>
                  <a:srgbClr val="CC0489"/>
                </a:solidFill>
                <a:cs typeface="Arial" pitchFamily="34" charset="0"/>
              </a:rPr>
              <a:t>Evaluation</a:t>
            </a:r>
          </a:p>
        </p:txBody>
      </p:sp>
    </p:spTree>
    <p:extLst>
      <p:ext uri="{BB962C8B-B14F-4D97-AF65-F5344CB8AC3E}">
        <p14:creationId xmlns:p14="http://schemas.microsoft.com/office/powerpoint/2010/main" val="38395577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461826" y="393126"/>
            <a:ext cx="4486275" cy="436017"/>
          </a:xfrm>
        </p:spPr>
        <p:txBody>
          <a:bodyPr/>
          <a:lstStyle/>
          <a:p>
            <a:r>
              <a:rPr lang="en-GB" sz="2400" dirty="0">
                <a:solidFill>
                  <a:srgbClr val="CC0489"/>
                </a:solidFill>
                <a:latin typeface="Arial" pitchFamily="34" charset="0"/>
                <a:cs typeface="Arial" pitchFamily="34" charset="0"/>
              </a:rPr>
              <a:t>Areas to explore (2)</a:t>
            </a:r>
          </a:p>
        </p:txBody>
      </p:sp>
      <p:sp>
        <p:nvSpPr>
          <p:cNvPr id="14" name="AutoShape 8"/>
          <p:cNvSpPr>
            <a:spLocks noChangeArrowheads="1"/>
          </p:cNvSpPr>
          <p:nvPr/>
        </p:nvSpPr>
        <p:spPr bwMode="auto">
          <a:xfrm>
            <a:off x="867887" y="924306"/>
            <a:ext cx="8182099" cy="2282041"/>
          </a:xfrm>
          <a:prstGeom prst="flowChartAlternateProcess">
            <a:avLst/>
          </a:prstGeom>
          <a:solidFill>
            <a:srgbClr val="CBDEDE"/>
          </a:solidFill>
          <a:ln w="38100">
            <a:solidFill>
              <a:srgbClr val="CBDEDE"/>
            </a:solidFill>
            <a:miter lim="800000"/>
            <a:headEnd/>
            <a:tailEnd/>
          </a:ln>
          <a:effectLst/>
          <a:extLst/>
        </p:spPr>
        <p:txBody>
          <a:bodyPr anchor="t"/>
          <a:lstStyle/>
          <a:p>
            <a:r>
              <a:rPr lang="en-GB" sz="1600" dirty="0">
                <a:solidFill>
                  <a:srgbClr val="CC0489"/>
                </a:solidFill>
                <a:cs typeface="Arial" pitchFamily="34" charset="0"/>
              </a:rPr>
              <a:t>Scope</a:t>
            </a:r>
          </a:p>
          <a:p>
            <a:endParaRPr lang="en-GB" sz="1400" dirty="0">
              <a:cs typeface="Arial" pitchFamily="34" charset="0"/>
            </a:endParaRPr>
          </a:p>
          <a:p>
            <a:pPr marL="285750" indent="-285750">
              <a:buFont typeface="Arial" pitchFamily="34" charset="0"/>
              <a:buChar char="•"/>
            </a:pPr>
            <a:r>
              <a:rPr lang="en-GB" sz="1400" dirty="0" smtClean="0">
                <a:cs typeface="Arial" pitchFamily="34" charset="0"/>
              </a:rPr>
              <a:t>Who, what, how?</a:t>
            </a:r>
          </a:p>
          <a:p>
            <a:pPr marL="285750" indent="-285750">
              <a:buFont typeface="Arial" pitchFamily="34" charset="0"/>
              <a:buChar char="•"/>
            </a:pPr>
            <a:r>
              <a:rPr lang="en-GB" sz="1400" dirty="0" smtClean="0">
                <a:cs typeface="Arial" pitchFamily="34" charset="0"/>
              </a:rPr>
              <a:t>All applications? Only some?</a:t>
            </a:r>
            <a:endParaRPr lang="en-GB" sz="1400" dirty="0">
              <a:cs typeface="Arial" pitchFamily="34" charset="0"/>
            </a:endParaRPr>
          </a:p>
        </p:txBody>
      </p:sp>
      <p:sp>
        <p:nvSpPr>
          <p:cNvPr id="15" name="AutoShape 8"/>
          <p:cNvSpPr>
            <a:spLocks noChangeArrowheads="1"/>
          </p:cNvSpPr>
          <p:nvPr/>
        </p:nvSpPr>
        <p:spPr bwMode="auto">
          <a:xfrm>
            <a:off x="865912" y="3332956"/>
            <a:ext cx="8182099" cy="3352853"/>
          </a:xfrm>
          <a:prstGeom prst="flowChartAlternateProcess">
            <a:avLst/>
          </a:prstGeom>
          <a:solidFill>
            <a:srgbClr val="CBDEDE"/>
          </a:solidFill>
          <a:ln w="38100">
            <a:solidFill>
              <a:srgbClr val="CBDEDE"/>
            </a:solidFill>
            <a:miter lim="800000"/>
            <a:headEnd/>
            <a:tailEnd/>
          </a:ln>
          <a:effectLst/>
          <a:extLst/>
        </p:spPr>
        <p:txBody>
          <a:bodyPr anchor="t"/>
          <a:lstStyle/>
          <a:p>
            <a:r>
              <a:rPr lang="en-GB" sz="1600" dirty="0">
                <a:solidFill>
                  <a:srgbClr val="CC0489"/>
                </a:solidFill>
                <a:cs typeface="Arial" pitchFamily="34" charset="0"/>
              </a:rPr>
              <a:t>Fees</a:t>
            </a:r>
          </a:p>
          <a:p>
            <a:endParaRPr lang="en-GB" sz="1400" dirty="0">
              <a:cs typeface="Arial" pitchFamily="34" charset="0"/>
            </a:endParaRPr>
          </a:p>
          <a:p>
            <a:pPr marL="285750" indent="-285750">
              <a:buFont typeface="Arial" pitchFamily="34" charset="0"/>
              <a:buChar char="•"/>
            </a:pPr>
            <a:r>
              <a:rPr lang="en-GB" sz="1400" dirty="0">
                <a:cs typeface="Arial" pitchFamily="34" charset="0"/>
              </a:rPr>
              <a:t>Powers to act on excessive fees or require fees to be returned to the applicant where promised service standards are not met.</a:t>
            </a:r>
          </a:p>
          <a:p>
            <a:pPr marL="285750" indent="-285750">
              <a:buFont typeface="Arial" pitchFamily="34" charset="0"/>
              <a:buChar char="•"/>
            </a:pPr>
            <a:r>
              <a:rPr lang="en-GB" sz="1400" dirty="0">
                <a:cs typeface="Arial" pitchFamily="34" charset="0"/>
              </a:rPr>
              <a:t>Market may work best by allowing approved providers </a:t>
            </a:r>
            <a:r>
              <a:rPr lang="en-GB" sz="1400" dirty="0" smtClean="0">
                <a:cs typeface="Arial" pitchFamily="34" charset="0"/>
              </a:rPr>
              <a:t>and </a:t>
            </a:r>
            <a:r>
              <a:rPr lang="en-GB" sz="1400" dirty="0">
                <a:cs typeface="Arial" pitchFamily="34" charset="0"/>
              </a:rPr>
              <a:t>the LPA in pilot areas to set their own fee levels, enabling different fees for different levels of service.</a:t>
            </a:r>
          </a:p>
          <a:p>
            <a:pPr marL="285750" indent="-285750">
              <a:buFont typeface="Arial" pitchFamily="34" charset="0"/>
              <a:buChar char="•"/>
            </a:pPr>
            <a:r>
              <a:rPr lang="en-GB" sz="1400" dirty="0">
                <a:cs typeface="Arial" pitchFamily="34" charset="0"/>
              </a:rPr>
              <a:t>We could:</a:t>
            </a:r>
          </a:p>
          <a:p>
            <a:pPr marL="742950" lvl="1" indent="-285750">
              <a:buFont typeface="Wingdings" pitchFamily="2" charset="2"/>
              <a:buChar char="Ø"/>
            </a:pPr>
            <a:r>
              <a:rPr lang="en-GB" sz="1400" dirty="0">
                <a:cs typeface="Arial" pitchFamily="34" charset="0"/>
              </a:rPr>
              <a:t>Restrict approved providers and LPAs to setting fees within a range;</a:t>
            </a:r>
          </a:p>
          <a:p>
            <a:pPr marL="742950" lvl="1" indent="-285750">
              <a:buFont typeface="Wingdings" pitchFamily="2" charset="2"/>
              <a:buChar char="Ø"/>
            </a:pPr>
            <a:r>
              <a:rPr lang="en-GB" sz="1400" dirty="0">
                <a:cs typeface="Arial" pitchFamily="34" charset="0"/>
              </a:rPr>
              <a:t>Limit LPAs to charging no more than cost recovery (“Managing Public Money”);</a:t>
            </a:r>
          </a:p>
          <a:p>
            <a:pPr marL="742950" lvl="1" indent="-285750">
              <a:buFont typeface="Wingdings" pitchFamily="2" charset="2"/>
              <a:buChar char="Ø"/>
            </a:pPr>
            <a:r>
              <a:rPr lang="en-GB" sz="1400" dirty="0">
                <a:cs typeface="Arial" pitchFamily="34" charset="0"/>
              </a:rPr>
              <a:t>Require providers to provide a low-cost option in pilot areas;</a:t>
            </a:r>
          </a:p>
          <a:p>
            <a:pPr marL="742950" lvl="1" indent="-285750">
              <a:buFont typeface="Wingdings" pitchFamily="2" charset="2"/>
              <a:buChar char="Ø"/>
            </a:pPr>
            <a:r>
              <a:rPr lang="en-GB" sz="1400" dirty="0">
                <a:cs typeface="Arial" pitchFamily="34" charset="0"/>
              </a:rPr>
              <a:t>Allow the decision making LPA to charge a small fee for its work in reviewing an approved provider’s recommendation and taking the decision.</a:t>
            </a:r>
          </a:p>
          <a:p>
            <a:pPr marL="285750" indent="-285750">
              <a:buFont typeface="Arial" pitchFamily="34" charset="0"/>
              <a:buChar char="•"/>
            </a:pPr>
            <a:r>
              <a:rPr lang="en-GB" sz="1400" dirty="0">
                <a:cs typeface="Arial" pitchFamily="34" charset="0"/>
              </a:rPr>
              <a:t>Balance to be struck between enabling the fair recovery of costs without introducing duplication and excessive costs to the applicant.</a:t>
            </a:r>
          </a:p>
        </p:txBody>
      </p:sp>
    </p:spTree>
    <p:extLst>
      <p:ext uri="{BB962C8B-B14F-4D97-AF65-F5344CB8AC3E}">
        <p14:creationId xmlns:p14="http://schemas.microsoft.com/office/powerpoint/2010/main" val="9528541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461826" y="393126"/>
            <a:ext cx="4486275" cy="436017"/>
          </a:xfrm>
        </p:spPr>
        <p:txBody>
          <a:bodyPr/>
          <a:lstStyle/>
          <a:p>
            <a:r>
              <a:rPr lang="en-GB" sz="2400" dirty="0">
                <a:solidFill>
                  <a:srgbClr val="CC0489"/>
                </a:solidFill>
                <a:latin typeface="Arial" pitchFamily="34" charset="0"/>
                <a:cs typeface="Arial" pitchFamily="34" charset="0"/>
              </a:rPr>
              <a:t>Areas to explore (3)</a:t>
            </a:r>
          </a:p>
        </p:txBody>
      </p:sp>
      <p:sp>
        <p:nvSpPr>
          <p:cNvPr id="14" name="AutoShape 8"/>
          <p:cNvSpPr>
            <a:spLocks noChangeArrowheads="1"/>
          </p:cNvSpPr>
          <p:nvPr/>
        </p:nvSpPr>
        <p:spPr bwMode="auto">
          <a:xfrm>
            <a:off x="867887" y="971805"/>
            <a:ext cx="8182099" cy="3160808"/>
          </a:xfrm>
          <a:prstGeom prst="flowChartAlternateProcess">
            <a:avLst/>
          </a:prstGeom>
          <a:solidFill>
            <a:srgbClr val="CBDEDE"/>
          </a:solidFill>
          <a:ln w="38100">
            <a:solidFill>
              <a:srgbClr val="CBDEDE"/>
            </a:solidFill>
            <a:miter lim="800000"/>
            <a:headEnd/>
            <a:tailEnd/>
          </a:ln>
          <a:effectLst/>
          <a:extLst/>
        </p:spPr>
        <p:txBody>
          <a:bodyPr anchor="t"/>
          <a:lstStyle/>
          <a:p>
            <a:r>
              <a:rPr lang="en-GB" sz="1600" dirty="0">
                <a:solidFill>
                  <a:srgbClr val="CC0489"/>
                </a:solidFill>
                <a:cs typeface="Arial" pitchFamily="34" charset="0"/>
              </a:rPr>
              <a:t>Roles and procedures</a:t>
            </a:r>
          </a:p>
          <a:p>
            <a:endParaRPr lang="en-GB" sz="1400" dirty="0">
              <a:cs typeface="Arial" pitchFamily="34" charset="0"/>
            </a:endParaRPr>
          </a:p>
          <a:p>
            <a:pPr marL="285750" indent="-285750">
              <a:buFont typeface="Arial" pitchFamily="34" charset="0"/>
              <a:buChar char="•"/>
            </a:pPr>
            <a:r>
              <a:rPr lang="en-GB" sz="1400" dirty="0">
                <a:cs typeface="Arial" pitchFamily="34" charset="0"/>
              </a:rPr>
              <a:t>An </a:t>
            </a:r>
            <a:r>
              <a:rPr lang="en-GB" sz="1400" dirty="0" smtClean="0">
                <a:cs typeface="Arial" pitchFamily="34" charset="0"/>
              </a:rPr>
              <a:t>AP </a:t>
            </a:r>
            <a:r>
              <a:rPr lang="en-GB" sz="1400" dirty="0">
                <a:cs typeface="Arial" pitchFamily="34" charset="0"/>
              </a:rPr>
              <a:t>could undertake all the tasks an LPA ordinarily would, except decide the planning application. Are there any tasks which exceptionally may be less suited to approved providers, keeping in mind the need not to unnecessarily diminish or undermine the role?</a:t>
            </a:r>
          </a:p>
          <a:p>
            <a:pPr marL="285750" indent="-285750">
              <a:buFont typeface="Arial" pitchFamily="34" charset="0"/>
              <a:buChar char="•"/>
            </a:pPr>
            <a:r>
              <a:rPr lang="en-GB" sz="1400" dirty="0">
                <a:cs typeface="Arial" pitchFamily="34" charset="0"/>
              </a:rPr>
              <a:t>There are some new actions specific to the competition model e.g. an approved provider will need to notify the LPA within a set period that it has received an application in the LPA’s area to update the register and possibly ‘call-in’. Are there other new actions?</a:t>
            </a:r>
          </a:p>
          <a:p>
            <a:pPr marL="285750" indent="-285750">
              <a:buFont typeface="Arial" pitchFamily="34" charset="0"/>
              <a:buChar char="•"/>
            </a:pPr>
            <a:r>
              <a:rPr lang="en-GB" sz="1400" dirty="0" smtClean="0">
                <a:cs typeface="Arial" pitchFamily="34" charset="0"/>
              </a:rPr>
              <a:t>When </a:t>
            </a:r>
            <a:r>
              <a:rPr lang="en-GB" sz="1400" dirty="0">
                <a:cs typeface="Arial" pitchFamily="34" charset="0"/>
              </a:rPr>
              <a:t>an LPA gets a report and recommendation from an approved provider it will be expected to take a decision within a short period (a week or two</a:t>
            </a:r>
            <a:r>
              <a:rPr lang="en-GB" sz="1400" dirty="0" smtClean="0">
                <a:cs typeface="Arial" pitchFamily="34" charset="0"/>
              </a:rPr>
              <a:t>). </a:t>
            </a:r>
            <a:r>
              <a:rPr lang="en-GB" sz="1400" dirty="0">
                <a:cs typeface="Arial" pitchFamily="34" charset="0"/>
              </a:rPr>
              <a:t>Could an LPA be allowed to ask the approved provider to do more work on a ‘poor’ report, or the LPA take it over?</a:t>
            </a:r>
          </a:p>
        </p:txBody>
      </p:sp>
      <p:sp>
        <p:nvSpPr>
          <p:cNvPr id="15" name="AutoShape 8"/>
          <p:cNvSpPr>
            <a:spLocks noChangeArrowheads="1"/>
          </p:cNvSpPr>
          <p:nvPr/>
        </p:nvSpPr>
        <p:spPr bwMode="auto">
          <a:xfrm>
            <a:off x="865912" y="4334482"/>
            <a:ext cx="8182099" cy="2042556"/>
          </a:xfrm>
          <a:prstGeom prst="flowChartAlternateProcess">
            <a:avLst/>
          </a:prstGeom>
          <a:solidFill>
            <a:srgbClr val="CBDEDE"/>
          </a:solidFill>
          <a:ln w="38100">
            <a:solidFill>
              <a:srgbClr val="CBDEDE"/>
            </a:solidFill>
            <a:miter lim="800000"/>
            <a:headEnd/>
            <a:tailEnd/>
          </a:ln>
          <a:effectLst/>
          <a:extLst/>
        </p:spPr>
        <p:txBody>
          <a:bodyPr anchor="t"/>
          <a:lstStyle/>
          <a:p>
            <a:r>
              <a:rPr lang="en-GB" sz="1600" dirty="0">
                <a:solidFill>
                  <a:srgbClr val="CC0489"/>
                </a:solidFill>
                <a:cs typeface="Arial" pitchFamily="34" charset="0"/>
              </a:rPr>
              <a:t>Standards and performance</a:t>
            </a:r>
          </a:p>
          <a:p>
            <a:endParaRPr lang="en-GB" sz="1400" dirty="0">
              <a:cs typeface="Arial" pitchFamily="34" charset="0"/>
            </a:endParaRPr>
          </a:p>
          <a:p>
            <a:pPr marL="285750" indent="-285750">
              <a:buFont typeface="Arial" pitchFamily="34" charset="0"/>
              <a:buChar char="•"/>
            </a:pPr>
            <a:r>
              <a:rPr lang="en-GB" sz="1400" dirty="0" smtClean="0">
                <a:cs typeface="Arial" pitchFamily="34" charset="0"/>
              </a:rPr>
              <a:t>APs </a:t>
            </a:r>
            <a:r>
              <a:rPr lang="en-GB" sz="1400" dirty="0">
                <a:cs typeface="Arial" pitchFamily="34" charset="0"/>
              </a:rPr>
              <a:t>would not be able to process applications in which they or their staff handling an application have an interest.</a:t>
            </a:r>
          </a:p>
          <a:p>
            <a:pPr marL="285750" indent="-285750">
              <a:buFont typeface="Arial" pitchFamily="34" charset="0"/>
              <a:buChar char="•"/>
            </a:pPr>
            <a:r>
              <a:rPr lang="en-GB" sz="1400" dirty="0" smtClean="0">
                <a:cs typeface="Arial" pitchFamily="34" charset="0"/>
              </a:rPr>
              <a:t>APs </a:t>
            </a:r>
            <a:r>
              <a:rPr lang="en-GB" sz="1400" dirty="0">
                <a:cs typeface="Arial" pitchFamily="34" charset="0"/>
              </a:rPr>
              <a:t>would need to be able to demonstrate high ethical, professional and performance standards</a:t>
            </a:r>
            <a:r>
              <a:rPr lang="en-GB" sz="1400" dirty="0" smtClean="0">
                <a:cs typeface="Arial" pitchFamily="34" charset="0"/>
              </a:rPr>
              <a:t>.</a:t>
            </a:r>
            <a:endParaRPr lang="en-GB" sz="1400" dirty="0">
              <a:cs typeface="Arial" pitchFamily="34" charset="0"/>
            </a:endParaRPr>
          </a:p>
        </p:txBody>
      </p:sp>
    </p:spTree>
    <p:extLst>
      <p:ext uri="{BB962C8B-B14F-4D97-AF65-F5344CB8AC3E}">
        <p14:creationId xmlns:p14="http://schemas.microsoft.com/office/powerpoint/2010/main" val="114963766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461826" y="393126"/>
            <a:ext cx="4486275" cy="436017"/>
          </a:xfrm>
        </p:spPr>
        <p:txBody>
          <a:bodyPr/>
          <a:lstStyle/>
          <a:p>
            <a:r>
              <a:rPr lang="en-GB" sz="2400" dirty="0">
                <a:solidFill>
                  <a:srgbClr val="CC0489"/>
                </a:solidFill>
                <a:latin typeface="Arial" pitchFamily="34" charset="0"/>
                <a:cs typeface="Arial" pitchFamily="34" charset="0"/>
              </a:rPr>
              <a:t>Areas to explore (4)</a:t>
            </a:r>
          </a:p>
        </p:txBody>
      </p:sp>
      <p:sp>
        <p:nvSpPr>
          <p:cNvPr id="14" name="AutoShape 8"/>
          <p:cNvSpPr>
            <a:spLocks noChangeArrowheads="1"/>
          </p:cNvSpPr>
          <p:nvPr/>
        </p:nvSpPr>
        <p:spPr bwMode="auto">
          <a:xfrm>
            <a:off x="867887" y="1054931"/>
            <a:ext cx="8182099" cy="2198909"/>
          </a:xfrm>
          <a:prstGeom prst="flowChartAlternateProcess">
            <a:avLst/>
          </a:prstGeom>
          <a:solidFill>
            <a:srgbClr val="CBDEDE"/>
          </a:solidFill>
          <a:ln w="38100">
            <a:solidFill>
              <a:srgbClr val="CBDEDE"/>
            </a:solidFill>
            <a:miter lim="800000"/>
            <a:headEnd/>
            <a:tailEnd/>
          </a:ln>
          <a:effectLst/>
          <a:extLst/>
        </p:spPr>
        <p:txBody>
          <a:bodyPr anchor="t"/>
          <a:lstStyle/>
          <a:p>
            <a:r>
              <a:rPr lang="en-GB" sz="1600" dirty="0">
                <a:solidFill>
                  <a:srgbClr val="CC0489"/>
                </a:solidFill>
                <a:cs typeface="Arial" pitchFamily="34" charset="0"/>
              </a:rPr>
              <a:t>Information sharing</a:t>
            </a:r>
          </a:p>
          <a:p>
            <a:endParaRPr lang="en-GB" sz="1400" dirty="0">
              <a:cs typeface="Arial" pitchFamily="34" charset="0"/>
            </a:endParaRPr>
          </a:p>
          <a:p>
            <a:pPr marL="285750" indent="-285750">
              <a:buFont typeface="Arial" pitchFamily="34" charset="0"/>
              <a:buChar char="•"/>
            </a:pPr>
            <a:r>
              <a:rPr lang="en-GB" sz="1400" dirty="0" smtClean="0">
                <a:cs typeface="Arial" pitchFamily="34" charset="0"/>
              </a:rPr>
              <a:t>APs </a:t>
            </a:r>
            <a:r>
              <a:rPr lang="en-GB" sz="1400" dirty="0">
                <a:cs typeface="Arial" pitchFamily="34" charset="0"/>
              </a:rPr>
              <a:t>and LPAs will need to share information. </a:t>
            </a:r>
            <a:r>
              <a:rPr lang="en-GB" sz="1400" dirty="0" smtClean="0">
                <a:cs typeface="Arial" pitchFamily="34" charset="0"/>
              </a:rPr>
              <a:t>eg </a:t>
            </a:r>
            <a:r>
              <a:rPr lang="en-GB" sz="1400" dirty="0">
                <a:cs typeface="Arial" pitchFamily="34" charset="0"/>
              </a:rPr>
              <a:t>the planning history for the site relevant to the application and approved providers will need to share summary details for the application to be quickly registered.</a:t>
            </a:r>
          </a:p>
          <a:p>
            <a:pPr marL="285750" indent="-285750">
              <a:buFont typeface="Arial" pitchFamily="34" charset="0"/>
              <a:buChar char="•"/>
            </a:pPr>
            <a:r>
              <a:rPr lang="en-GB" sz="1400" dirty="0">
                <a:cs typeface="Arial" pitchFamily="34" charset="0"/>
              </a:rPr>
              <a:t>Both </a:t>
            </a:r>
            <a:r>
              <a:rPr lang="en-GB" sz="1400" dirty="0" smtClean="0">
                <a:cs typeface="Arial" pitchFamily="34" charset="0"/>
              </a:rPr>
              <a:t>APs </a:t>
            </a:r>
            <a:r>
              <a:rPr lang="en-GB" sz="1400" dirty="0">
                <a:cs typeface="Arial" pitchFamily="34" charset="0"/>
              </a:rPr>
              <a:t>and LPAs will need to share performance information </a:t>
            </a:r>
            <a:r>
              <a:rPr lang="en-GB" sz="1400" dirty="0" smtClean="0">
                <a:cs typeface="Arial" pitchFamily="34" charset="0"/>
              </a:rPr>
              <a:t>with DCLG.</a:t>
            </a:r>
            <a:endParaRPr lang="en-GB" sz="1400" dirty="0">
              <a:cs typeface="Arial" pitchFamily="34" charset="0"/>
            </a:endParaRPr>
          </a:p>
          <a:p>
            <a:pPr marL="285750" indent="-285750">
              <a:buFont typeface="Arial" pitchFamily="34" charset="0"/>
              <a:buChar char="•"/>
            </a:pPr>
            <a:r>
              <a:rPr lang="en-GB" sz="1400" dirty="0">
                <a:cs typeface="Arial" pitchFamily="34" charset="0"/>
              </a:rPr>
              <a:t>What information needs to be shared, what safeguards are needed to protect the sharing of information and what costs, if any, might be involved?</a:t>
            </a:r>
          </a:p>
        </p:txBody>
      </p:sp>
      <p:sp>
        <p:nvSpPr>
          <p:cNvPr id="15" name="AutoShape 8"/>
          <p:cNvSpPr>
            <a:spLocks noChangeArrowheads="1"/>
          </p:cNvSpPr>
          <p:nvPr/>
        </p:nvSpPr>
        <p:spPr bwMode="auto">
          <a:xfrm>
            <a:off x="865912" y="3408232"/>
            <a:ext cx="8182099" cy="1128142"/>
          </a:xfrm>
          <a:prstGeom prst="flowChartAlternateProcess">
            <a:avLst/>
          </a:prstGeom>
          <a:solidFill>
            <a:srgbClr val="CBDEDE"/>
          </a:solidFill>
          <a:ln w="38100">
            <a:solidFill>
              <a:srgbClr val="CBDEDE"/>
            </a:solidFill>
            <a:miter lim="800000"/>
            <a:headEnd/>
            <a:tailEnd/>
          </a:ln>
          <a:effectLst/>
          <a:extLst/>
        </p:spPr>
        <p:txBody>
          <a:bodyPr anchor="t"/>
          <a:lstStyle/>
          <a:p>
            <a:r>
              <a:rPr lang="en-GB" sz="1600" dirty="0">
                <a:solidFill>
                  <a:srgbClr val="CC0489"/>
                </a:solidFill>
                <a:cs typeface="Arial" pitchFamily="34" charset="0"/>
              </a:rPr>
              <a:t>Funding</a:t>
            </a:r>
          </a:p>
          <a:p>
            <a:endParaRPr lang="en-GB" sz="1400" dirty="0">
              <a:cs typeface="Arial" pitchFamily="34" charset="0"/>
            </a:endParaRPr>
          </a:p>
          <a:p>
            <a:pPr marL="285750" indent="-285750">
              <a:buFont typeface="Arial" pitchFamily="34" charset="0"/>
              <a:buChar char="•"/>
            </a:pPr>
            <a:r>
              <a:rPr lang="en-GB" sz="1400" dirty="0">
                <a:cs typeface="Arial" pitchFamily="34" charset="0"/>
              </a:rPr>
              <a:t>Are there potential risks to participating in the competition pilots that it might be possible or desirable to mitigate or minimise through limited Government grant?</a:t>
            </a:r>
          </a:p>
        </p:txBody>
      </p:sp>
      <p:sp>
        <p:nvSpPr>
          <p:cNvPr id="5" name="AutoShape 8"/>
          <p:cNvSpPr>
            <a:spLocks noChangeArrowheads="1"/>
          </p:cNvSpPr>
          <p:nvPr/>
        </p:nvSpPr>
        <p:spPr bwMode="auto">
          <a:xfrm>
            <a:off x="867001" y="4700632"/>
            <a:ext cx="8182099" cy="1795171"/>
          </a:xfrm>
          <a:prstGeom prst="flowChartAlternateProcess">
            <a:avLst/>
          </a:prstGeom>
          <a:solidFill>
            <a:srgbClr val="CBDEDE"/>
          </a:solidFill>
          <a:ln w="38100">
            <a:solidFill>
              <a:srgbClr val="CBDEDE"/>
            </a:solidFill>
            <a:miter lim="800000"/>
            <a:headEnd/>
            <a:tailEnd/>
          </a:ln>
          <a:effectLst/>
          <a:extLst/>
        </p:spPr>
        <p:txBody>
          <a:bodyPr anchor="t"/>
          <a:lstStyle/>
          <a:p>
            <a:r>
              <a:rPr lang="en-GB" sz="1600" dirty="0">
                <a:solidFill>
                  <a:srgbClr val="CC0489"/>
                </a:solidFill>
                <a:cs typeface="Arial" pitchFamily="34" charset="0"/>
              </a:rPr>
              <a:t>Technical</a:t>
            </a:r>
            <a:endParaRPr lang="en-GB" sz="1400" dirty="0">
              <a:cs typeface="Arial" pitchFamily="34" charset="0"/>
            </a:endParaRPr>
          </a:p>
          <a:p>
            <a:endParaRPr lang="en-GB" sz="1400" dirty="0">
              <a:cs typeface="Arial" pitchFamily="34" charset="0"/>
            </a:endParaRPr>
          </a:p>
          <a:p>
            <a:pPr marL="285750" indent="-285750">
              <a:buFont typeface="Arial" pitchFamily="34" charset="0"/>
              <a:buChar char="•"/>
            </a:pPr>
            <a:r>
              <a:rPr lang="en-GB" sz="1400" dirty="0">
                <a:cs typeface="Arial" pitchFamily="34" charset="0"/>
              </a:rPr>
              <a:t>A number of technical changes may be needed to facilitate effective pilots. For example, changes to the planning portal to enable a planning application to go to an approved provider or to LPA websites to enable applications being processed by an approved provider to be shown/listed.</a:t>
            </a:r>
          </a:p>
          <a:p>
            <a:pPr marL="285750" indent="-285750">
              <a:buFont typeface="Arial" pitchFamily="34" charset="0"/>
              <a:buChar char="•"/>
            </a:pPr>
            <a:r>
              <a:rPr lang="en-GB" sz="1400" dirty="0">
                <a:cs typeface="Arial" pitchFamily="34" charset="0"/>
              </a:rPr>
              <a:t>What technical changes do you think might need to be explored to support the pilots?</a:t>
            </a:r>
          </a:p>
        </p:txBody>
      </p:sp>
    </p:spTree>
    <p:extLst>
      <p:ext uri="{BB962C8B-B14F-4D97-AF65-F5344CB8AC3E}">
        <p14:creationId xmlns:p14="http://schemas.microsoft.com/office/powerpoint/2010/main" val="16178595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421086" y="406693"/>
            <a:ext cx="5906422" cy="397032"/>
          </a:xfrm>
          <a:ln w="28575">
            <a:noFill/>
          </a:ln>
        </p:spPr>
        <p:txBody>
          <a:bodyPr/>
          <a:lstStyle/>
          <a:p>
            <a:r>
              <a:rPr lang="en-GB" sz="2400" dirty="0">
                <a:solidFill>
                  <a:srgbClr val="CC0489"/>
                </a:solidFill>
                <a:latin typeface="Arial" panose="020B0604020202020204" pitchFamily="34" charset="0"/>
                <a:cs typeface="Arial" panose="020B0604020202020204" pitchFamily="34" charset="0"/>
              </a:rPr>
              <a:t>Areas to explore (5)</a:t>
            </a:r>
          </a:p>
        </p:txBody>
      </p:sp>
      <p:sp>
        <p:nvSpPr>
          <p:cNvPr id="6" name="AutoShape 8"/>
          <p:cNvSpPr>
            <a:spLocks noChangeArrowheads="1"/>
          </p:cNvSpPr>
          <p:nvPr/>
        </p:nvSpPr>
        <p:spPr bwMode="auto">
          <a:xfrm>
            <a:off x="761010" y="878777"/>
            <a:ext cx="8383980" cy="3752600"/>
          </a:xfrm>
          <a:prstGeom prst="flowChartAlternateProcess">
            <a:avLst/>
          </a:prstGeom>
          <a:solidFill>
            <a:srgbClr val="CBDEDE"/>
          </a:solidFill>
          <a:ln w="38100">
            <a:solidFill>
              <a:srgbClr val="CBDEDE"/>
            </a:solidFill>
            <a:miter lim="800000"/>
            <a:headEnd/>
            <a:tailEnd/>
          </a:ln>
          <a:effectLst/>
          <a:extLst/>
        </p:spPr>
        <p:txBody>
          <a:bodyPr anchor="ctr"/>
          <a:lstStyle/>
          <a:p>
            <a:pPr>
              <a:lnSpc>
                <a:spcPct val="114000"/>
              </a:lnSpc>
              <a:spcBef>
                <a:spcPts val="0"/>
              </a:spcBef>
              <a:spcAft>
                <a:spcPts val="0"/>
              </a:spcAft>
            </a:pPr>
            <a:r>
              <a:rPr lang="en-GB" sz="1600" dirty="0">
                <a:solidFill>
                  <a:srgbClr val="CC0489"/>
                </a:solidFill>
                <a:cs typeface="Arial" pitchFamily="34" charset="0"/>
              </a:rPr>
              <a:t>Evaluation – potential metrics</a:t>
            </a:r>
          </a:p>
          <a:p>
            <a:pPr>
              <a:lnSpc>
                <a:spcPct val="114000"/>
              </a:lnSpc>
              <a:spcBef>
                <a:spcPts val="0"/>
              </a:spcBef>
              <a:spcAft>
                <a:spcPts val="0"/>
              </a:spcAft>
            </a:pPr>
            <a:endParaRPr lang="en-GB" sz="1350" dirty="0">
              <a:cs typeface="Arial" pitchFamily="34" charset="0"/>
            </a:endParaRPr>
          </a:p>
          <a:p>
            <a:pPr marL="285750" indent="-285750">
              <a:lnSpc>
                <a:spcPct val="114000"/>
              </a:lnSpc>
              <a:spcBef>
                <a:spcPts val="0"/>
              </a:spcBef>
              <a:spcAft>
                <a:spcPts val="0"/>
              </a:spcAft>
              <a:buFont typeface="Arial" pitchFamily="34" charset="0"/>
              <a:buChar char="•"/>
            </a:pPr>
            <a:r>
              <a:rPr lang="en-GB" sz="1350" dirty="0">
                <a:cs typeface="Arial" pitchFamily="34" charset="0"/>
              </a:rPr>
              <a:t>Developing a robust programme of evaluation, with metrics, is essential. Metrics might include, although we would welcome ideas:</a:t>
            </a:r>
          </a:p>
          <a:p>
            <a:pPr marL="742950" lvl="1" indent="-285750">
              <a:lnSpc>
                <a:spcPct val="114000"/>
              </a:lnSpc>
              <a:buFont typeface="Wingdings" pitchFamily="2" charset="2"/>
              <a:buChar char="Ø"/>
            </a:pPr>
            <a:r>
              <a:rPr lang="en-GB" sz="1350" dirty="0">
                <a:cs typeface="Arial" pitchFamily="34" charset="0"/>
              </a:rPr>
              <a:t>Volume of applications processed by each provider, by application type;</a:t>
            </a:r>
          </a:p>
          <a:p>
            <a:pPr marL="742950" lvl="1" indent="-285750">
              <a:lnSpc>
                <a:spcPct val="114000"/>
              </a:lnSpc>
              <a:buFont typeface="Wingdings" pitchFamily="2" charset="2"/>
              <a:buChar char="Ø"/>
            </a:pPr>
            <a:r>
              <a:rPr lang="en-GB" sz="1350" dirty="0">
                <a:cs typeface="Arial" pitchFamily="34" charset="0"/>
              </a:rPr>
              <a:t>Cost of processing the applications;</a:t>
            </a:r>
          </a:p>
          <a:p>
            <a:pPr marL="742950" lvl="1" indent="-285750">
              <a:lnSpc>
                <a:spcPct val="114000"/>
              </a:lnSpc>
              <a:buFont typeface="Wingdings" pitchFamily="2" charset="2"/>
              <a:buChar char="Ø"/>
            </a:pPr>
            <a:r>
              <a:rPr lang="en-GB" sz="1350" dirty="0">
                <a:cs typeface="Arial" pitchFamily="34" charset="0"/>
              </a:rPr>
              <a:t>Application fee level, including end-to-end fees;</a:t>
            </a:r>
          </a:p>
          <a:p>
            <a:pPr marL="742950" lvl="1" indent="-285750">
              <a:lnSpc>
                <a:spcPct val="114000"/>
              </a:lnSpc>
              <a:buFont typeface="Wingdings" pitchFamily="2" charset="2"/>
              <a:buChar char="Ø"/>
            </a:pPr>
            <a:r>
              <a:rPr lang="en-GB" sz="1350" dirty="0">
                <a:cs typeface="Arial" pitchFamily="34" charset="0"/>
              </a:rPr>
              <a:t>Profits;</a:t>
            </a:r>
          </a:p>
          <a:p>
            <a:pPr marL="742950" lvl="1" indent="-285750">
              <a:lnSpc>
                <a:spcPct val="114000"/>
              </a:lnSpc>
              <a:buFont typeface="Wingdings" pitchFamily="2" charset="2"/>
              <a:buChar char="Ø"/>
            </a:pPr>
            <a:r>
              <a:rPr lang="en-GB" sz="1350" dirty="0">
                <a:cs typeface="Arial" pitchFamily="34" charset="0"/>
              </a:rPr>
              <a:t>Speed of processing, including end-to-end timeframes;</a:t>
            </a:r>
          </a:p>
          <a:p>
            <a:pPr marL="742950" lvl="1" indent="-285750">
              <a:lnSpc>
                <a:spcPct val="114000"/>
              </a:lnSpc>
              <a:buFont typeface="Wingdings" pitchFamily="2" charset="2"/>
              <a:buChar char="Ø"/>
            </a:pPr>
            <a:r>
              <a:rPr lang="en-GB" sz="1350" dirty="0">
                <a:cs typeface="Arial" pitchFamily="34" charset="0"/>
              </a:rPr>
              <a:t>Number of appeals, quality of decisions;</a:t>
            </a:r>
          </a:p>
          <a:p>
            <a:pPr marL="742950" lvl="1" indent="-285750">
              <a:lnSpc>
                <a:spcPct val="114000"/>
              </a:lnSpc>
              <a:buFont typeface="Wingdings" pitchFamily="2" charset="2"/>
              <a:buChar char="Ø"/>
            </a:pPr>
            <a:r>
              <a:rPr lang="en-GB" sz="1350" dirty="0">
                <a:cs typeface="Arial" pitchFamily="34" charset="0"/>
              </a:rPr>
              <a:t>Number of applications called-in by planning committee;</a:t>
            </a:r>
          </a:p>
          <a:p>
            <a:pPr marL="742950" lvl="1" indent="-285750">
              <a:lnSpc>
                <a:spcPct val="114000"/>
              </a:lnSpc>
              <a:buFont typeface="Wingdings" pitchFamily="2" charset="2"/>
              <a:buChar char="Ø"/>
            </a:pPr>
            <a:r>
              <a:rPr lang="en-GB" sz="1350" dirty="0">
                <a:cs typeface="Arial" pitchFamily="34" charset="0"/>
              </a:rPr>
              <a:t>Level of consultation responses from the public;</a:t>
            </a:r>
          </a:p>
          <a:p>
            <a:pPr marL="742950" lvl="1" indent="-285750">
              <a:lnSpc>
                <a:spcPct val="114000"/>
              </a:lnSpc>
              <a:buFont typeface="Wingdings" pitchFamily="2" charset="2"/>
              <a:buChar char="Ø"/>
            </a:pPr>
            <a:r>
              <a:rPr lang="en-GB" sz="1350" dirty="0">
                <a:cs typeface="Arial" pitchFamily="34" charset="0"/>
              </a:rPr>
              <a:t>Resource levels in planning departments;</a:t>
            </a:r>
          </a:p>
          <a:p>
            <a:pPr marL="742950" lvl="1" indent="-285750">
              <a:lnSpc>
                <a:spcPct val="114000"/>
              </a:lnSpc>
              <a:buFont typeface="Wingdings" pitchFamily="2" charset="2"/>
              <a:buChar char="Ø"/>
            </a:pPr>
            <a:r>
              <a:rPr lang="en-GB" sz="1350" dirty="0">
                <a:cs typeface="Arial" pitchFamily="34" charset="0"/>
              </a:rPr>
              <a:t>Community and applicant satisfaction and attitude levels.</a:t>
            </a:r>
          </a:p>
          <a:p>
            <a:pPr marL="285750" indent="-285750">
              <a:lnSpc>
                <a:spcPct val="114000"/>
              </a:lnSpc>
              <a:spcBef>
                <a:spcPts val="0"/>
              </a:spcBef>
              <a:spcAft>
                <a:spcPts val="0"/>
              </a:spcAft>
              <a:buFont typeface="Arial" pitchFamily="34" charset="0"/>
              <a:buChar char="•"/>
            </a:pPr>
            <a:r>
              <a:rPr lang="en-GB" sz="1350" dirty="0">
                <a:cs typeface="Arial" pitchFamily="34" charset="0"/>
              </a:rPr>
              <a:t>Should we procure an external evaluator and if so, any ideas on who and what they should cover?</a:t>
            </a:r>
          </a:p>
        </p:txBody>
      </p:sp>
      <p:sp>
        <p:nvSpPr>
          <p:cNvPr id="4" name="AutoShape 8"/>
          <p:cNvSpPr>
            <a:spLocks noChangeArrowheads="1"/>
          </p:cNvSpPr>
          <p:nvPr/>
        </p:nvSpPr>
        <p:spPr bwMode="auto">
          <a:xfrm>
            <a:off x="761010" y="4736257"/>
            <a:ext cx="8383980" cy="1866425"/>
          </a:xfrm>
          <a:prstGeom prst="flowChartAlternateProcess">
            <a:avLst/>
          </a:prstGeom>
          <a:solidFill>
            <a:srgbClr val="CBDEDE"/>
          </a:solidFill>
          <a:ln w="38100">
            <a:solidFill>
              <a:srgbClr val="CBDEDE"/>
            </a:solidFill>
            <a:miter lim="800000"/>
            <a:headEnd/>
            <a:tailEnd/>
          </a:ln>
          <a:effectLst/>
          <a:extLst/>
        </p:spPr>
        <p:txBody>
          <a:bodyPr anchor="t"/>
          <a:lstStyle/>
          <a:p>
            <a:r>
              <a:rPr lang="en-GB" sz="1600" dirty="0">
                <a:solidFill>
                  <a:srgbClr val="CC0489"/>
                </a:solidFill>
                <a:cs typeface="Arial" pitchFamily="34" charset="0"/>
              </a:rPr>
              <a:t>Selecting participants</a:t>
            </a:r>
            <a:endParaRPr lang="en-GB" sz="1400" dirty="0">
              <a:cs typeface="Arial" pitchFamily="34" charset="0"/>
            </a:endParaRPr>
          </a:p>
          <a:p>
            <a:endParaRPr lang="en-GB" sz="1350" dirty="0">
              <a:cs typeface="Arial" pitchFamily="34" charset="0"/>
            </a:endParaRPr>
          </a:p>
          <a:p>
            <a:pPr marL="285750" indent="-285750">
              <a:buFont typeface="Arial" pitchFamily="34" charset="0"/>
              <a:buChar char="•"/>
            </a:pPr>
            <a:r>
              <a:rPr lang="en-GB" sz="1350" dirty="0">
                <a:cs typeface="Arial" pitchFamily="34" charset="0"/>
              </a:rPr>
              <a:t>We will need to identify pilot areas and LPAs and/or private providers who want to compete to process planning applications.</a:t>
            </a:r>
          </a:p>
          <a:p>
            <a:pPr marL="285750" indent="-285750">
              <a:buFont typeface="Arial" pitchFamily="34" charset="0"/>
              <a:buChar char="•"/>
            </a:pPr>
            <a:r>
              <a:rPr lang="en-GB" sz="1350" dirty="0">
                <a:cs typeface="Arial" pitchFamily="34" charset="0"/>
              </a:rPr>
              <a:t>We could invite expressions of interest, use devolution deals to agree participation or directly select participants.</a:t>
            </a:r>
          </a:p>
          <a:p>
            <a:pPr marL="285750" indent="-285750">
              <a:buFont typeface="Arial" pitchFamily="34" charset="0"/>
              <a:buChar char="•"/>
            </a:pPr>
            <a:r>
              <a:rPr lang="en-GB" sz="1350" dirty="0">
                <a:cs typeface="Arial" pitchFamily="34" charset="0"/>
              </a:rPr>
              <a:t>We would welcome views on how we might finalise pilot participants and the criteria for identifying them.</a:t>
            </a:r>
          </a:p>
        </p:txBody>
      </p:sp>
    </p:spTree>
    <p:extLst>
      <p:ext uri="{BB962C8B-B14F-4D97-AF65-F5344CB8AC3E}">
        <p14:creationId xmlns:p14="http://schemas.microsoft.com/office/powerpoint/2010/main" val="3600386220"/>
      </p:ext>
    </p:extLst>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Planning fees and cost recovery</a:t>
            </a:r>
            <a:endParaRPr lang="en-GB"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84201" y="1988840"/>
            <a:ext cx="9349064"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46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Inflation related planning fees increase?</a:t>
            </a:r>
            <a:endParaRPr lang="en-GB" dirty="0"/>
          </a:p>
        </p:txBody>
      </p:sp>
      <p:sp>
        <p:nvSpPr>
          <p:cNvPr id="6" name="Content Placeholder 5"/>
          <p:cNvSpPr>
            <a:spLocks noGrp="1"/>
          </p:cNvSpPr>
          <p:nvPr>
            <p:ph idx="1"/>
          </p:nvPr>
        </p:nvSpPr>
        <p:spPr/>
        <p:txBody>
          <a:bodyPr/>
          <a:lstStyle/>
          <a:p>
            <a:r>
              <a:rPr lang="en-GB" dirty="0" smtClean="0"/>
              <a:t>Government will consult on plans to allow ‘well-performing’ planning departments to raise application fees in line with inflation</a:t>
            </a:r>
          </a:p>
          <a:p>
            <a:r>
              <a:rPr lang="en-GB" dirty="0"/>
              <a:t>providing that the revenue reduces the cross subsidy that the planning function currently gets from council tax payers</a:t>
            </a:r>
          </a:p>
        </p:txBody>
      </p:sp>
    </p:spTree>
    <p:extLst>
      <p:ext uri="{BB962C8B-B14F-4D97-AF65-F5344CB8AC3E}">
        <p14:creationId xmlns:p14="http://schemas.microsoft.com/office/powerpoint/2010/main" val="3409494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r>
              <a:rPr lang="en-GB" smtClean="0"/>
              <a:t>Questions?</a:t>
            </a:r>
            <a:endParaRPr lang="en-US" smtClean="0"/>
          </a:p>
        </p:txBody>
      </p:sp>
      <p:sp>
        <p:nvSpPr>
          <p:cNvPr id="89091"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mtClean="0"/>
          </a:p>
        </p:txBody>
      </p:sp>
      <p:pic>
        <p:nvPicPr>
          <p:cNvPr id="89092" name="Picture 4" descr="MC9004315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3071430"/>
            <a:ext cx="31464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MC9004315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105251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7" descr="MC9004419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193" y="188913"/>
            <a:ext cx="1520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MC90043316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8" y="3936620"/>
            <a:ext cx="34480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9" descr="MC90007862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488" y="2207838"/>
            <a:ext cx="18573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7459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4201" y="274638"/>
            <a:ext cx="8833296" cy="1143000"/>
          </a:xfrm>
        </p:spPr>
        <p:txBody>
          <a:bodyPr/>
          <a:lstStyle/>
          <a:p>
            <a:r>
              <a:rPr lang="en-GB" dirty="0" smtClean="0"/>
              <a:t>Performance on planning applications</a:t>
            </a:r>
            <a:endParaRPr lang="en-GB" dirty="0"/>
          </a:p>
        </p:txBody>
      </p:sp>
      <p:sp>
        <p:nvSpPr>
          <p:cNvPr id="3" name="Content Placeholder 2"/>
          <p:cNvSpPr>
            <a:spLocks noGrp="1"/>
          </p:cNvSpPr>
          <p:nvPr>
            <p:ph idx="1"/>
          </p:nvPr>
        </p:nvSpPr>
        <p:spPr>
          <a:xfrm>
            <a:off x="584199" y="1600200"/>
            <a:ext cx="8977313" cy="4637112"/>
          </a:xfrm>
        </p:spPr>
        <p:txBody>
          <a:bodyPr/>
          <a:lstStyle/>
          <a:p>
            <a:pPr lvl="0"/>
            <a:r>
              <a:rPr lang="en-GB" dirty="0" smtClean="0"/>
              <a:t>Major apps performance target</a:t>
            </a:r>
          </a:p>
          <a:p>
            <a:pPr lvl="1"/>
            <a:r>
              <a:rPr lang="en-GB" dirty="0" smtClean="0"/>
              <a:t>50% </a:t>
            </a:r>
            <a:r>
              <a:rPr lang="en-GB" dirty="0"/>
              <a:t>in 13 weeks (</a:t>
            </a:r>
            <a:r>
              <a:rPr lang="en-GB" dirty="0" smtClean="0"/>
              <a:t>excl. </a:t>
            </a:r>
            <a:r>
              <a:rPr lang="en-GB" kern="1200" dirty="0" err="1">
                <a:latin typeface="Arial" pitchFamily="34" charset="0"/>
              </a:rPr>
              <a:t>EoT</a:t>
            </a:r>
            <a:r>
              <a:rPr lang="en-GB" kern="1200" dirty="0">
                <a:latin typeface="Arial" pitchFamily="34" charset="0"/>
              </a:rPr>
              <a:t>, PPAs &amp; EIAs) </a:t>
            </a:r>
          </a:p>
          <a:p>
            <a:pPr lvl="1"/>
            <a:r>
              <a:rPr lang="en-GB" kern="1200" dirty="0">
                <a:latin typeface="Arial" pitchFamily="34" charset="0"/>
              </a:rPr>
              <a:t>over a rolling two year period. </a:t>
            </a:r>
            <a:endParaRPr lang="en-GB" dirty="0" smtClean="0"/>
          </a:p>
          <a:p>
            <a:r>
              <a:rPr lang="en-GB" dirty="0" smtClean="0"/>
              <a:t>  </a:t>
            </a:r>
            <a:r>
              <a:rPr lang="en-GB" kern="1200" dirty="0">
                <a:latin typeface="Arial" pitchFamily="34" charset="0"/>
              </a:rPr>
              <a:t>This target has </a:t>
            </a:r>
            <a:r>
              <a:rPr lang="en-GB" kern="1200" dirty="0" smtClean="0">
                <a:latin typeface="Arial" pitchFamily="34" charset="0"/>
              </a:rPr>
              <a:t>increased </a:t>
            </a:r>
            <a:r>
              <a:rPr lang="en-GB" kern="1200" dirty="0">
                <a:latin typeface="Arial" pitchFamily="34" charset="0"/>
              </a:rPr>
              <a:t>over </a:t>
            </a:r>
            <a:r>
              <a:rPr lang="en-GB" kern="1200" dirty="0" smtClean="0">
                <a:latin typeface="Arial" pitchFamily="34" charset="0"/>
              </a:rPr>
              <a:t>time</a:t>
            </a:r>
          </a:p>
          <a:p>
            <a:r>
              <a:rPr lang="en-GB" kern="1200" dirty="0">
                <a:latin typeface="Arial" pitchFamily="34" charset="0"/>
              </a:rPr>
              <a:t> </a:t>
            </a:r>
            <a:r>
              <a:rPr lang="en-GB" kern="1200" dirty="0" smtClean="0">
                <a:latin typeface="Arial" pitchFamily="34" charset="0"/>
              </a:rPr>
              <a:t>The next increase will be to 60%</a:t>
            </a:r>
          </a:p>
          <a:p>
            <a:r>
              <a:rPr lang="en-GB" kern="1200" dirty="0" smtClean="0">
                <a:latin typeface="Arial" pitchFamily="34" charset="0"/>
              </a:rPr>
              <a:t>LPAs below the target are “designated”</a:t>
            </a:r>
          </a:p>
          <a:p>
            <a:r>
              <a:rPr lang="en-GB" kern="1200" dirty="0" smtClean="0">
                <a:latin typeface="Arial" pitchFamily="34" charset="0"/>
              </a:rPr>
              <a:t>If “designated” applicants have option </a:t>
            </a:r>
            <a:r>
              <a:rPr lang="en-GB" kern="1200" dirty="0">
                <a:latin typeface="Arial" pitchFamily="34" charset="0"/>
              </a:rPr>
              <a:t>to go </a:t>
            </a:r>
            <a:r>
              <a:rPr lang="en-GB" kern="1200" dirty="0" smtClean="0">
                <a:latin typeface="Arial" pitchFamily="34" charset="0"/>
              </a:rPr>
              <a:t>to PINs for decision </a:t>
            </a:r>
            <a:r>
              <a:rPr lang="en-GB" kern="1200" dirty="0">
                <a:latin typeface="Arial" pitchFamily="34" charset="0"/>
              </a:rPr>
              <a:t>rather </a:t>
            </a:r>
            <a:r>
              <a:rPr lang="en-GB" kern="1200" dirty="0" smtClean="0">
                <a:latin typeface="Arial" pitchFamily="34" charset="0"/>
              </a:rPr>
              <a:t>than LPA</a:t>
            </a:r>
            <a:endParaRPr lang="en-GB" kern="1200" dirty="0">
              <a:latin typeface="Arial" pitchFamily="34" charset="0"/>
            </a:endParaRPr>
          </a:p>
          <a:p>
            <a:pPr lvl="0"/>
            <a:endParaRPr lang="en-GB" dirty="0" smtClean="0"/>
          </a:p>
          <a:p>
            <a:pPr lvl="1"/>
            <a:endParaRPr lang="en-GB" kern="1200" dirty="0" smtClean="0">
              <a:latin typeface="Arial" pitchFamily="34" charset="0"/>
            </a:endParaRPr>
          </a:p>
          <a:p>
            <a:pPr lvl="1"/>
            <a:endParaRPr lang="en-GB" dirty="0"/>
          </a:p>
        </p:txBody>
      </p:sp>
    </p:spTree>
    <p:extLst>
      <p:ext uri="{BB962C8B-B14F-4D97-AF65-F5344CB8AC3E}">
        <p14:creationId xmlns:p14="http://schemas.microsoft.com/office/powerpoint/2010/main" val="42589413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4201" y="274638"/>
            <a:ext cx="8833296" cy="1143000"/>
          </a:xfrm>
        </p:spPr>
        <p:txBody>
          <a:bodyPr/>
          <a:lstStyle/>
          <a:p>
            <a:r>
              <a:rPr lang="en-GB" dirty="0"/>
              <a:t>Performance on planning applications</a:t>
            </a:r>
          </a:p>
        </p:txBody>
      </p:sp>
      <p:sp>
        <p:nvSpPr>
          <p:cNvPr id="3" name="Content Placeholder 2"/>
          <p:cNvSpPr>
            <a:spLocks noGrp="1"/>
          </p:cNvSpPr>
          <p:nvPr>
            <p:ph idx="1"/>
          </p:nvPr>
        </p:nvSpPr>
        <p:spPr>
          <a:xfrm>
            <a:off x="584199" y="1600200"/>
            <a:ext cx="8977313" cy="4925144"/>
          </a:xfrm>
        </p:spPr>
        <p:txBody>
          <a:bodyPr/>
          <a:lstStyle/>
          <a:p>
            <a:pPr lvl="0"/>
            <a:r>
              <a:rPr lang="en-GB" dirty="0" smtClean="0"/>
              <a:t>Regime is being expanded to include “non-majors” (minor &amp; others)</a:t>
            </a:r>
          </a:p>
          <a:p>
            <a:pPr lvl="0"/>
            <a:r>
              <a:rPr lang="en-GB" kern="1200" dirty="0" smtClean="0">
                <a:latin typeface="Arial" pitchFamily="34" charset="0"/>
              </a:rPr>
              <a:t>First period of performance is Oct </a:t>
            </a:r>
            <a:r>
              <a:rPr lang="en-GB" kern="1200" dirty="0">
                <a:latin typeface="Arial" pitchFamily="34" charset="0"/>
              </a:rPr>
              <a:t>2014 to </a:t>
            </a:r>
            <a:r>
              <a:rPr lang="en-GB" kern="1200" dirty="0" smtClean="0">
                <a:latin typeface="Arial" pitchFamily="34" charset="0"/>
              </a:rPr>
              <a:t>Sept 2016</a:t>
            </a:r>
            <a:r>
              <a:rPr lang="en-GB" kern="1200" dirty="0">
                <a:latin typeface="Arial" pitchFamily="34" charset="0"/>
              </a:rPr>
              <a:t> </a:t>
            </a:r>
            <a:r>
              <a:rPr lang="en-GB" kern="1200" dirty="0" smtClean="0">
                <a:latin typeface="Arial" pitchFamily="34" charset="0"/>
              </a:rPr>
              <a:t>- continuing on rolling two year period</a:t>
            </a:r>
          </a:p>
          <a:p>
            <a:pPr lvl="0"/>
            <a:r>
              <a:rPr lang="en-GB" kern="1200" dirty="0" smtClean="0">
                <a:latin typeface="Arial" pitchFamily="34" charset="0"/>
              </a:rPr>
              <a:t>Target is 65%</a:t>
            </a:r>
            <a:endParaRPr lang="en-GB" kern="1200" dirty="0">
              <a:latin typeface="Arial" pitchFamily="34" charset="0"/>
            </a:endParaRPr>
          </a:p>
          <a:p>
            <a:pPr lvl="0"/>
            <a:r>
              <a:rPr lang="en-GB" kern="1200" dirty="0" smtClean="0">
                <a:latin typeface="Arial" pitchFamily="34" charset="0"/>
              </a:rPr>
              <a:t>Going up to 70% next time</a:t>
            </a:r>
          </a:p>
          <a:p>
            <a:pPr marL="0" lvl="0" indent="0">
              <a:buNone/>
            </a:pPr>
            <a:endParaRPr lang="en-GB" kern="1200" dirty="0">
              <a:latin typeface="Arial" pitchFamily="34" charset="0"/>
            </a:endParaRPr>
          </a:p>
          <a:p>
            <a:pPr lvl="0"/>
            <a:endParaRPr lang="en-GB" dirty="0" smtClean="0"/>
          </a:p>
          <a:p>
            <a:pPr lvl="1"/>
            <a:endParaRPr lang="en-GB" kern="1200" dirty="0" smtClean="0">
              <a:latin typeface="Arial" pitchFamily="34" charset="0"/>
            </a:endParaRPr>
          </a:p>
          <a:p>
            <a:pPr lvl="1"/>
            <a:endParaRPr lang="en-GB" dirty="0"/>
          </a:p>
        </p:txBody>
      </p:sp>
    </p:spTree>
    <p:extLst>
      <p:ext uri="{BB962C8B-B14F-4D97-AF65-F5344CB8AC3E}">
        <p14:creationId xmlns:p14="http://schemas.microsoft.com/office/powerpoint/2010/main" val="3684853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Government’s Planning Reform Agenda</a:t>
            </a:r>
            <a:endParaRPr lang="en-GB" dirty="0"/>
          </a:p>
        </p:txBody>
      </p:sp>
      <p:sp>
        <p:nvSpPr>
          <p:cNvPr id="3" name="Content Placeholder 2"/>
          <p:cNvSpPr>
            <a:spLocks noGrp="1"/>
          </p:cNvSpPr>
          <p:nvPr>
            <p:ph idx="1"/>
          </p:nvPr>
        </p:nvSpPr>
        <p:spPr>
          <a:xfrm>
            <a:off x="584201" y="1600206"/>
            <a:ext cx="8915400" cy="4853130"/>
          </a:xfrm>
        </p:spPr>
        <p:txBody>
          <a:bodyPr/>
          <a:lstStyle/>
          <a:p>
            <a:pPr marL="0" indent="0" algn="r">
              <a:spcBef>
                <a:spcPts val="0"/>
              </a:spcBef>
              <a:spcAft>
                <a:spcPts val="600"/>
              </a:spcAft>
              <a:buNone/>
              <a:defRPr/>
            </a:pPr>
            <a:r>
              <a:rPr lang="en-GB" sz="2000" b="1" dirty="0"/>
              <a:t>Manifesto commitments</a:t>
            </a:r>
          </a:p>
          <a:p>
            <a:pPr marL="285750" indent="-285750">
              <a:spcBef>
                <a:spcPts val="0"/>
              </a:spcBef>
              <a:spcAft>
                <a:spcPts val="600"/>
              </a:spcAft>
              <a:buFont typeface="Arial" pitchFamily="34" charset="0"/>
              <a:buChar char="•"/>
              <a:defRPr/>
            </a:pPr>
            <a:r>
              <a:rPr lang="en-GB" sz="2000" b="1" dirty="0" smtClean="0"/>
              <a:t>200,000 </a:t>
            </a:r>
            <a:r>
              <a:rPr lang="en-GB" sz="2000" b="1" dirty="0"/>
              <a:t>Starter Homes </a:t>
            </a:r>
            <a:r>
              <a:rPr lang="en-GB" sz="2000" dirty="0"/>
              <a:t>for first time buyers by 2020 </a:t>
            </a:r>
          </a:p>
          <a:p>
            <a:pPr>
              <a:spcBef>
                <a:spcPts val="0"/>
              </a:spcBef>
              <a:spcAft>
                <a:spcPts val="600"/>
              </a:spcAft>
              <a:buFont typeface="Arial" panose="020B0604020202020204" pitchFamily="34" charset="0"/>
              <a:buChar char="•"/>
              <a:defRPr/>
            </a:pPr>
            <a:r>
              <a:rPr lang="en-GB" sz="2000" dirty="0"/>
              <a:t>A new </a:t>
            </a:r>
            <a:r>
              <a:rPr lang="en-GB" sz="2000" b="1" dirty="0"/>
              <a:t>Right to Build </a:t>
            </a:r>
            <a:r>
              <a:rPr lang="en-GB" sz="2000" dirty="0"/>
              <a:t>for local people to build or commission their own home</a:t>
            </a:r>
          </a:p>
          <a:p>
            <a:pPr>
              <a:spcBef>
                <a:spcPts val="0"/>
              </a:spcBef>
              <a:spcAft>
                <a:spcPts val="600"/>
              </a:spcAft>
              <a:buFont typeface="Arial" panose="020B0604020202020204" pitchFamily="34" charset="0"/>
              <a:buChar char="•"/>
              <a:defRPr/>
            </a:pPr>
            <a:r>
              <a:rPr lang="en-GB" sz="2000" dirty="0"/>
              <a:t>Ensure that more than 90% of suitable </a:t>
            </a:r>
            <a:r>
              <a:rPr lang="en-GB" sz="2000" b="1" dirty="0"/>
              <a:t>brownfield sites </a:t>
            </a:r>
            <a:r>
              <a:rPr lang="en-GB" sz="2000" dirty="0"/>
              <a:t>have planning permission for housing by 2020</a:t>
            </a:r>
          </a:p>
          <a:p>
            <a:pPr>
              <a:spcBef>
                <a:spcPts val="0"/>
              </a:spcBef>
              <a:spcAft>
                <a:spcPts val="600"/>
              </a:spcAft>
              <a:buFont typeface="Arial" panose="020B0604020202020204" pitchFamily="34" charset="0"/>
              <a:buChar char="•"/>
              <a:defRPr/>
            </a:pPr>
            <a:r>
              <a:rPr lang="en-GB" sz="2000" dirty="0"/>
              <a:t>Strong protection for the </a:t>
            </a:r>
            <a:r>
              <a:rPr lang="en-GB" sz="2000" b="1" dirty="0"/>
              <a:t>Green Belt </a:t>
            </a:r>
            <a:r>
              <a:rPr lang="en-GB" sz="2000" dirty="0"/>
              <a:t>and other designations</a:t>
            </a:r>
          </a:p>
          <a:p>
            <a:pPr>
              <a:spcBef>
                <a:spcPts val="0"/>
              </a:spcBef>
              <a:spcAft>
                <a:spcPts val="600"/>
              </a:spcAft>
              <a:buFont typeface="Arial" panose="020B0604020202020204" pitchFamily="34" charset="0"/>
              <a:buChar char="•"/>
              <a:defRPr/>
            </a:pPr>
            <a:r>
              <a:rPr lang="en-GB" sz="2000" dirty="0"/>
              <a:t>Ensure communities know up-front that necessary </a:t>
            </a:r>
            <a:r>
              <a:rPr lang="en-GB" sz="2000" b="1" dirty="0"/>
              <a:t>infrastructure </a:t>
            </a:r>
            <a:r>
              <a:rPr lang="en-GB" sz="2000" dirty="0"/>
              <a:t>will be provided when new homes are permitted</a:t>
            </a:r>
          </a:p>
          <a:p>
            <a:pPr>
              <a:spcBef>
                <a:spcPts val="0"/>
              </a:spcBef>
              <a:spcAft>
                <a:spcPts val="600"/>
              </a:spcAft>
              <a:buFont typeface="Arial" panose="020B0604020202020204" pitchFamily="34" charset="0"/>
              <a:buChar char="•"/>
              <a:defRPr/>
            </a:pPr>
            <a:r>
              <a:rPr lang="en-GB" sz="2000" dirty="0"/>
              <a:t>Encourage communities engaged in </a:t>
            </a:r>
            <a:r>
              <a:rPr lang="en-GB" sz="2000" b="1" dirty="0"/>
              <a:t>neighbourhood planning </a:t>
            </a:r>
            <a:r>
              <a:rPr lang="en-GB" sz="2000" dirty="0"/>
              <a:t>to complete the process, and let people have </a:t>
            </a:r>
            <a:r>
              <a:rPr lang="en-GB" sz="2000" b="1" dirty="0"/>
              <a:t>more say over local planning </a:t>
            </a:r>
            <a:endParaRPr lang="en-GB" sz="2000" dirty="0"/>
          </a:p>
          <a:p>
            <a:pPr>
              <a:spcBef>
                <a:spcPts val="0"/>
              </a:spcBef>
              <a:spcAft>
                <a:spcPts val="600"/>
              </a:spcAft>
              <a:buFont typeface="Arial" panose="020B0604020202020204" pitchFamily="34" charset="0"/>
              <a:buChar char="•"/>
              <a:defRPr/>
            </a:pPr>
            <a:r>
              <a:rPr lang="en-GB" sz="2000" dirty="0"/>
              <a:t>Give </a:t>
            </a:r>
            <a:r>
              <a:rPr lang="en-GB" sz="2000" b="1" dirty="0"/>
              <a:t>local people </a:t>
            </a:r>
            <a:r>
              <a:rPr lang="en-GB" sz="2000" dirty="0"/>
              <a:t>the final say on </a:t>
            </a:r>
            <a:r>
              <a:rPr lang="en-GB" sz="2000" b="1" dirty="0"/>
              <a:t>wind farm applications </a:t>
            </a:r>
            <a:endParaRPr lang="en-GB" sz="2000" dirty="0"/>
          </a:p>
          <a:p>
            <a:pPr>
              <a:buFont typeface="Arial" panose="020B0604020202020204" pitchFamily="34" charset="0"/>
              <a:buChar char="•"/>
              <a:defRPr/>
            </a:pPr>
            <a:r>
              <a:rPr lang="en-GB" sz="2000" dirty="0"/>
              <a:t>Support safe development of </a:t>
            </a:r>
            <a:r>
              <a:rPr lang="en-GB" sz="2000" b="1" dirty="0"/>
              <a:t>shale gas</a:t>
            </a:r>
          </a:p>
          <a:p>
            <a:pPr marL="0" indent="0">
              <a:buNone/>
            </a:pPr>
            <a:endParaRPr lang="en-GB" dirty="0"/>
          </a:p>
        </p:txBody>
      </p:sp>
    </p:spTree>
    <p:extLst>
      <p:ext uri="{BB962C8B-B14F-4D97-AF65-F5344CB8AC3E}">
        <p14:creationId xmlns:p14="http://schemas.microsoft.com/office/powerpoint/2010/main" val="326929464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r>
              <a:rPr lang="en-GB" smtClean="0"/>
              <a:t>Questions?</a:t>
            </a:r>
            <a:endParaRPr lang="en-US" smtClean="0"/>
          </a:p>
        </p:txBody>
      </p:sp>
      <p:sp>
        <p:nvSpPr>
          <p:cNvPr id="89091"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mtClean="0"/>
          </a:p>
        </p:txBody>
      </p:sp>
      <p:pic>
        <p:nvPicPr>
          <p:cNvPr id="89092" name="Picture 4" descr="MC9004315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3071430"/>
            <a:ext cx="31464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MC9004315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105251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7" descr="MC9004419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193" y="188913"/>
            <a:ext cx="1520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MC90043316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8" y="3936620"/>
            <a:ext cx="34480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9" descr="MC90007862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488" y="2207838"/>
            <a:ext cx="18573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8952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136652" y="2473525"/>
            <a:ext cx="8769348" cy="1894173"/>
          </a:xfrm>
        </p:spPr>
        <p:txBody>
          <a:bodyPr/>
          <a:lstStyle/>
          <a:p>
            <a:r>
              <a:rPr lang="en-GB" sz="3600" dirty="0">
                <a:solidFill>
                  <a:schemeClr val="tx1"/>
                </a:solidFill>
              </a:rPr>
              <a:t>Leadership </a:t>
            </a:r>
            <a:r>
              <a:rPr lang="en-GB" sz="3600" dirty="0" smtClean="0">
                <a:solidFill>
                  <a:schemeClr val="tx1"/>
                </a:solidFill>
              </a:rPr>
              <a:t>Essentials: </a:t>
            </a:r>
            <a:br>
              <a:rPr lang="en-GB" sz="3600" dirty="0" smtClean="0">
                <a:solidFill>
                  <a:schemeClr val="tx1"/>
                </a:solidFill>
              </a:rPr>
            </a:br>
            <a:r>
              <a:rPr lang="en-US" sz="3600" dirty="0" smtClean="0">
                <a:solidFill>
                  <a:schemeClr val="tx1"/>
                </a:solidFill>
              </a:rPr>
              <a:t>Government &amp; Planning Reform</a:t>
            </a:r>
            <a:endParaRPr lang="en-US" sz="3600" dirty="0">
              <a:solidFill>
                <a:schemeClr val="tx1"/>
              </a:solidFill>
            </a:endParaRPr>
          </a:p>
        </p:txBody>
      </p:sp>
      <p:sp>
        <p:nvSpPr>
          <p:cNvPr id="15363" name="Rectangle 3"/>
          <p:cNvSpPr>
            <a:spLocks noGrp="1" noChangeArrowheads="1"/>
          </p:cNvSpPr>
          <p:nvPr>
            <p:ph type="subTitle" idx="1"/>
          </p:nvPr>
        </p:nvSpPr>
        <p:spPr>
          <a:xfrm>
            <a:off x="1065213" y="4365104"/>
            <a:ext cx="7991475" cy="1008584"/>
          </a:xfrm>
        </p:spPr>
        <p:txBody>
          <a:bodyPr/>
          <a:lstStyle/>
          <a:p>
            <a:r>
              <a:rPr lang="en-GB" dirty="0" smtClean="0">
                <a:solidFill>
                  <a:schemeClr val="tx1"/>
                </a:solidFill>
              </a:rPr>
              <a:t>Steve Barker</a:t>
            </a:r>
          </a:p>
        </p:txBody>
      </p:sp>
      <p:sp>
        <p:nvSpPr>
          <p:cNvPr id="15364" name="Text Box 4"/>
          <p:cNvSpPr txBox="1">
            <a:spLocks noChangeArrowheads="1"/>
          </p:cNvSpPr>
          <p:nvPr/>
        </p:nvSpPr>
        <p:spPr bwMode="auto">
          <a:xfrm>
            <a:off x="1136652" y="6026350"/>
            <a:ext cx="40323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sz="2400" dirty="0" smtClean="0">
                <a:solidFill>
                  <a:schemeClr val="tx1"/>
                </a:solidFill>
              </a:rPr>
              <a:t>January 2017</a:t>
            </a:r>
            <a:endParaRPr lang="en-GB" sz="2400" dirty="0">
              <a:solidFill>
                <a:schemeClr val="tx1"/>
              </a:solidFill>
            </a:endParaRPr>
          </a:p>
        </p:txBody>
      </p:sp>
      <p:sp>
        <p:nvSpPr>
          <p:cNvPr id="15365" name="Text Box 5"/>
          <p:cNvSpPr txBox="1">
            <a:spLocks noChangeArrowheads="1"/>
          </p:cNvSpPr>
          <p:nvPr/>
        </p:nvSpPr>
        <p:spPr bwMode="auto">
          <a:xfrm>
            <a:off x="6321781" y="6021388"/>
            <a:ext cx="3167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sz="2400" dirty="0">
                <a:solidFill>
                  <a:schemeClr val="tx1"/>
                </a:solidFill>
              </a:rPr>
              <a:t>www.pas.gov.uk</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824" y="260650"/>
            <a:ext cx="2620651" cy="154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868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8"/>
            <a:ext cx="9121327" cy="1143000"/>
          </a:xfrm>
        </p:spPr>
        <p:txBody>
          <a:bodyPr/>
          <a:lstStyle/>
          <a:p>
            <a:r>
              <a:rPr lang="en-GB" dirty="0" smtClean="0"/>
              <a:t>The Government &amp; Planning Reform</a:t>
            </a:r>
            <a:endParaRPr lang="en-GB" dirty="0"/>
          </a:p>
        </p:txBody>
      </p:sp>
      <p:sp>
        <p:nvSpPr>
          <p:cNvPr id="3" name="Content Placeholder 2"/>
          <p:cNvSpPr>
            <a:spLocks noGrp="1"/>
          </p:cNvSpPr>
          <p:nvPr>
            <p:ph idx="1"/>
          </p:nvPr>
        </p:nvSpPr>
        <p:spPr>
          <a:xfrm>
            <a:off x="588393" y="1268760"/>
            <a:ext cx="8915400" cy="4853130"/>
          </a:xfrm>
        </p:spPr>
        <p:txBody>
          <a:bodyPr numCol="2"/>
          <a:lstStyle/>
          <a:p>
            <a:pPr marL="0" indent="0">
              <a:buNone/>
            </a:pPr>
            <a:r>
              <a:rPr lang="en-GB" sz="2400" b="1" dirty="0"/>
              <a:t>Day1</a:t>
            </a:r>
          </a:p>
          <a:p>
            <a:r>
              <a:rPr lang="en-GB" sz="2400" dirty="0" smtClean="0"/>
              <a:t>The legislation</a:t>
            </a:r>
          </a:p>
          <a:p>
            <a:r>
              <a:rPr lang="en-GB" sz="2400" dirty="0" smtClean="0"/>
              <a:t>Affordable housing: Starter Homes, Right to Buy</a:t>
            </a:r>
          </a:p>
          <a:p>
            <a:r>
              <a:rPr lang="en-GB" sz="2400" dirty="0" smtClean="0"/>
              <a:t>CIL reform</a:t>
            </a:r>
          </a:p>
          <a:p>
            <a:r>
              <a:rPr lang="en-GB" sz="2400" dirty="0" smtClean="0"/>
              <a:t>A developer’s view: HBF</a:t>
            </a:r>
          </a:p>
          <a:p>
            <a:r>
              <a:rPr lang="en-GB" sz="2400" dirty="0" smtClean="0"/>
              <a:t>Brownfield </a:t>
            </a:r>
            <a:r>
              <a:rPr lang="en-GB" sz="2400" dirty="0"/>
              <a:t>Register &amp; PIPs </a:t>
            </a:r>
            <a:endParaRPr lang="en-GB" sz="2400" dirty="0" smtClean="0"/>
          </a:p>
          <a:p>
            <a:r>
              <a:rPr lang="en-GB" sz="2400" dirty="0" smtClean="0"/>
              <a:t>Alternative </a:t>
            </a:r>
            <a:r>
              <a:rPr lang="en-GB" sz="2400" dirty="0"/>
              <a:t>Providers &amp; </a:t>
            </a:r>
            <a:r>
              <a:rPr lang="en-GB" sz="2400" dirty="0" smtClean="0"/>
              <a:t>fees</a:t>
            </a:r>
          </a:p>
          <a:p>
            <a:r>
              <a:rPr lang="en-GB" sz="2400" dirty="0" smtClean="0"/>
              <a:t>NHB Reform</a:t>
            </a:r>
          </a:p>
          <a:p>
            <a:r>
              <a:rPr lang="en-GB" sz="2400" dirty="0" smtClean="0"/>
              <a:t>DM performance</a:t>
            </a:r>
            <a:endParaRPr lang="en-GB" sz="2400" dirty="0"/>
          </a:p>
          <a:p>
            <a:pPr marL="0" indent="0">
              <a:buNone/>
            </a:pPr>
            <a:r>
              <a:rPr lang="en-GB" sz="2400" dirty="0"/>
              <a:t>5pm finish </a:t>
            </a:r>
          </a:p>
          <a:p>
            <a:pPr marL="0" indent="0">
              <a:buNone/>
            </a:pPr>
            <a:r>
              <a:rPr lang="en-GB" sz="2400" dirty="0" smtClean="0"/>
              <a:t>7pm bar &amp; </a:t>
            </a:r>
            <a:r>
              <a:rPr lang="en-GB" sz="2400" dirty="0"/>
              <a:t>8pm Dinner</a:t>
            </a:r>
          </a:p>
          <a:p>
            <a:pPr marL="0" indent="0">
              <a:buNone/>
            </a:pPr>
            <a:r>
              <a:rPr lang="en-GB" sz="2400" b="1" dirty="0" smtClean="0"/>
              <a:t>Day2</a:t>
            </a:r>
          </a:p>
          <a:p>
            <a:pPr marL="0" indent="0">
              <a:buNone/>
            </a:pPr>
            <a:r>
              <a:rPr lang="en-GB" sz="2400" dirty="0"/>
              <a:t>9.00 </a:t>
            </a:r>
            <a:r>
              <a:rPr lang="en-GB" sz="2400" dirty="0" smtClean="0"/>
              <a:t>start</a:t>
            </a:r>
            <a:endParaRPr lang="en-GB" sz="2400" dirty="0"/>
          </a:p>
          <a:p>
            <a:r>
              <a:rPr lang="en-GB" sz="2400" dirty="0" smtClean="0"/>
              <a:t>Neighbourhood Planning Changes; </a:t>
            </a:r>
          </a:p>
          <a:p>
            <a:r>
              <a:rPr lang="en-GB" sz="2400" dirty="0" smtClean="0"/>
              <a:t>The Housing White Paper: Local </a:t>
            </a:r>
            <a:r>
              <a:rPr lang="en-GB" sz="2400" dirty="0"/>
              <a:t>Plan </a:t>
            </a:r>
            <a:r>
              <a:rPr lang="en-GB" sz="2400" dirty="0" smtClean="0"/>
              <a:t>Changes, resourcing</a:t>
            </a:r>
            <a:endParaRPr lang="en-GB" sz="2400" dirty="0"/>
          </a:p>
          <a:p>
            <a:r>
              <a:rPr lang="en-GB" sz="2400" dirty="0" smtClean="0"/>
              <a:t>Horizon scanning: Brexit effect, ….</a:t>
            </a:r>
            <a:endParaRPr lang="en-GB" sz="2400" dirty="0"/>
          </a:p>
          <a:p>
            <a:pPr marL="0" indent="0">
              <a:buNone/>
            </a:pPr>
            <a:r>
              <a:rPr lang="en-US" sz="2400" dirty="0" smtClean="0"/>
              <a:t>Finish </a:t>
            </a:r>
            <a:r>
              <a:rPr lang="en-US" sz="2400" dirty="0"/>
              <a:t>1pm</a:t>
            </a:r>
          </a:p>
          <a:p>
            <a:pPr marL="0" indent="0">
              <a:buNone/>
            </a:pPr>
            <a:r>
              <a:rPr lang="en-US" sz="2400" dirty="0"/>
              <a:t>Optional Lunch</a:t>
            </a:r>
          </a:p>
          <a:p>
            <a:pPr marL="0" indent="0">
              <a:buNone/>
            </a:pPr>
            <a:endParaRPr lang="en-GB" dirty="0"/>
          </a:p>
        </p:txBody>
      </p:sp>
    </p:spTree>
    <p:extLst>
      <p:ext uri="{BB962C8B-B14F-4D97-AF65-F5344CB8AC3E}">
        <p14:creationId xmlns:p14="http://schemas.microsoft.com/office/powerpoint/2010/main" val="8183873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Neighbourhood planning</a:t>
            </a:r>
            <a:endParaRPr lang="en-GB" dirty="0"/>
          </a:p>
        </p:txBody>
      </p:sp>
      <p:sp>
        <p:nvSpPr>
          <p:cNvPr id="3" name="Content Placeholder 2"/>
          <p:cNvSpPr>
            <a:spLocks noGrp="1"/>
          </p:cNvSpPr>
          <p:nvPr>
            <p:ph idx="1"/>
          </p:nvPr>
        </p:nvSpPr>
        <p:spPr/>
        <p:txBody>
          <a:bodyPr/>
          <a:lstStyle/>
          <a:p>
            <a:r>
              <a:rPr lang="en-GB" dirty="0" smtClean="0"/>
              <a:t>Agree the whole area applied (if fulfils criteria), or take too long. </a:t>
            </a:r>
          </a:p>
          <a:p>
            <a:r>
              <a:rPr lang="en-GB" dirty="0" err="1" smtClean="0"/>
              <a:t>SoS</a:t>
            </a:r>
            <a:r>
              <a:rPr lang="en-GB" dirty="0" smtClean="0"/>
              <a:t> to set time limits for LPAs to decide on referendum, and after that, to ‘make’ the plan</a:t>
            </a:r>
          </a:p>
          <a:p>
            <a:r>
              <a:rPr lang="en-GB" dirty="0" err="1" smtClean="0"/>
              <a:t>SoS</a:t>
            </a:r>
            <a:r>
              <a:rPr lang="en-GB" dirty="0" smtClean="0"/>
              <a:t> can intervene if requested, if LPA ‘dragging feet’ or doesn’t follow Examiner’s recommendations</a:t>
            </a:r>
          </a:p>
          <a:p>
            <a:r>
              <a:rPr lang="en-GB" dirty="0" smtClean="0"/>
              <a:t>LPA to notify neighbourhood forum of applications</a:t>
            </a:r>
          </a:p>
          <a:p>
            <a:endParaRPr lang="en-GB" dirty="0"/>
          </a:p>
        </p:txBody>
      </p:sp>
    </p:spTree>
    <p:extLst>
      <p:ext uri="{BB962C8B-B14F-4D97-AF65-F5344CB8AC3E}">
        <p14:creationId xmlns:p14="http://schemas.microsoft.com/office/powerpoint/2010/main" val="19144743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Neighbourhood Planning </a:t>
            </a:r>
            <a:r>
              <a:rPr lang="en-GB" dirty="0" smtClean="0"/>
              <a:t>Changes</a:t>
            </a:r>
            <a:endParaRPr lang="en-GB" dirty="0"/>
          </a:p>
        </p:txBody>
      </p:sp>
      <p:sp>
        <p:nvSpPr>
          <p:cNvPr id="3" name="Content Placeholder 2"/>
          <p:cNvSpPr>
            <a:spLocks noGrp="1"/>
          </p:cNvSpPr>
          <p:nvPr>
            <p:ph idx="1"/>
          </p:nvPr>
        </p:nvSpPr>
        <p:spPr/>
        <p:txBody>
          <a:bodyPr/>
          <a:lstStyle/>
          <a:p>
            <a:r>
              <a:rPr lang="en-GB" sz="2400" dirty="0" smtClean="0"/>
              <a:t>Clarifying </a:t>
            </a:r>
            <a:r>
              <a:rPr lang="en-GB" sz="2400" dirty="0"/>
              <a:t>the weight given to plans at stages of production – decision makers must take regard of NPs post examination.</a:t>
            </a:r>
          </a:p>
          <a:p>
            <a:r>
              <a:rPr lang="en-GB" sz="2400" dirty="0"/>
              <a:t>Requirement to outline the support LPAs will give to NPs</a:t>
            </a:r>
          </a:p>
          <a:p>
            <a:r>
              <a:rPr lang="en-GB" sz="2400" dirty="0"/>
              <a:t>NPs become part of the local plan document suite as soon as they pass a referendum.</a:t>
            </a:r>
          </a:p>
          <a:p>
            <a:r>
              <a:rPr lang="en-GB" sz="2400" dirty="0"/>
              <a:t>Councils need to review their SCI every five years and this should include statement of how NPs will be supported.</a:t>
            </a:r>
          </a:p>
          <a:p>
            <a:r>
              <a:rPr lang="en-GB" sz="2400" dirty="0"/>
              <a:t>Agree process to update the area or content of “made” NPs where changes are significant.</a:t>
            </a:r>
          </a:p>
          <a:p>
            <a:endParaRPr lang="en-GB" sz="2400" dirty="0"/>
          </a:p>
        </p:txBody>
      </p:sp>
    </p:spTree>
    <p:extLst>
      <p:ext uri="{BB962C8B-B14F-4D97-AF65-F5344CB8AC3E}">
        <p14:creationId xmlns:p14="http://schemas.microsoft.com/office/powerpoint/2010/main" val="49441820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Neighbourhood Planning </a:t>
            </a:r>
            <a:r>
              <a:rPr lang="en-GB" dirty="0" smtClean="0"/>
              <a:t>Changes</a:t>
            </a:r>
            <a:endParaRPr lang="en-GB" dirty="0"/>
          </a:p>
        </p:txBody>
      </p:sp>
      <p:sp>
        <p:nvSpPr>
          <p:cNvPr id="3" name="Content Placeholder 2"/>
          <p:cNvSpPr>
            <a:spLocks noGrp="1"/>
          </p:cNvSpPr>
          <p:nvPr>
            <p:ph idx="1"/>
          </p:nvPr>
        </p:nvSpPr>
        <p:spPr>
          <a:xfrm>
            <a:off x="595780" y="1196752"/>
            <a:ext cx="8915400" cy="4525963"/>
          </a:xfrm>
        </p:spPr>
        <p:txBody>
          <a:bodyPr/>
          <a:lstStyle/>
          <a:p>
            <a:pPr marL="0" indent="0">
              <a:buNone/>
            </a:pPr>
            <a:r>
              <a:rPr lang="en-GB" sz="2400" dirty="0" smtClean="0"/>
              <a:t>NP Support: Gavin </a:t>
            </a:r>
            <a:r>
              <a:rPr lang="en-GB" sz="2400" dirty="0" err="1"/>
              <a:t>Barwell</a:t>
            </a:r>
            <a:r>
              <a:rPr lang="en-GB" sz="2400" dirty="0"/>
              <a:t> Written Ministerial Statement </a:t>
            </a:r>
            <a:r>
              <a:rPr lang="en-GB" sz="2400" dirty="0" smtClean="0"/>
              <a:t>(material </a:t>
            </a:r>
            <a:r>
              <a:rPr lang="en-GB" sz="2400" dirty="0"/>
              <a:t>consideration)</a:t>
            </a:r>
          </a:p>
          <a:p>
            <a:r>
              <a:rPr lang="en-GB" sz="2400" dirty="0"/>
              <a:t>Statement is </a:t>
            </a:r>
            <a:r>
              <a:rPr lang="en-GB" sz="2400" dirty="0" smtClean="0"/>
              <a:t>in place </a:t>
            </a:r>
            <a:r>
              <a:rPr lang="en-GB" sz="2400" dirty="0"/>
              <a:t>until; December 2018. </a:t>
            </a:r>
            <a:r>
              <a:rPr lang="en-GB" sz="2400" dirty="0" smtClean="0"/>
              <a:t>–</a:t>
            </a:r>
          </a:p>
          <a:p>
            <a:r>
              <a:rPr lang="en-GB" sz="2400" dirty="0" smtClean="0"/>
              <a:t>NPs </a:t>
            </a:r>
            <a:r>
              <a:rPr lang="en-GB" sz="2400" dirty="0"/>
              <a:t>that are part off </a:t>
            </a:r>
            <a:r>
              <a:rPr lang="en-GB" sz="2400" dirty="0" smtClean="0"/>
              <a:t>the </a:t>
            </a:r>
            <a:r>
              <a:rPr lang="en-GB" sz="2400" dirty="0"/>
              <a:t>development plan and allocate housing sites will not automatically be deemed out of date </a:t>
            </a:r>
            <a:r>
              <a:rPr lang="en-GB" sz="2400" dirty="0" smtClean="0"/>
              <a:t>if LPA has </a:t>
            </a:r>
            <a:r>
              <a:rPr lang="en-GB" sz="2400" dirty="0"/>
              <a:t>at least 3</a:t>
            </a:r>
            <a:r>
              <a:rPr lang="en-GB" sz="2400" dirty="0" smtClean="0"/>
              <a:t> </a:t>
            </a:r>
            <a:r>
              <a:rPr lang="en-GB" sz="2400" dirty="0"/>
              <a:t>years </a:t>
            </a:r>
            <a:r>
              <a:rPr lang="en-GB" sz="2400" dirty="0" smtClean="0"/>
              <a:t>housing </a:t>
            </a:r>
            <a:r>
              <a:rPr lang="en-GB" sz="2400" dirty="0"/>
              <a:t>land supply.</a:t>
            </a:r>
          </a:p>
          <a:p>
            <a:r>
              <a:rPr lang="en-GB" sz="2400" dirty="0"/>
              <a:t>After Dec2018 NPs must be under two years old and LPA has at least three years housing land supply.</a:t>
            </a:r>
          </a:p>
          <a:p>
            <a:r>
              <a:rPr lang="en-GB" sz="2400" dirty="0"/>
              <a:t>This is already in place and active but it is being legally challenged by a group of developers but </a:t>
            </a:r>
            <a:r>
              <a:rPr lang="en-GB" sz="2400" dirty="0" err="1"/>
              <a:t>Gov</a:t>
            </a:r>
            <a:r>
              <a:rPr lang="en-GB" sz="2400" dirty="0"/>
              <a:t> has stated that they will stand by the statement.</a:t>
            </a:r>
          </a:p>
          <a:p>
            <a:r>
              <a:rPr lang="en-GB" sz="2400" dirty="0" smtClean="0"/>
              <a:t>22</a:t>
            </a:r>
            <a:r>
              <a:rPr lang="en-GB" sz="2400" dirty="0"/>
              <a:t>% of English LPAs outside of London have between 3-5 years, 71% have 5 years of more (Savills data)</a:t>
            </a:r>
          </a:p>
          <a:p>
            <a:endParaRPr lang="en-GB" dirty="0"/>
          </a:p>
        </p:txBody>
      </p:sp>
    </p:spTree>
    <p:extLst>
      <p:ext uri="{BB962C8B-B14F-4D97-AF65-F5344CB8AC3E}">
        <p14:creationId xmlns:p14="http://schemas.microsoft.com/office/powerpoint/2010/main" val="19518773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r>
              <a:rPr lang="en-GB" smtClean="0"/>
              <a:t>Questions?</a:t>
            </a:r>
            <a:endParaRPr lang="en-US" smtClean="0"/>
          </a:p>
        </p:txBody>
      </p:sp>
      <p:sp>
        <p:nvSpPr>
          <p:cNvPr id="89091"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mtClean="0"/>
          </a:p>
        </p:txBody>
      </p:sp>
      <p:pic>
        <p:nvPicPr>
          <p:cNvPr id="89092" name="Picture 4" descr="MC9004315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3071430"/>
            <a:ext cx="31464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MC9004315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105251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7" descr="MC9004419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193" y="188913"/>
            <a:ext cx="1520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MC90043316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8" y="3936620"/>
            <a:ext cx="34480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9" descr="MC90007862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488" y="2207838"/>
            <a:ext cx="18573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98679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algn="l" eaLnBrk="1" hangingPunct="1"/>
            <a:r>
              <a:rPr lang="en-GB" altLang="en-US" sz="3600" dirty="0" smtClean="0"/>
              <a:t>Local Plan Intervention</a:t>
            </a:r>
            <a:endParaRPr lang="en-GB" altLang="en-US" sz="3600" dirty="0"/>
          </a:p>
        </p:txBody>
      </p:sp>
      <p:sp>
        <p:nvSpPr>
          <p:cNvPr id="6147" name="Rectangle 3"/>
          <p:cNvSpPr>
            <a:spLocks noGrp="1" noChangeArrowheads="1"/>
          </p:cNvSpPr>
          <p:nvPr>
            <p:ph type="body" idx="4294967295"/>
          </p:nvPr>
        </p:nvSpPr>
        <p:spPr>
          <a:xfrm>
            <a:off x="704850" y="1417638"/>
            <a:ext cx="8496300" cy="4891681"/>
          </a:xfrm>
        </p:spPr>
        <p:txBody>
          <a:bodyPr/>
          <a:lstStyle/>
          <a:p>
            <a:pPr eaLnBrk="1" hangingPunct="1">
              <a:lnSpc>
                <a:spcPct val="90000"/>
              </a:lnSpc>
            </a:pPr>
            <a:r>
              <a:rPr lang="en-GB" altLang="en-US" sz="2800" dirty="0"/>
              <a:t>The Government – not just CLG  - is fed up with what it sees as lack of progress in putting local plans in place</a:t>
            </a:r>
          </a:p>
          <a:p>
            <a:pPr eaLnBrk="1" hangingPunct="1">
              <a:lnSpc>
                <a:spcPct val="90000"/>
              </a:lnSpc>
            </a:pPr>
            <a:r>
              <a:rPr lang="en-GB" altLang="en-US" sz="2800" dirty="0"/>
              <a:t>They consider they have simplified the system eg through the NPPF, and cannot understand why LPAs have not delivered the plans</a:t>
            </a:r>
          </a:p>
          <a:p>
            <a:pPr eaLnBrk="1" hangingPunct="1">
              <a:lnSpc>
                <a:spcPct val="90000"/>
              </a:lnSpc>
            </a:pPr>
            <a:r>
              <a:rPr lang="en-GB" altLang="en-US" sz="2800" dirty="0"/>
              <a:t>Adequate land allocations across the country are seen as fundamental to meeting needs for housing</a:t>
            </a:r>
          </a:p>
          <a:p>
            <a:pPr eaLnBrk="1" hangingPunct="1">
              <a:lnSpc>
                <a:spcPct val="90000"/>
              </a:lnSpc>
            </a:pPr>
            <a:r>
              <a:rPr lang="en-GB" altLang="en-US" sz="2800" dirty="0"/>
              <a:t>There is a sense that exhortation has failed, and it is time to have a bigger stick available</a:t>
            </a:r>
          </a:p>
          <a:p>
            <a:pPr eaLnBrk="1" hangingPunct="1">
              <a:lnSpc>
                <a:spcPct val="90000"/>
              </a:lnSpc>
            </a:pPr>
            <a:endParaRPr lang="en-GB" altLang="en-US" sz="2400" dirty="0"/>
          </a:p>
        </p:txBody>
      </p:sp>
    </p:spTree>
    <p:extLst>
      <p:ext uri="{BB962C8B-B14F-4D97-AF65-F5344CB8AC3E}">
        <p14:creationId xmlns:p14="http://schemas.microsoft.com/office/powerpoint/2010/main" val="36672937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 Plan Intervention</a:t>
            </a:r>
            <a:endParaRPr lang="en-GB" dirty="0"/>
          </a:p>
        </p:txBody>
      </p:sp>
      <p:sp>
        <p:nvSpPr>
          <p:cNvPr id="3" name="Content Placeholder 2"/>
          <p:cNvSpPr>
            <a:spLocks noGrp="1"/>
          </p:cNvSpPr>
          <p:nvPr>
            <p:ph idx="1"/>
          </p:nvPr>
        </p:nvSpPr>
        <p:spPr>
          <a:xfrm>
            <a:off x="632520" y="1196752"/>
            <a:ext cx="8977313" cy="4637112"/>
          </a:xfrm>
        </p:spPr>
        <p:txBody>
          <a:bodyPr/>
          <a:lstStyle/>
          <a:p>
            <a:pPr lvl="0"/>
            <a:r>
              <a:rPr lang="en-GB" dirty="0" smtClean="0"/>
              <a:t>The Government are very, very keen to see total plan coverage by end of Parliament</a:t>
            </a:r>
          </a:p>
          <a:p>
            <a:pPr lvl="0"/>
            <a:r>
              <a:rPr lang="en-GB" dirty="0" smtClean="0"/>
              <a:t>57 LPAs without post 2004 strategic plans</a:t>
            </a:r>
          </a:p>
        </p:txBody>
      </p:sp>
      <p:graphicFrame>
        <p:nvGraphicFramePr>
          <p:cNvPr id="4" name="Table 3"/>
          <p:cNvGraphicFramePr>
            <a:graphicFrameLocks noGrp="1"/>
          </p:cNvGraphicFramePr>
          <p:nvPr>
            <p:extLst>
              <p:ext uri="{D42A27DB-BD31-4B8C-83A1-F6EECF244321}">
                <p14:modId xmlns:p14="http://schemas.microsoft.com/office/powerpoint/2010/main" val="3377208340"/>
              </p:ext>
            </p:extLst>
          </p:nvPr>
        </p:nvGraphicFramePr>
        <p:xfrm>
          <a:off x="1928664" y="3284983"/>
          <a:ext cx="5256583" cy="3240360"/>
        </p:xfrm>
        <a:graphic>
          <a:graphicData uri="http://schemas.openxmlformats.org/drawingml/2006/table">
            <a:tbl>
              <a:tblPr firstRow="1" firstCol="1" bandRow="1">
                <a:tableStyleId>{5C22544A-7EE6-4342-B048-85BDC9FD1C3A}</a:tableStyleId>
              </a:tblPr>
              <a:tblGrid>
                <a:gridCol w="2602046"/>
                <a:gridCol w="1177295"/>
                <a:gridCol w="1477242"/>
              </a:tblGrid>
              <a:tr h="305087">
                <a:tc>
                  <a:txBody>
                    <a:bodyPr/>
                    <a:lstStyle/>
                    <a:p>
                      <a:pPr>
                        <a:lnSpc>
                          <a:spcPct val="115000"/>
                        </a:lnSpc>
                        <a:spcAft>
                          <a:spcPts val="0"/>
                        </a:spcAft>
                      </a:pPr>
                      <a:r>
                        <a:rPr lang="en-GB" sz="1600" dirty="0">
                          <a:solidFill>
                            <a:schemeClr val="tx1"/>
                          </a:solidFill>
                          <a:effectLst/>
                        </a:rPr>
                        <a:t>Local / Strategic Plans</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endParaRPr lang="en-GB" sz="1600">
                        <a:effectLst/>
                        <a:latin typeface="Times New Roman" panose="02020603050405020304" pitchFamily="18" charset="0"/>
                      </a:endParaRPr>
                    </a:p>
                  </a:txBody>
                  <a:tcPr marL="68580" marR="68580" marT="0" marB="0" anchor="b"/>
                </a:tc>
                <a:tc>
                  <a:txBody>
                    <a:bodyPr/>
                    <a:lstStyle/>
                    <a:p>
                      <a:endParaRPr lang="en-GB" sz="1600">
                        <a:effectLst/>
                        <a:latin typeface="Times New Roman" panose="02020603050405020304" pitchFamily="18" charset="0"/>
                      </a:endParaRPr>
                    </a:p>
                  </a:txBody>
                  <a:tcPr marL="68580" marR="68580" marT="0" marB="0" anchor="b"/>
                </a:tc>
              </a:tr>
              <a:tr h="664073">
                <a:tc>
                  <a:txBody>
                    <a:bodyPr/>
                    <a:lstStyle/>
                    <a:p>
                      <a:pPr>
                        <a:lnSpc>
                          <a:spcPct val="115000"/>
                        </a:lnSpc>
                        <a:spcAft>
                          <a:spcPts val="0"/>
                        </a:spcAft>
                      </a:pPr>
                      <a:r>
                        <a:rPr lang="en-GB" sz="1600">
                          <a:solidFill>
                            <a:schemeClr val="tx1"/>
                          </a:solidFill>
                          <a:effectLst/>
                        </a:rPr>
                        <a:t> </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Number of LPAs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1600">
                          <a:effectLst/>
                        </a:rPr>
                        <a:t>Percentage of (336) LPAs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4240">
                <a:tc>
                  <a:txBody>
                    <a:bodyPr/>
                    <a:lstStyle/>
                    <a:p>
                      <a:pPr>
                        <a:lnSpc>
                          <a:spcPct val="115000"/>
                        </a:lnSpc>
                        <a:spcAft>
                          <a:spcPts val="0"/>
                        </a:spcAft>
                      </a:pPr>
                      <a:r>
                        <a:rPr lang="en-GB" sz="1600">
                          <a:solidFill>
                            <a:schemeClr val="tx1"/>
                          </a:solidFill>
                          <a:effectLst/>
                        </a:rPr>
                        <a:t>Not Published</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n-GB" sz="1600">
                          <a:effectLst/>
                        </a:rPr>
                        <a:t>57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n-GB" sz="1600">
                          <a:effectLst/>
                        </a:rPr>
                        <a:t>17%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4240">
                <a:tc>
                  <a:txBody>
                    <a:bodyPr/>
                    <a:lstStyle/>
                    <a:p>
                      <a:pPr>
                        <a:lnSpc>
                          <a:spcPct val="115000"/>
                        </a:lnSpc>
                        <a:spcAft>
                          <a:spcPts val="0"/>
                        </a:spcAft>
                      </a:pPr>
                      <a:r>
                        <a:rPr lang="en-GB" sz="1600">
                          <a:solidFill>
                            <a:schemeClr val="tx1"/>
                          </a:solidFill>
                          <a:effectLst/>
                        </a:rPr>
                        <a:t>Published</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n-GB" sz="1600">
                          <a:effectLst/>
                        </a:rPr>
                        <a:t>279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n-GB" sz="1600">
                          <a:effectLst/>
                        </a:rPr>
                        <a:t>83%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4240">
                <a:tc>
                  <a:txBody>
                    <a:bodyPr/>
                    <a:lstStyle/>
                    <a:p>
                      <a:pPr>
                        <a:lnSpc>
                          <a:spcPct val="115000"/>
                        </a:lnSpc>
                        <a:spcAft>
                          <a:spcPts val="0"/>
                        </a:spcAft>
                      </a:pPr>
                      <a:r>
                        <a:rPr lang="en-GB" sz="1600">
                          <a:solidFill>
                            <a:schemeClr val="tx1"/>
                          </a:solidFill>
                          <a:effectLst/>
                        </a:rPr>
                        <a:t>Submitted to SofS</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n-GB" sz="1600">
                          <a:effectLst/>
                        </a:rPr>
                        <a:t>266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n-GB" sz="1600">
                          <a:effectLst/>
                        </a:rPr>
                        <a:t>79%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4240">
                <a:tc>
                  <a:txBody>
                    <a:bodyPr/>
                    <a:lstStyle/>
                    <a:p>
                      <a:pPr>
                        <a:lnSpc>
                          <a:spcPct val="115000"/>
                        </a:lnSpc>
                        <a:spcAft>
                          <a:spcPts val="0"/>
                        </a:spcAft>
                      </a:pPr>
                      <a:r>
                        <a:rPr lang="en-GB" sz="1600" dirty="0">
                          <a:solidFill>
                            <a:schemeClr val="tx1"/>
                          </a:solidFill>
                          <a:effectLst/>
                        </a:rPr>
                        <a:t>Found Sound</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n-GB" sz="1600">
                          <a:effectLst/>
                        </a:rPr>
                        <a:t>231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n-GB" sz="1600">
                          <a:effectLst/>
                        </a:rPr>
                        <a:t>69%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4240">
                <a:tc>
                  <a:txBody>
                    <a:bodyPr/>
                    <a:lstStyle/>
                    <a:p>
                      <a:pPr>
                        <a:lnSpc>
                          <a:spcPct val="115000"/>
                        </a:lnSpc>
                        <a:spcAft>
                          <a:spcPts val="0"/>
                        </a:spcAft>
                      </a:pPr>
                      <a:r>
                        <a:rPr lang="en-GB" sz="1600" dirty="0">
                          <a:solidFill>
                            <a:schemeClr val="tx1"/>
                          </a:solidFill>
                          <a:effectLst/>
                        </a:rPr>
                        <a:t>Adopted</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n-GB" sz="1600">
                          <a:effectLst/>
                        </a:rPr>
                        <a:t>226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n-GB" sz="1600" dirty="0">
                          <a:effectLst/>
                        </a:rPr>
                        <a:t>67%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2147225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 Plan Intervention</a:t>
            </a:r>
            <a:endParaRPr lang="en-GB" dirty="0"/>
          </a:p>
        </p:txBody>
      </p:sp>
      <p:sp>
        <p:nvSpPr>
          <p:cNvPr id="3" name="Content Placeholder 2"/>
          <p:cNvSpPr>
            <a:spLocks noGrp="1"/>
          </p:cNvSpPr>
          <p:nvPr>
            <p:ph idx="1"/>
          </p:nvPr>
        </p:nvSpPr>
        <p:spPr>
          <a:xfrm>
            <a:off x="632520" y="1556792"/>
            <a:ext cx="8977313" cy="4277072"/>
          </a:xfrm>
        </p:spPr>
        <p:txBody>
          <a:bodyPr/>
          <a:lstStyle/>
          <a:p>
            <a:r>
              <a:rPr lang="en-GB" dirty="0" smtClean="0"/>
              <a:t>H&amp;P Act introduces powers for </a:t>
            </a:r>
            <a:r>
              <a:rPr lang="en-GB" dirty="0" err="1" smtClean="0"/>
              <a:t>SoS</a:t>
            </a:r>
            <a:r>
              <a:rPr lang="en-GB" dirty="0" smtClean="0"/>
              <a:t> to intervene to bring LPA plans forward.</a:t>
            </a:r>
            <a:r>
              <a:rPr lang="en-US" dirty="0" smtClean="0"/>
              <a:t>The </a:t>
            </a:r>
            <a:r>
              <a:rPr lang="en-US" dirty="0"/>
              <a:t>Government: “will intervene to arrange for the plan to be written, in consultation with local people, to accelerate </a:t>
            </a:r>
            <a:r>
              <a:rPr lang="en-US" dirty="0" smtClean="0"/>
              <a:t>production“</a:t>
            </a:r>
          </a:p>
          <a:p>
            <a:r>
              <a:rPr lang="en-US" dirty="0" smtClean="0"/>
              <a:t>More targeted – not ‘wholesale takeover’</a:t>
            </a:r>
            <a:endParaRPr lang="en-GB" dirty="0" smtClean="0"/>
          </a:p>
          <a:p>
            <a:pPr lvl="0"/>
            <a:r>
              <a:rPr lang="en-GB" dirty="0" smtClean="0"/>
              <a:t>A deadline of early 2017 </a:t>
            </a:r>
          </a:p>
          <a:p>
            <a:pPr lvl="0"/>
            <a:endParaRPr lang="en-GB" dirty="0" smtClean="0"/>
          </a:p>
        </p:txBody>
      </p:sp>
    </p:spTree>
    <p:extLst>
      <p:ext uri="{BB962C8B-B14F-4D97-AF65-F5344CB8AC3E}">
        <p14:creationId xmlns:p14="http://schemas.microsoft.com/office/powerpoint/2010/main" val="688849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team same old approach?</a:t>
            </a:r>
            <a:endParaRPr lang="en-GB" dirty="0"/>
          </a:p>
        </p:txBody>
      </p:sp>
      <p:sp>
        <p:nvSpPr>
          <p:cNvPr id="3" name="Content Placeholder 2"/>
          <p:cNvSpPr>
            <a:spLocks noGrp="1"/>
          </p:cNvSpPr>
          <p:nvPr>
            <p:ph idx="1"/>
          </p:nvPr>
        </p:nvSpPr>
        <p:spPr>
          <a:xfrm>
            <a:off x="584200" y="1417638"/>
            <a:ext cx="8915400" cy="4525963"/>
          </a:xfrm>
        </p:spPr>
        <p:txBody>
          <a:bodyPr/>
          <a:lstStyle/>
          <a:p>
            <a:r>
              <a:rPr lang="en-GB" sz="2800" dirty="0" smtClean="0"/>
              <a:t>Theresa May: “more into building homes to ensure that young people have a better opportunity to get on the housing ladder”</a:t>
            </a:r>
          </a:p>
          <a:p>
            <a:r>
              <a:rPr lang="en-GB" sz="2800" dirty="0" err="1" smtClean="0"/>
              <a:t>Sajid</a:t>
            </a:r>
            <a:r>
              <a:rPr lang="en-GB" sz="2800" dirty="0" smtClean="0"/>
              <a:t> </a:t>
            </a:r>
            <a:r>
              <a:rPr lang="en-GB" sz="2800" dirty="0" err="1" smtClean="0"/>
              <a:t>Javid</a:t>
            </a:r>
            <a:r>
              <a:rPr lang="en-GB" sz="2800" dirty="0" smtClean="0"/>
              <a:t>: “…make sure we build more homes, that local people are still involved in those decisions and that we find ways to speed it up”. </a:t>
            </a:r>
          </a:p>
          <a:p>
            <a:r>
              <a:rPr lang="en-GB" sz="2800" dirty="0" smtClean="0"/>
              <a:t>Gavin </a:t>
            </a:r>
            <a:r>
              <a:rPr lang="en-GB" sz="2800" dirty="0" err="1" smtClean="0"/>
              <a:t>Barwell</a:t>
            </a:r>
            <a:r>
              <a:rPr lang="en-GB" sz="2800" dirty="0" smtClean="0"/>
              <a:t>: I </a:t>
            </a:r>
            <a:r>
              <a:rPr lang="en-GB" sz="2800" dirty="0"/>
              <a:t>look forward to working with councils, housing associations, developers, investors and local communities to make sure we build </a:t>
            </a:r>
            <a:r>
              <a:rPr lang="en-GB" sz="2800" dirty="0" smtClean="0"/>
              <a:t>what we </a:t>
            </a:r>
            <a:r>
              <a:rPr lang="en-GB" sz="2800" dirty="0"/>
              <a:t>need with the mix of tenures that people want and that those homes should be great places to live.</a:t>
            </a:r>
          </a:p>
        </p:txBody>
      </p:sp>
    </p:spTree>
    <p:extLst>
      <p:ext uri="{BB962C8B-B14F-4D97-AF65-F5344CB8AC3E}">
        <p14:creationId xmlns:p14="http://schemas.microsoft.com/office/powerpoint/2010/main" val="98487772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making powers to Mayor &amp; combined authorities</a:t>
            </a:r>
            <a:endParaRPr lang="en-GB" dirty="0"/>
          </a:p>
        </p:txBody>
      </p:sp>
      <p:sp>
        <p:nvSpPr>
          <p:cNvPr id="3" name="Content Placeholder 2"/>
          <p:cNvSpPr>
            <a:spLocks noGrp="1"/>
          </p:cNvSpPr>
          <p:nvPr>
            <p:ph idx="1"/>
          </p:nvPr>
        </p:nvSpPr>
        <p:spPr/>
        <p:txBody>
          <a:bodyPr/>
          <a:lstStyle/>
          <a:p>
            <a:r>
              <a:rPr lang="en-GB" sz="2400" dirty="0" err="1"/>
              <a:t>SoS</a:t>
            </a:r>
            <a:r>
              <a:rPr lang="en-GB" sz="2400" dirty="0"/>
              <a:t> power to direct LPAs to produce joint plans</a:t>
            </a:r>
          </a:p>
          <a:p>
            <a:r>
              <a:rPr lang="en-GB" sz="2400" dirty="0"/>
              <a:t>Requirement for LPAs to identify strategic priorities for development and use of land.</a:t>
            </a:r>
          </a:p>
          <a:p>
            <a:r>
              <a:rPr lang="en-GB" sz="2400" dirty="0"/>
              <a:t>Prescription of evidence base requirements for local plans by </a:t>
            </a:r>
            <a:r>
              <a:rPr lang="en-GB" sz="2400" dirty="0" err="1"/>
              <a:t>SoS</a:t>
            </a:r>
            <a:r>
              <a:rPr lang="en-GB" sz="2400" dirty="0"/>
              <a:t> – set a standard required to lessen burden on LPAs.</a:t>
            </a:r>
          </a:p>
          <a:p>
            <a:r>
              <a:rPr lang="en-GB" sz="2400" dirty="0"/>
              <a:t>Planning conditions – </a:t>
            </a:r>
            <a:r>
              <a:rPr lang="en-GB" sz="2400" dirty="0" err="1"/>
              <a:t>SoS</a:t>
            </a:r>
            <a:r>
              <a:rPr lang="en-GB" sz="2400" dirty="0"/>
              <a:t> to be </a:t>
            </a:r>
            <a:r>
              <a:rPr lang="en-GB" sz="2400" dirty="0" err="1"/>
              <a:t>ableble</a:t>
            </a:r>
            <a:r>
              <a:rPr lang="en-GB" sz="2400" dirty="0"/>
              <a:t> to limit the type of conditions used</a:t>
            </a:r>
          </a:p>
          <a:p>
            <a:r>
              <a:rPr lang="en-GB" sz="2400" dirty="0"/>
              <a:t> and for applicants to have to agree pre commencement </a:t>
            </a:r>
          </a:p>
          <a:p>
            <a:r>
              <a:rPr lang="en-GB" sz="2400" dirty="0"/>
              <a:t>Alter CPO powers to have a “no-scheme” value on CPO land – aim is to limit land value around a site to allow great uplift in land value to be captured to allow infrastructure delivery.</a:t>
            </a:r>
          </a:p>
          <a:p>
            <a:endParaRPr lang="en-GB" sz="2400" dirty="0"/>
          </a:p>
        </p:txBody>
      </p:sp>
    </p:spTree>
    <p:extLst>
      <p:ext uri="{BB962C8B-B14F-4D97-AF65-F5344CB8AC3E}">
        <p14:creationId xmlns:p14="http://schemas.microsoft.com/office/powerpoint/2010/main" val="253400090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making powers to Mayor &amp; combined authorities</a:t>
            </a:r>
            <a:endParaRPr lang="en-GB" dirty="0"/>
          </a:p>
        </p:txBody>
      </p:sp>
      <p:sp>
        <p:nvSpPr>
          <p:cNvPr id="3" name="Content Placeholder 2"/>
          <p:cNvSpPr>
            <a:spLocks noGrp="1"/>
          </p:cNvSpPr>
          <p:nvPr>
            <p:ph idx="1"/>
          </p:nvPr>
        </p:nvSpPr>
        <p:spPr/>
        <p:txBody>
          <a:bodyPr/>
          <a:lstStyle/>
          <a:p>
            <a:r>
              <a:rPr lang="en-GB" dirty="0" smtClean="0"/>
              <a:t>Power to prepare local plans for a council within their area</a:t>
            </a:r>
          </a:p>
          <a:p>
            <a:r>
              <a:rPr lang="en-GB" dirty="0" smtClean="0"/>
              <a:t>Local authority must be seen to be ‘failing or omitting to do anything it is necessary for them to do’ in preparing the plan</a:t>
            </a:r>
          </a:p>
          <a:p>
            <a:r>
              <a:rPr lang="en-GB" dirty="0" smtClean="0"/>
              <a:t>Mayor (or CA) responsible for preparing and having it examined</a:t>
            </a:r>
          </a:p>
          <a:p>
            <a:endParaRPr lang="en-GB" dirty="0"/>
          </a:p>
        </p:txBody>
      </p:sp>
    </p:spTree>
    <p:extLst>
      <p:ext uri="{BB962C8B-B14F-4D97-AF65-F5344CB8AC3E}">
        <p14:creationId xmlns:p14="http://schemas.microsoft.com/office/powerpoint/2010/main" val="335140655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 Plan Intervention</a:t>
            </a:r>
            <a:endParaRPr lang="en-GB" dirty="0"/>
          </a:p>
        </p:txBody>
      </p:sp>
      <p:sp>
        <p:nvSpPr>
          <p:cNvPr id="3" name="Content Placeholder 2"/>
          <p:cNvSpPr>
            <a:spLocks noGrp="1"/>
          </p:cNvSpPr>
          <p:nvPr>
            <p:ph idx="1"/>
          </p:nvPr>
        </p:nvSpPr>
        <p:spPr>
          <a:xfrm>
            <a:off x="632520" y="1268760"/>
            <a:ext cx="8977313" cy="5328592"/>
          </a:xfrm>
        </p:spPr>
        <p:txBody>
          <a:bodyPr/>
          <a:lstStyle/>
          <a:p>
            <a:r>
              <a:rPr lang="en-GB" dirty="0" smtClean="0"/>
              <a:t>There is potential to extend this intervention to pre NPPF plans!!</a:t>
            </a:r>
          </a:p>
          <a:p>
            <a:endParaRPr lang="en-GB" dirty="0"/>
          </a:p>
          <a:p>
            <a:r>
              <a:rPr lang="en-GB" dirty="0" smtClean="0"/>
              <a:t>However……</a:t>
            </a:r>
          </a:p>
          <a:p>
            <a:endParaRPr lang="en-GB" dirty="0"/>
          </a:p>
          <a:p>
            <a:endParaRPr lang="en-GB" dirty="0"/>
          </a:p>
          <a:p>
            <a:pPr lvl="1"/>
            <a:endParaRPr lang="en-US" dirty="0" smtClean="0"/>
          </a:p>
          <a:p>
            <a:endParaRPr lang="en-GB" dirty="0"/>
          </a:p>
        </p:txBody>
      </p:sp>
    </p:spTree>
    <p:extLst>
      <p:ext uri="{BB962C8B-B14F-4D97-AF65-F5344CB8AC3E}">
        <p14:creationId xmlns:p14="http://schemas.microsoft.com/office/powerpoint/2010/main" val="394304845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 Plan Intervention</a:t>
            </a:r>
            <a:endParaRPr lang="en-GB" dirty="0"/>
          </a:p>
        </p:txBody>
      </p:sp>
      <p:sp>
        <p:nvSpPr>
          <p:cNvPr id="3" name="Content Placeholder 2"/>
          <p:cNvSpPr>
            <a:spLocks noGrp="1"/>
          </p:cNvSpPr>
          <p:nvPr>
            <p:ph idx="1"/>
          </p:nvPr>
        </p:nvSpPr>
        <p:spPr>
          <a:xfrm>
            <a:off x="632520" y="1268760"/>
            <a:ext cx="8977313" cy="5328592"/>
          </a:xfrm>
        </p:spPr>
        <p:txBody>
          <a:bodyPr/>
          <a:lstStyle/>
          <a:p>
            <a:r>
              <a:rPr lang="en-GB" dirty="0" smtClean="0"/>
              <a:t>There is potential to extend this intervention to pre NPPF plans!!</a:t>
            </a:r>
          </a:p>
          <a:p>
            <a:endParaRPr lang="en-GB" dirty="0"/>
          </a:p>
          <a:p>
            <a:r>
              <a:rPr lang="en-GB" dirty="0" smtClean="0"/>
              <a:t>However……we believe the government might role back from the idea of intervention (but it will still be available to them and might be piloted in a couple of challenging areas)</a:t>
            </a:r>
          </a:p>
          <a:p>
            <a:endParaRPr lang="en-GB" dirty="0" smtClean="0"/>
          </a:p>
          <a:p>
            <a:endParaRPr lang="en-GB" dirty="0"/>
          </a:p>
          <a:p>
            <a:endParaRPr lang="en-GB" dirty="0"/>
          </a:p>
          <a:p>
            <a:pPr lvl="1"/>
            <a:endParaRPr lang="en-US" dirty="0" smtClean="0"/>
          </a:p>
          <a:p>
            <a:endParaRPr lang="en-GB" dirty="0"/>
          </a:p>
        </p:txBody>
      </p:sp>
    </p:spTree>
    <p:extLst>
      <p:ext uri="{BB962C8B-B14F-4D97-AF65-F5344CB8AC3E}">
        <p14:creationId xmlns:p14="http://schemas.microsoft.com/office/powerpoint/2010/main" val="78804968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353" y="0"/>
            <a:ext cx="8915400" cy="1143000"/>
          </a:xfrm>
        </p:spPr>
        <p:txBody>
          <a:bodyPr/>
          <a:lstStyle/>
          <a:p>
            <a:r>
              <a:rPr lang="en-GB" dirty="0" smtClean="0"/>
              <a:t>Local Plan Expert Group</a:t>
            </a:r>
            <a:endParaRPr lang="en-GB" dirty="0"/>
          </a:p>
        </p:txBody>
      </p:sp>
      <p:sp>
        <p:nvSpPr>
          <p:cNvPr id="3" name="Content Placeholder 2"/>
          <p:cNvSpPr>
            <a:spLocks noGrp="1"/>
          </p:cNvSpPr>
          <p:nvPr>
            <p:ph idx="1"/>
          </p:nvPr>
        </p:nvSpPr>
        <p:spPr>
          <a:xfrm>
            <a:off x="530672" y="980728"/>
            <a:ext cx="8977313" cy="4637112"/>
          </a:xfrm>
        </p:spPr>
        <p:txBody>
          <a:bodyPr/>
          <a:lstStyle/>
          <a:p>
            <a:pPr lvl="0"/>
            <a:r>
              <a:rPr lang="en-GB" kern="1200" dirty="0">
                <a:latin typeface="Arial" pitchFamily="34" charset="0"/>
              </a:rPr>
              <a:t>The Government set up </a:t>
            </a:r>
            <a:r>
              <a:rPr lang="en-GB" kern="1200" dirty="0" smtClean="0">
                <a:latin typeface="Arial" pitchFamily="34" charset="0"/>
              </a:rPr>
              <a:t>LPEG to advise on “streamlining </a:t>
            </a:r>
            <a:r>
              <a:rPr lang="en-GB" kern="1200" dirty="0">
                <a:latin typeface="Arial" pitchFamily="34" charset="0"/>
              </a:rPr>
              <a:t>the local plan </a:t>
            </a:r>
            <a:r>
              <a:rPr lang="en-GB" kern="1200" dirty="0" smtClean="0">
                <a:latin typeface="Arial" pitchFamily="34" charset="0"/>
              </a:rPr>
              <a:t>process”</a:t>
            </a:r>
            <a:r>
              <a:rPr lang="en-GB" kern="1200" dirty="0">
                <a:latin typeface="Arial" pitchFamily="34" charset="0"/>
              </a:rPr>
              <a:t> </a:t>
            </a:r>
            <a:endParaRPr lang="en-GB" kern="1200" dirty="0" smtClean="0">
              <a:latin typeface="Arial" pitchFamily="34" charset="0"/>
            </a:endParaRPr>
          </a:p>
          <a:p>
            <a:pPr lvl="0"/>
            <a:r>
              <a:rPr lang="en-GB" kern="1200" dirty="0" smtClean="0">
                <a:latin typeface="Arial" pitchFamily="34" charset="0"/>
              </a:rPr>
              <a:t>Reported in March 2016</a:t>
            </a:r>
          </a:p>
          <a:p>
            <a:pPr lvl="0"/>
            <a:r>
              <a:rPr lang="en-US" dirty="0" smtClean="0"/>
              <a:t>Proposals: </a:t>
            </a:r>
          </a:p>
          <a:p>
            <a:pPr lvl="1"/>
            <a:r>
              <a:rPr lang="en-US" dirty="0" smtClean="0"/>
              <a:t>making </a:t>
            </a:r>
            <a:r>
              <a:rPr lang="en-US" dirty="0"/>
              <a:t>local plans a statutory </a:t>
            </a:r>
            <a:r>
              <a:rPr lang="en-US" dirty="0" smtClean="0"/>
              <a:t>requirement,</a:t>
            </a:r>
          </a:p>
          <a:p>
            <a:pPr lvl="1"/>
            <a:r>
              <a:rPr lang="en-US" dirty="0" smtClean="0"/>
              <a:t>changing </a:t>
            </a:r>
            <a:r>
              <a:rPr lang="en-US" dirty="0"/>
              <a:t>the test of soundness, </a:t>
            </a:r>
            <a:endParaRPr lang="en-US" dirty="0" smtClean="0"/>
          </a:p>
          <a:p>
            <a:pPr lvl="1"/>
            <a:r>
              <a:rPr lang="en-US" dirty="0" smtClean="0"/>
              <a:t>strengthening </a:t>
            </a:r>
            <a:r>
              <a:rPr lang="en-US" dirty="0"/>
              <a:t>the duty to cooperate and reducing the evidence base </a:t>
            </a:r>
            <a:r>
              <a:rPr lang="en-US" dirty="0" smtClean="0"/>
              <a:t>required, </a:t>
            </a:r>
          </a:p>
          <a:p>
            <a:pPr lvl="1"/>
            <a:r>
              <a:rPr lang="en-US" dirty="0" smtClean="0"/>
              <a:t>proposing </a:t>
            </a:r>
            <a:r>
              <a:rPr lang="en-US" dirty="0"/>
              <a:t>a two-year deadline for </a:t>
            </a:r>
            <a:r>
              <a:rPr lang="en-US" dirty="0" smtClean="0"/>
              <a:t>plan-making,</a:t>
            </a:r>
          </a:p>
          <a:p>
            <a:pPr lvl="1"/>
            <a:r>
              <a:rPr lang="en-US" dirty="0" smtClean="0"/>
              <a:t>introducing </a:t>
            </a:r>
            <a:r>
              <a:rPr lang="en-US" dirty="0"/>
              <a:t>government powers to direct joint plans.</a:t>
            </a:r>
            <a:endParaRPr lang="en-GB" dirty="0"/>
          </a:p>
        </p:txBody>
      </p:sp>
    </p:spTree>
    <p:extLst>
      <p:ext uri="{BB962C8B-B14F-4D97-AF65-F5344CB8AC3E}">
        <p14:creationId xmlns:p14="http://schemas.microsoft.com/office/powerpoint/2010/main" val="66155507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Local Plan Reform?? WP content</a:t>
            </a:r>
            <a:endParaRPr lang="en-GB" dirty="0"/>
          </a:p>
        </p:txBody>
      </p:sp>
      <p:sp>
        <p:nvSpPr>
          <p:cNvPr id="3" name="Content Placeholder 2"/>
          <p:cNvSpPr>
            <a:spLocks noGrp="1"/>
          </p:cNvSpPr>
          <p:nvPr>
            <p:ph idx="1"/>
          </p:nvPr>
        </p:nvSpPr>
        <p:spPr>
          <a:xfrm>
            <a:off x="632520" y="1268760"/>
            <a:ext cx="8977313" cy="5328592"/>
          </a:xfrm>
        </p:spPr>
        <p:txBody>
          <a:bodyPr/>
          <a:lstStyle/>
          <a:p>
            <a:endParaRPr lang="en-GB" dirty="0"/>
          </a:p>
          <a:p>
            <a:endParaRPr lang="en-GB" dirty="0"/>
          </a:p>
          <a:p>
            <a:pPr lvl="1"/>
            <a:endParaRPr lang="en-US" dirty="0" smtClean="0"/>
          </a:p>
          <a:p>
            <a:endParaRPr lang="en-GB" dirty="0"/>
          </a:p>
        </p:txBody>
      </p:sp>
    </p:spTree>
    <p:extLst>
      <p:ext uri="{BB962C8B-B14F-4D97-AF65-F5344CB8AC3E}">
        <p14:creationId xmlns:p14="http://schemas.microsoft.com/office/powerpoint/2010/main" val="153597463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r>
              <a:rPr lang="en-GB" smtClean="0"/>
              <a:t>Questions?</a:t>
            </a:r>
            <a:endParaRPr lang="en-US" smtClean="0"/>
          </a:p>
        </p:txBody>
      </p:sp>
      <p:sp>
        <p:nvSpPr>
          <p:cNvPr id="89091"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mtClean="0"/>
          </a:p>
        </p:txBody>
      </p:sp>
      <p:pic>
        <p:nvPicPr>
          <p:cNvPr id="89092" name="Picture 4" descr="MC9004315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3071430"/>
            <a:ext cx="31464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MC9004315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105251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7" descr="MC9004419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193" y="188913"/>
            <a:ext cx="1520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MC90043316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8" y="3936620"/>
            <a:ext cx="34480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9" descr="MC90007862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488" y="2207838"/>
            <a:ext cx="18573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87815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584200" y="-18752"/>
            <a:ext cx="8915400" cy="711448"/>
          </a:xfrm>
        </p:spPr>
        <p:txBody>
          <a:bodyPr/>
          <a:lstStyle/>
          <a:p>
            <a:r>
              <a:rPr lang="en-GB" altLang="en-US" dirty="0" smtClean="0"/>
              <a:t>Implications of leaving the EU</a:t>
            </a:r>
          </a:p>
        </p:txBody>
      </p:sp>
      <p:sp>
        <p:nvSpPr>
          <p:cNvPr id="74755" name="Content Placeholder 2"/>
          <p:cNvSpPr>
            <a:spLocks noGrp="1"/>
          </p:cNvSpPr>
          <p:nvPr>
            <p:ph idx="1"/>
          </p:nvPr>
        </p:nvSpPr>
        <p:spPr>
          <a:xfrm>
            <a:off x="584200" y="548680"/>
            <a:ext cx="8915400" cy="4929188"/>
          </a:xfrm>
        </p:spPr>
        <p:txBody>
          <a:bodyPr/>
          <a:lstStyle/>
          <a:p>
            <a:r>
              <a:rPr lang="en-GB" altLang="en-US" dirty="0" smtClean="0"/>
              <a:t>Economic uncertainty and slowdown in construction (temporary?):</a:t>
            </a:r>
          </a:p>
          <a:p>
            <a:pPr lvl="1"/>
            <a:r>
              <a:rPr lang="en-GB" altLang="en-US" dirty="0" smtClean="0"/>
              <a:t>less delivery of housing? </a:t>
            </a:r>
          </a:p>
          <a:p>
            <a:pPr lvl="1"/>
            <a:r>
              <a:rPr lang="en-GB" altLang="en-US" dirty="0" smtClean="0"/>
              <a:t>Viability of developments (construction materials from Europe)</a:t>
            </a:r>
          </a:p>
          <a:p>
            <a:pPr lvl="1"/>
            <a:r>
              <a:rPr lang="en-GB" altLang="en-US" dirty="0" smtClean="0"/>
              <a:t>Renegotiating of S106s – affordable housing and infrastructure contributions?</a:t>
            </a:r>
          </a:p>
          <a:p>
            <a:r>
              <a:rPr lang="en-GB" altLang="en-US" dirty="0" smtClean="0"/>
              <a:t>EU legislation main areas:</a:t>
            </a:r>
          </a:p>
          <a:p>
            <a:pPr lvl="1"/>
            <a:r>
              <a:rPr lang="en-GB" altLang="en-US" dirty="0" smtClean="0"/>
              <a:t>Environmental Impact Assessments</a:t>
            </a:r>
          </a:p>
          <a:p>
            <a:pPr lvl="1"/>
            <a:r>
              <a:rPr lang="en-GB" altLang="en-US" dirty="0" smtClean="0"/>
              <a:t>Habitats Directive and wildlife sites</a:t>
            </a:r>
          </a:p>
          <a:p>
            <a:pPr lvl="1"/>
            <a:r>
              <a:rPr lang="en-GB" altLang="en-US" dirty="0" err="1" smtClean="0"/>
              <a:t>Aarhuus</a:t>
            </a:r>
            <a:r>
              <a:rPr lang="en-GB" altLang="en-US" dirty="0" smtClean="0"/>
              <a:t> Convention on access to environmental justice</a:t>
            </a:r>
          </a:p>
          <a:p>
            <a:endParaRPr lang="en-GB" altLang="en-US" dirty="0" smtClean="0"/>
          </a:p>
          <a:p>
            <a:endParaRPr lang="en-GB" altLang="en-US" dirty="0" smtClean="0"/>
          </a:p>
          <a:p>
            <a:endParaRPr lang="en-GB" altLang="en-US" dirty="0" smtClean="0"/>
          </a:p>
        </p:txBody>
      </p:sp>
    </p:spTree>
    <p:extLst>
      <p:ext uri="{BB962C8B-B14F-4D97-AF65-F5344CB8AC3E}">
        <p14:creationId xmlns:p14="http://schemas.microsoft.com/office/powerpoint/2010/main" val="146674317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GB" altLang="en-US" smtClean="0"/>
              <a:t>Implications of leaving the EU</a:t>
            </a:r>
          </a:p>
        </p:txBody>
      </p:sp>
      <p:sp>
        <p:nvSpPr>
          <p:cNvPr id="75779" name="Content Placeholder 2"/>
          <p:cNvSpPr>
            <a:spLocks noGrp="1"/>
          </p:cNvSpPr>
          <p:nvPr>
            <p:ph idx="1"/>
          </p:nvPr>
        </p:nvSpPr>
        <p:spPr/>
        <p:txBody>
          <a:bodyPr/>
          <a:lstStyle/>
          <a:p>
            <a:r>
              <a:rPr lang="en-GB" altLang="en-US" smtClean="0"/>
              <a:t>Infrastructure and regeneration funding</a:t>
            </a:r>
          </a:p>
          <a:p>
            <a:r>
              <a:rPr lang="en-GB" altLang="en-US" smtClean="0"/>
              <a:t>Housing growth forecasts – currently impossible to know impact on changes to migration rates </a:t>
            </a:r>
          </a:p>
          <a:p>
            <a:r>
              <a:rPr lang="en-GB" altLang="en-US" smtClean="0"/>
              <a:t>So stick with official projections from the Office for National Statistics (evidence) which already built in a drop in in-migration to 2020</a:t>
            </a:r>
          </a:p>
          <a:p>
            <a:endParaRPr lang="en-GB" altLang="en-US" smtClean="0"/>
          </a:p>
        </p:txBody>
      </p:sp>
    </p:spTree>
    <p:extLst>
      <p:ext uri="{BB962C8B-B14F-4D97-AF65-F5344CB8AC3E}">
        <p14:creationId xmlns:p14="http://schemas.microsoft.com/office/powerpoint/2010/main" val="245116309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r>
              <a:rPr lang="en-GB" smtClean="0"/>
              <a:t>FINAL Questions</a:t>
            </a:r>
            <a:r>
              <a:rPr lang="en-GB" dirty="0" smtClean="0"/>
              <a:t>?</a:t>
            </a:r>
            <a:br>
              <a:rPr lang="en-GB" dirty="0" smtClean="0"/>
            </a:br>
            <a:r>
              <a:rPr lang="en-GB" dirty="0" smtClean="0"/>
              <a:t>Comments!</a:t>
            </a:r>
            <a:endParaRPr lang="en-US" dirty="0" smtClean="0"/>
          </a:p>
        </p:txBody>
      </p:sp>
      <p:sp>
        <p:nvSpPr>
          <p:cNvPr id="89091"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mtClean="0"/>
          </a:p>
        </p:txBody>
      </p:sp>
      <p:pic>
        <p:nvPicPr>
          <p:cNvPr id="89092" name="Picture 4"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3" y="3071430"/>
            <a:ext cx="31464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MC90043154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263" y="105251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7" descr="MC90044190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7193" y="188913"/>
            <a:ext cx="1520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MC90043316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8" y="3936620"/>
            <a:ext cx="34480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9" descr="MC90007862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488" y="2207838"/>
            <a:ext cx="18573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209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Government’s Planning Reform Agenda</a:t>
            </a:r>
            <a:endParaRPr lang="en-GB" dirty="0"/>
          </a:p>
        </p:txBody>
      </p:sp>
      <p:sp>
        <p:nvSpPr>
          <p:cNvPr id="3" name="Content Placeholder 2"/>
          <p:cNvSpPr>
            <a:spLocks noGrp="1"/>
          </p:cNvSpPr>
          <p:nvPr>
            <p:ph idx="1"/>
          </p:nvPr>
        </p:nvSpPr>
        <p:spPr/>
        <p:txBody>
          <a:bodyPr/>
          <a:lstStyle/>
          <a:p>
            <a:r>
              <a:rPr lang="en-GB" dirty="0" smtClean="0"/>
              <a:t>The </a:t>
            </a:r>
            <a:r>
              <a:rPr lang="en-GB" dirty="0"/>
              <a:t>Housing &amp; Planning </a:t>
            </a:r>
            <a:r>
              <a:rPr lang="en-GB" dirty="0" smtClean="0"/>
              <a:t>Act: </a:t>
            </a:r>
            <a:r>
              <a:rPr lang="en-GB" sz="2400" dirty="0" smtClean="0"/>
              <a:t>Starter Homes, Brownfield </a:t>
            </a:r>
            <a:r>
              <a:rPr lang="en-GB" sz="2400" dirty="0" err="1" smtClean="0"/>
              <a:t>Reg</a:t>
            </a:r>
            <a:r>
              <a:rPr lang="en-GB" sz="2400" dirty="0" smtClean="0"/>
              <a:t> &amp; Permissions in Principle, Alternative providers, Local </a:t>
            </a:r>
            <a:r>
              <a:rPr lang="en-GB" sz="2400" dirty="0"/>
              <a:t>P</a:t>
            </a:r>
            <a:r>
              <a:rPr lang="en-GB" sz="2400" dirty="0" smtClean="0"/>
              <a:t>lan provision,</a:t>
            </a:r>
          </a:p>
          <a:p>
            <a:r>
              <a:rPr lang="en-GB" dirty="0" smtClean="0"/>
              <a:t>DM performance</a:t>
            </a:r>
          </a:p>
          <a:p>
            <a:r>
              <a:rPr lang="en-GB" dirty="0" smtClean="0"/>
              <a:t>The </a:t>
            </a:r>
            <a:r>
              <a:rPr lang="en-GB" dirty="0"/>
              <a:t>Neighbourhood Planning </a:t>
            </a:r>
            <a:r>
              <a:rPr lang="en-GB" dirty="0" smtClean="0"/>
              <a:t>Bill: </a:t>
            </a:r>
            <a:r>
              <a:rPr lang="en-GB" sz="2400" dirty="0" smtClean="0"/>
              <a:t>Neighbourhood Planning Reform, Local Plan provision, Planning Conditions, CPO</a:t>
            </a:r>
          </a:p>
          <a:p>
            <a:r>
              <a:rPr lang="en-GB" dirty="0" smtClean="0"/>
              <a:t>New Home Bonus changes</a:t>
            </a:r>
          </a:p>
          <a:p>
            <a:r>
              <a:rPr lang="en-GB" dirty="0" smtClean="0"/>
              <a:t>The Planning </a:t>
            </a:r>
            <a:r>
              <a:rPr lang="en-GB" dirty="0"/>
              <a:t>White </a:t>
            </a:r>
            <a:r>
              <a:rPr lang="en-GB" dirty="0" smtClean="0"/>
              <a:t>Paper: ???? </a:t>
            </a:r>
            <a:endParaRPr lang="en-GB" dirty="0"/>
          </a:p>
        </p:txBody>
      </p:sp>
    </p:spTree>
    <p:extLst>
      <p:ext uri="{BB962C8B-B14F-4D97-AF65-F5344CB8AC3E}">
        <p14:creationId xmlns:p14="http://schemas.microsoft.com/office/powerpoint/2010/main" val="189180764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GB" dirty="0" smtClean="0"/>
              <a:t>We need your feedback</a:t>
            </a:r>
            <a:endParaRPr lang="en-GB" dirty="0"/>
          </a:p>
        </p:txBody>
      </p:sp>
      <p:pic>
        <p:nvPicPr>
          <p:cNvPr id="1026" name="Picture 2" descr="http://www.ripepersonalchef.com/wp-content/uploads/2013/05/CLIENT-feedback-P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720" y="1628806"/>
            <a:ext cx="4396958" cy="439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30674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6442" y="183778"/>
            <a:ext cx="9777536" cy="101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669900"/>
                </a:solidFill>
                <a:latin typeface="+mj-lt"/>
                <a:ea typeface="+mj-ea"/>
                <a:cs typeface="+mj-cs"/>
              </a:defRPr>
            </a:lvl1pPr>
            <a:lvl2pPr algn="l" rtl="0" fontAlgn="base">
              <a:spcBef>
                <a:spcPct val="0"/>
              </a:spcBef>
              <a:spcAft>
                <a:spcPct val="0"/>
              </a:spcAft>
              <a:defRPr sz="4000" b="1">
                <a:solidFill>
                  <a:srgbClr val="669900"/>
                </a:solidFill>
                <a:latin typeface="Arial" pitchFamily="34" charset="0"/>
              </a:defRPr>
            </a:lvl2pPr>
            <a:lvl3pPr algn="l" rtl="0" fontAlgn="base">
              <a:spcBef>
                <a:spcPct val="0"/>
              </a:spcBef>
              <a:spcAft>
                <a:spcPct val="0"/>
              </a:spcAft>
              <a:defRPr sz="4000" b="1">
                <a:solidFill>
                  <a:srgbClr val="669900"/>
                </a:solidFill>
                <a:latin typeface="Arial" pitchFamily="34" charset="0"/>
              </a:defRPr>
            </a:lvl3pPr>
            <a:lvl4pPr algn="l" rtl="0" fontAlgn="base">
              <a:spcBef>
                <a:spcPct val="0"/>
              </a:spcBef>
              <a:spcAft>
                <a:spcPct val="0"/>
              </a:spcAft>
              <a:defRPr sz="4000" b="1">
                <a:solidFill>
                  <a:srgbClr val="669900"/>
                </a:solidFill>
                <a:latin typeface="Arial" pitchFamily="34" charset="0"/>
              </a:defRPr>
            </a:lvl4pPr>
            <a:lvl5pPr algn="l" rtl="0" fontAlgn="base">
              <a:spcBef>
                <a:spcPct val="0"/>
              </a:spcBef>
              <a:spcAft>
                <a:spcPct val="0"/>
              </a:spcAft>
              <a:defRPr sz="4000" b="1">
                <a:solidFill>
                  <a:srgbClr val="669900"/>
                </a:solidFill>
                <a:latin typeface="Arial" pitchFamily="34" charset="0"/>
              </a:defRPr>
            </a:lvl5pPr>
            <a:lvl6pPr marL="457200" algn="l" rtl="0" fontAlgn="base">
              <a:spcBef>
                <a:spcPct val="0"/>
              </a:spcBef>
              <a:spcAft>
                <a:spcPct val="0"/>
              </a:spcAft>
              <a:defRPr sz="4000" b="1">
                <a:solidFill>
                  <a:srgbClr val="669900"/>
                </a:solidFill>
                <a:latin typeface="Arial" pitchFamily="34" charset="0"/>
              </a:defRPr>
            </a:lvl6pPr>
            <a:lvl7pPr marL="914400" algn="l" rtl="0" fontAlgn="base">
              <a:spcBef>
                <a:spcPct val="0"/>
              </a:spcBef>
              <a:spcAft>
                <a:spcPct val="0"/>
              </a:spcAft>
              <a:defRPr sz="4000" b="1">
                <a:solidFill>
                  <a:srgbClr val="669900"/>
                </a:solidFill>
                <a:latin typeface="Arial" pitchFamily="34" charset="0"/>
              </a:defRPr>
            </a:lvl7pPr>
            <a:lvl8pPr marL="1371600" algn="l" rtl="0" fontAlgn="base">
              <a:spcBef>
                <a:spcPct val="0"/>
              </a:spcBef>
              <a:spcAft>
                <a:spcPct val="0"/>
              </a:spcAft>
              <a:defRPr sz="4000" b="1">
                <a:solidFill>
                  <a:srgbClr val="669900"/>
                </a:solidFill>
                <a:latin typeface="Arial" pitchFamily="34" charset="0"/>
              </a:defRPr>
            </a:lvl8pPr>
            <a:lvl9pPr marL="1828800" algn="l" rtl="0" fontAlgn="base">
              <a:spcBef>
                <a:spcPct val="0"/>
              </a:spcBef>
              <a:spcAft>
                <a:spcPct val="0"/>
              </a:spcAft>
              <a:defRPr sz="4000" b="1">
                <a:solidFill>
                  <a:srgbClr val="669900"/>
                </a:solidFill>
                <a:latin typeface="Arial" pitchFamily="34" charset="0"/>
              </a:defRPr>
            </a:lvl9pPr>
          </a:lstStyle>
          <a:p>
            <a:r>
              <a:rPr lang="en-GB" sz="3600" kern="0" dirty="0" smtClean="0"/>
              <a:t>Thank you</a:t>
            </a:r>
            <a:endParaRPr lang="en-GB" sz="3600" kern="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80" y="1196752"/>
            <a:ext cx="6307026" cy="5374297"/>
          </a:xfrm>
          <a:prstGeom prst="rect">
            <a:avLst/>
          </a:prstGeom>
        </p:spPr>
      </p:pic>
      <p:cxnSp>
        <p:nvCxnSpPr>
          <p:cNvPr id="3" name="Straight Arrow Connector 2"/>
          <p:cNvCxnSpPr/>
          <p:nvPr/>
        </p:nvCxnSpPr>
        <p:spPr bwMode="auto">
          <a:xfrm flipH="1" flipV="1">
            <a:off x="5241035" y="2996952"/>
            <a:ext cx="1008112" cy="144016"/>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2" descr="D:\nicholas.wardle\Desktop\PAS contac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498" y="1738569"/>
            <a:ext cx="3749822" cy="429066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GB" dirty="0"/>
          </a:p>
        </p:txBody>
      </p:sp>
    </p:spTree>
    <p:extLst>
      <p:ext uri="{BB962C8B-B14F-4D97-AF65-F5344CB8AC3E}">
        <p14:creationId xmlns:p14="http://schemas.microsoft.com/office/powerpoint/2010/main" val="321440753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21" name="Text Box 5"/>
          <p:cNvSpPr txBox="1">
            <a:spLocks noChangeArrowheads="1"/>
          </p:cNvSpPr>
          <p:nvPr/>
        </p:nvSpPr>
        <p:spPr bwMode="auto">
          <a:xfrm>
            <a:off x="1496618" y="116632"/>
            <a:ext cx="6768752"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400" b="1">
                <a:solidFill>
                  <a:schemeClr val="tx2"/>
                </a:solidFill>
                <a:latin typeface="Arial" pitchFamily="34" charset="0"/>
              </a:defRPr>
            </a:lvl1pPr>
            <a:lvl2pPr marL="742950" indent="-285750" eaLnBrk="0" hangingPunct="0">
              <a:defRPr sz="4400" b="1">
                <a:solidFill>
                  <a:schemeClr val="tx2"/>
                </a:solidFill>
                <a:latin typeface="Arial" pitchFamily="34" charset="0"/>
              </a:defRPr>
            </a:lvl2pPr>
            <a:lvl3pPr marL="1143000" indent="-228600" eaLnBrk="0" hangingPunct="0">
              <a:defRPr sz="4400" b="1">
                <a:solidFill>
                  <a:schemeClr val="tx2"/>
                </a:solidFill>
                <a:latin typeface="Arial" pitchFamily="34" charset="0"/>
              </a:defRPr>
            </a:lvl3pPr>
            <a:lvl4pPr marL="1600200" indent="-228600" eaLnBrk="0" hangingPunct="0">
              <a:defRPr sz="4400" b="1">
                <a:solidFill>
                  <a:schemeClr val="tx2"/>
                </a:solidFill>
                <a:latin typeface="Arial" pitchFamily="34" charset="0"/>
              </a:defRPr>
            </a:lvl4pPr>
            <a:lvl5pPr marL="2057400" indent="-228600" eaLnBrk="0" hangingPunct="0">
              <a:defRPr sz="4400" b="1">
                <a:solidFill>
                  <a:schemeClr val="tx2"/>
                </a:solidFill>
                <a:latin typeface="Arial" pitchFamily="34" charset="0"/>
              </a:defRPr>
            </a:lvl5pPr>
            <a:lvl6pPr marL="2514600" indent="-228600" eaLnBrk="0" fontAlgn="base" hangingPunct="0">
              <a:spcBef>
                <a:spcPct val="0"/>
              </a:spcBef>
              <a:spcAft>
                <a:spcPct val="0"/>
              </a:spcAft>
              <a:defRPr sz="4400" b="1">
                <a:solidFill>
                  <a:schemeClr val="tx2"/>
                </a:solidFill>
                <a:latin typeface="Arial" pitchFamily="34" charset="0"/>
              </a:defRPr>
            </a:lvl6pPr>
            <a:lvl7pPr marL="2971800" indent="-228600" eaLnBrk="0" fontAlgn="base" hangingPunct="0">
              <a:spcBef>
                <a:spcPct val="0"/>
              </a:spcBef>
              <a:spcAft>
                <a:spcPct val="0"/>
              </a:spcAft>
              <a:defRPr sz="4400" b="1">
                <a:solidFill>
                  <a:schemeClr val="tx2"/>
                </a:solidFill>
                <a:latin typeface="Arial" pitchFamily="34" charset="0"/>
              </a:defRPr>
            </a:lvl7pPr>
            <a:lvl8pPr marL="3429000" indent="-228600" eaLnBrk="0" fontAlgn="base" hangingPunct="0">
              <a:spcBef>
                <a:spcPct val="0"/>
              </a:spcBef>
              <a:spcAft>
                <a:spcPct val="0"/>
              </a:spcAft>
              <a:defRPr sz="4400" b="1">
                <a:solidFill>
                  <a:schemeClr val="tx2"/>
                </a:solidFill>
                <a:latin typeface="Arial" pitchFamily="34" charset="0"/>
              </a:defRPr>
            </a:lvl8pPr>
            <a:lvl9pPr marL="3886200" indent="-228600" eaLnBrk="0" fontAlgn="base" hangingPunct="0">
              <a:spcBef>
                <a:spcPct val="0"/>
              </a:spcBef>
              <a:spcAft>
                <a:spcPct val="0"/>
              </a:spcAft>
              <a:defRPr sz="4400" b="1">
                <a:solidFill>
                  <a:schemeClr val="tx2"/>
                </a:solidFill>
                <a:latin typeface="Arial" pitchFamily="34" charset="0"/>
              </a:defRPr>
            </a:lvl9pPr>
          </a:lstStyle>
          <a:p>
            <a:pPr eaLnBrk="1" hangingPunct="1"/>
            <a:r>
              <a:rPr lang="en-GB" sz="4000" dirty="0" smtClean="0">
                <a:solidFill>
                  <a:srgbClr val="000000"/>
                </a:solidFill>
              </a:rPr>
              <a:t>Please leave your badges</a:t>
            </a:r>
          </a:p>
          <a:p>
            <a:pPr eaLnBrk="1" hangingPunct="1"/>
            <a:endParaRPr lang="en-GB" sz="4000" dirty="0" smtClean="0">
              <a:solidFill>
                <a:srgbClr val="000000"/>
              </a:solidFill>
            </a:endParaRPr>
          </a:p>
          <a:p>
            <a:pPr eaLnBrk="1" hangingPunct="1"/>
            <a:r>
              <a:rPr lang="en-GB" sz="4000" dirty="0" smtClean="0">
                <a:solidFill>
                  <a:srgbClr val="000000"/>
                </a:solidFill>
              </a:rPr>
              <a:t>The support doesn’t end now:</a:t>
            </a:r>
            <a:r>
              <a:rPr lang="en-GB" sz="4000" dirty="0">
                <a:solidFill>
                  <a:srgbClr val="000000"/>
                </a:solidFill>
              </a:rPr>
              <a:t/>
            </a:r>
            <a:br>
              <a:rPr lang="en-GB" sz="4000" dirty="0">
                <a:solidFill>
                  <a:srgbClr val="000000"/>
                </a:solidFill>
              </a:rPr>
            </a:br>
            <a:r>
              <a:rPr lang="en-GB" dirty="0">
                <a:solidFill>
                  <a:srgbClr val="000000"/>
                </a:solidFill>
              </a:rPr>
              <a:t/>
            </a:r>
            <a:br>
              <a:rPr lang="en-GB" dirty="0">
                <a:solidFill>
                  <a:srgbClr val="000000"/>
                </a:solidFill>
              </a:rPr>
            </a:br>
            <a:endParaRPr lang="en-US" sz="4000" dirty="0">
              <a:solidFill>
                <a:srgbClr val="000000"/>
              </a:solidFill>
            </a:endParaRPr>
          </a:p>
        </p:txBody>
      </p:sp>
      <p:pic>
        <p:nvPicPr>
          <p:cNvPr id="1026" name="Picture 2" descr="D:\nicholas.wardle\Desktop\PAS conta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760" y="2276872"/>
            <a:ext cx="3749822" cy="429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00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Government’s Planning Reform Agenda</a:t>
            </a:r>
            <a:endParaRPr lang="en-GB" dirty="0"/>
          </a:p>
        </p:txBody>
      </p:sp>
      <p:sp>
        <p:nvSpPr>
          <p:cNvPr id="3" name="Content Placeholder 2"/>
          <p:cNvSpPr>
            <a:spLocks noGrp="1"/>
          </p:cNvSpPr>
          <p:nvPr>
            <p:ph idx="1"/>
          </p:nvPr>
        </p:nvSpPr>
        <p:spPr/>
        <p:txBody>
          <a:bodyPr/>
          <a:lstStyle/>
          <a:p>
            <a:r>
              <a:rPr lang="en-GB" dirty="0" smtClean="0"/>
              <a:t>The </a:t>
            </a:r>
            <a:r>
              <a:rPr lang="en-GB" dirty="0"/>
              <a:t>Housing &amp; Planning </a:t>
            </a:r>
            <a:r>
              <a:rPr lang="en-GB" dirty="0" smtClean="0"/>
              <a:t>Act: </a:t>
            </a:r>
            <a:r>
              <a:rPr lang="en-GB" sz="2400" dirty="0" smtClean="0"/>
              <a:t>Starter Homes, Brownfield </a:t>
            </a:r>
            <a:r>
              <a:rPr lang="en-GB" sz="2400" dirty="0" err="1" smtClean="0"/>
              <a:t>Reg</a:t>
            </a:r>
            <a:r>
              <a:rPr lang="en-GB" sz="2400" dirty="0" smtClean="0"/>
              <a:t> &amp; Permissions in Principle, Alternative providers, Local </a:t>
            </a:r>
            <a:r>
              <a:rPr lang="en-GB" sz="2400" dirty="0"/>
              <a:t>P</a:t>
            </a:r>
            <a:r>
              <a:rPr lang="en-GB" sz="2400" dirty="0" smtClean="0"/>
              <a:t>lan provision,</a:t>
            </a:r>
          </a:p>
          <a:p>
            <a:r>
              <a:rPr lang="en-GB" dirty="0" smtClean="0"/>
              <a:t>DM performance</a:t>
            </a:r>
          </a:p>
          <a:p>
            <a:r>
              <a:rPr lang="en-GB" dirty="0" smtClean="0"/>
              <a:t>The </a:t>
            </a:r>
            <a:r>
              <a:rPr lang="en-GB" dirty="0"/>
              <a:t>Neighbourhood Planning </a:t>
            </a:r>
            <a:r>
              <a:rPr lang="en-GB" dirty="0" smtClean="0"/>
              <a:t>Bill: </a:t>
            </a:r>
            <a:r>
              <a:rPr lang="en-GB" sz="2400" dirty="0" smtClean="0"/>
              <a:t>Neighbourhood Planning Reform, Local Plan provision, Planning Conditions, CPO</a:t>
            </a:r>
          </a:p>
          <a:p>
            <a:r>
              <a:rPr lang="en-GB" dirty="0" smtClean="0"/>
              <a:t>New Home Bonus changes</a:t>
            </a:r>
          </a:p>
          <a:p>
            <a:r>
              <a:rPr lang="en-GB" dirty="0" smtClean="0"/>
              <a:t>The Planning </a:t>
            </a:r>
            <a:r>
              <a:rPr lang="en-GB" dirty="0"/>
              <a:t>White </a:t>
            </a:r>
            <a:r>
              <a:rPr lang="en-GB" dirty="0" smtClean="0"/>
              <a:t>Paper: ???? </a:t>
            </a:r>
            <a:r>
              <a:rPr lang="en-GB" dirty="0" smtClean="0">
                <a:solidFill>
                  <a:srgbClr val="FF0000"/>
                </a:solidFill>
              </a:rPr>
              <a:t>Due out in Nov!</a:t>
            </a:r>
            <a:endParaRPr lang="en-GB" dirty="0">
              <a:solidFill>
                <a:srgbClr val="FF0000"/>
              </a:solidFill>
            </a:endParaRPr>
          </a:p>
        </p:txBody>
      </p:sp>
    </p:spTree>
    <p:extLst>
      <p:ext uri="{BB962C8B-B14F-4D97-AF65-F5344CB8AC3E}">
        <p14:creationId xmlns:p14="http://schemas.microsoft.com/office/powerpoint/2010/main" val="1985658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Government’s Planning Reform Agenda</a:t>
            </a:r>
            <a:endParaRPr lang="en-GB" dirty="0"/>
          </a:p>
        </p:txBody>
      </p:sp>
      <p:sp>
        <p:nvSpPr>
          <p:cNvPr id="3" name="Content Placeholder 2"/>
          <p:cNvSpPr>
            <a:spLocks noGrp="1"/>
          </p:cNvSpPr>
          <p:nvPr>
            <p:ph idx="1"/>
          </p:nvPr>
        </p:nvSpPr>
        <p:spPr/>
        <p:txBody>
          <a:bodyPr/>
          <a:lstStyle/>
          <a:p>
            <a:r>
              <a:rPr lang="en-GB" dirty="0" smtClean="0"/>
              <a:t>The </a:t>
            </a:r>
            <a:r>
              <a:rPr lang="en-GB" dirty="0"/>
              <a:t>Housing &amp; Planning </a:t>
            </a:r>
            <a:r>
              <a:rPr lang="en-GB" dirty="0" smtClean="0"/>
              <a:t>Act: </a:t>
            </a:r>
            <a:r>
              <a:rPr lang="en-GB" sz="2400" dirty="0" smtClean="0"/>
              <a:t>Starter Homes, Brownfield </a:t>
            </a:r>
            <a:r>
              <a:rPr lang="en-GB" sz="2400" dirty="0" err="1" smtClean="0"/>
              <a:t>Reg</a:t>
            </a:r>
            <a:r>
              <a:rPr lang="en-GB" sz="2400" dirty="0" smtClean="0"/>
              <a:t> &amp; Permissions in Principle, Alternative providers, Local </a:t>
            </a:r>
            <a:r>
              <a:rPr lang="en-GB" sz="2400" dirty="0"/>
              <a:t>P</a:t>
            </a:r>
            <a:r>
              <a:rPr lang="en-GB" sz="2400" dirty="0" smtClean="0"/>
              <a:t>lan provision,</a:t>
            </a:r>
          </a:p>
          <a:p>
            <a:r>
              <a:rPr lang="en-GB" dirty="0" smtClean="0"/>
              <a:t>DM performance</a:t>
            </a:r>
          </a:p>
          <a:p>
            <a:r>
              <a:rPr lang="en-GB" dirty="0" smtClean="0"/>
              <a:t>The </a:t>
            </a:r>
            <a:r>
              <a:rPr lang="en-GB" dirty="0"/>
              <a:t>Neighbourhood Planning </a:t>
            </a:r>
            <a:r>
              <a:rPr lang="en-GB" dirty="0" smtClean="0"/>
              <a:t>Bill: </a:t>
            </a:r>
            <a:r>
              <a:rPr lang="en-GB" sz="2400" dirty="0" smtClean="0"/>
              <a:t>Neighbourhood Planning Reform, Local Plan provision, Planning Conditions, CPO</a:t>
            </a:r>
          </a:p>
          <a:p>
            <a:r>
              <a:rPr lang="en-GB" dirty="0" smtClean="0"/>
              <a:t>New Home Bonus changes</a:t>
            </a:r>
          </a:p>
          <a:p>
            <a:r>
              <a:rPr lang="en-GB" dirty="0" smtClean="0"/>
              <a:t>The Planning </a:t>
            </a:r>
            <a:r>
              <a:rPr lang="en-GB" dirty="0"/>
              <a:t>White </a:t>
            </a:r>
            <a:r>
              <a:rPr lang="en-GB" dirty="0" smtClean="0"/>
              <a:t>Paper: ???? </a:t>
            </a:r>
            <a:r>
              <a:rPr lang="en-GB" i="1" dirty="0" smtClean="0"/>
              <a:t>Nov, </a:t>
            </a:r>
            <a:r>
              <a:rPr lang="en-GB" dirty="0" smtClean="0">
                <a:solidFill>
                  <a:srgbClr val="FF0000"/>
                </a:solidFill>
              </a:rPr>
              <a:t>Due </a:t>
            </a:r>
            <a:r>
              <a:rPr lang="en-GB" dirty="0">
                <a:solidFill>
                  <a:srgbClr val="FF0000"/>
                </a:solidFill>
              </a:rPr>
              <a:t>out in </a:t>
            </a:r>
            <a:r>
              <a:rPr lang="en-GB" dirty="0" smtClean="0">
                <a:solidFill>
                  <a:srgbClr val="FF0000"/>
                </a:solidFill>
              </a:rPr>
              <a:t>Dec!</a:t>
            </a:r>
            <a:endParaRPr lang="en-GB" dirty="0"/>
          </a:p>
        </p:txBody>
      </p:sp>
    </p:spTree>
    <p:extLst>
      <p:ext uri="{BB962C8B-B14F-4D97-AF65-F5344CB8AC3E}">
        <p14:creationId xmlns:p14="http://schemas.microsoft.com/office/powerpoint/2010/main" val="3744485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Government’s Planning Reform Agenda</a:t>
            </a:r>
            <a:endParaRPr lang="en-GB" dirty="0"/>
          </a:p>
        </p:txBody>
      </p:sp>
      <p:sp>
        <p:nvSpPr>
          <p:cNvPr id="3" name="Content Placeholder 2"/>
          <p:cNvSpPr>
            <a:spLocks noGrp="1"/>
          </p:cNvSpPr>
          <p:nvPr>
            <p:ph idx="1"/>
          </p:nvPr>
        </p:nvSpPr>
        <p:spPr>
          <a:xfrm>
            <a:off x="584201" y="1600206"/>
            <a:ext cx="8915400" cy="4925138"/>
          </a:xfrm>
        </p:spPr>
        <p:txBody>
          <a:bodyPr/>
          <a:lstStyle/>
          <a:p>
            <a:r>
              <a:rPr lang="en-GB" dirty="0" smtClean="0"/>
              <a:t>The Housing &amp; Planning Act: </a:t>
            </a:r>
            <a:r>
              <a:rPr lang="en-GB" sz="2400" dirty="0" smtClean="0"/>
              <a:t>Starter Homes, Brownfield </a:t>
            </a:r>
            <a:r>
              <a:rPr lang="en-GB" sz="2400" dirty="0" err="1" smtClean="0"/>
              <a:t>Reg</a:t>
            </a:r>
            <a:r>
              <a:rPr lang="en-GB" sz="2400" dirty="0" smtClean="0"/>
              <a:t> &amp; Permissions in Principle, Alternative providers, Local Plan provision,</a:t>
            </a:r>
          </a:p>
          <a:p>
            <a:r>
              <a:rPr lang="en-GB" dirty="0" smtClean="0"/>
              <a:t>DM performance</a:t>
            </a:r>
          </a:p>
          <a:p>
            <a:r>
              <a:rPr lang="en-GB" dirty="0" smtClean="0"/>
              <a:t>The Neighbourhood Planning Bill: </a:t>
            </a:r>
            <a:r>
              <a:rPr lang="en-GB" sz="2400" dirty="0" smtClean="0"/>
              <a:t>Neighbourhood Planning Reform, Local Plan provision, Planning Conditions, CPO</a:t>
            </a:r>
          </a:p>
          <a:p>
            <a:r>
              <a:rPr lang="en-GB" dirty="0" smtClean="0"/>
              <a:t>New Home Bonus changes</a:t>
            </a:r>
          </a:p>
          <a:p>
            <a:r>
              <a:rPr lang="en-GB" dirty="0" smtClean="0"/>
              <a:t>The Planning White Paper: ???? </a:t>
            </a:r>
            <a:r>
              <a:rPr lang="en-GB" i="1" dirty="0" smtClean="0"/>
              <a:t>Nov, Dec, </a:t>
            </a:r>
            <a:r>
              <a:rPr lang="en-GB" dirty="0">
                <a:solidFill>
                  <a:srgbClr val="FF0000"/>
                </a:solidFill>
              </a:rPr>
              <a:t>Due out in </a:t>
            </a:r>
            <a:r>
              <a:rPr lang="en-GB" dirty="0" smtClean="0">
                <a:solidFill>
                  <a:srgbClr val="FF0000"/>
                </a:solidFill>
              </a:rPr>
              <a:t>Jan!</a:t>
            </a:r>
            <a:endParaRPr lang="en-GB" dirty="0"/>
          </a:p>
        </p:txBody>
      </p:sp>
    </p:spTree>
    <p:extLst>
      <p:ext uri="{BB962C8B-B14F-4D97-AF65-F5344CB8AC3E}">
        <p14:creationId xmlns:p14="http://schemas.microsoft.com/office/powerpoint/2010/main" val="698280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Government’s Planning Reform Agenda</a:t>
            </a:r>
            <a:endParaRPr lang="en-GB" dirty="0"/>
          </a:p>
        </p:txBody>
      </p:sp>
      <p:sp>
        <p:nvSpPr>
          <p:cNvPr id="3" name="Content Placeholder 2"/>
          <p:cNvSpPr>
            <a:spLocks noGrp="1"/>
          </p:cNvSpPr>
          <p:nvPr>
            <p:ph idx="1"/>
          </p:nvPr>
        </p:nvSpPr>
        <p:spPr>
          <a:xfrm>
            <a:off x="584201" y="1600206"/>
            <a:ext cx="8915400" cy="4925138"/>
          </a:xfrm>
        </p:spPr>
        <p:txBody>
          <a:bodyPr/>
          <a:lstStyle/>
          <a:p>
            <a:r>
              <a:rPr lang="en-GB" dirty="0" smtClean="0"/>
              <a:t>The </a:t>
            </a:r>
            <a:r>
              <a:rPr lang="en-GB" dirty="0"/>
              <a:t>Housing &amp; Planning </a:t>
            </a:r>
            <a:r>
              <a:rPr lang="en-GB" dirty="0" smtClean="0"/>
              <a:t>Act: </a:t>
            </a:r>
            <a:r>
              <a:rPr lang="en-GB" sz="2400" dirty="0" smtClean="0"/>
              <a:t>Starter Homes, Brownfield </a:t>
            </a:r>
            <a:r>
              <a:rPr lang="en-GB" sz="2400" dirty="0" err="1" smtClean="0"/>
              <a:t>Reg</a:t>
            </a:r>
            <a:r>
              <a:rPr lang="en-GB" sz="2400" dirty="0" smtClean="0"/>
              <a:t> &amp; Permissions in Principle, Alternative providers, Local </a:t>
            </a:r>
            <a:r>
              <a:rPr lang="en-GB" sz="2400" dirty="0"/>
              <a:t>P</a:t>
            </a:r>
            <a:r>
              <a:rPr lang="en-GB" sz="2400" dirty="0" smtClean="0"/>
              <a:t>lan provision,</a:t>
            </a:r>
          </a:p>
          <a:p>
            <a:r>
              <a:rPr lang="en-GB" dirty="0" smtClean="0"/>
              <a:t>DM performance</a:t>
            </a:r>
          </a:p>
          <a:p>
            <a:r>
              <a:rPr lang="en-GB" dirty="0" smtClean="0"/>
              <a:t>The </a:t>
            </a:r>
            <a:r>
              <a:rPr lang="en-GB" dirty="0"/>
              <a:t>Neighbourhood Planning </a:t>
            </a:r>
            <a:r>
              <a:rPr lang="en-GB" dirty="0" smtClean="0"/>
              <a:t>Bill: </a:t>
            </a:r>
            <a:r>
              <a:rPr lang="en-GB" sz="2400" dirty="0" smtClean="0"/>
              <a:t>Neighbourhood Planning Reform, Local Plan provision, Planning Conditions, CPO</a:t>
            </a:r>
          </a:p>
          <a:p>
            <a:r>
              <a:rPr lang="en-GB" dirty="0" smtClean="0"/>
              <a:t>New Home Bonus changes</a:t>
            </a:r>
          </a:p>
          <a:p>
            <a:r>
              <a:rPr lang="en-GB" dirty="0" smtClean="0"/>
              <a:t>The Planning </a:t>
            </a:r>
            <a:r>
              <a:rPr lang="en-GB" dirty="0"/>
              <a:t>White </a:t>
            </a:r>
            <a:r>
              <a:rPr lang="en-GB" dirty="0" smtClean="0"/>
              <a:t>Paper: ???? </a:t>
            </a:r>
            <a:r>
              <a:rPr lang="en-GB" i="1" dirty="0" smtClean="0"/>
              <a:t>Nov, Dec, Jan</a:t>
            </a:r>
            <a:r>
              <a:rPr lang="en-GB" dirty="0" smtClean="0"/>
              <a:t>, … </a:t>
            </a:r>
            <a:r>
              <a:rPr lang="en-GB" dirty="0" smtClean="0">
                <a:solidFill>
                  <a:srgbClr val="FF0000"/>
                </a:solidFill>
              </a:rPr>
              <a:t>Feb?, March?</a:t>
            </a:r>
            <a:endParaRPr lang="en-GB" dirty="0">
              <a:solidFill>
                <a:srgbClr val="FF0000"/>
              </a:solidFill>
            </a:endParaRPr>
          </a:p>
        </p:txBody>
      </p:sp>
    </p:spTree>
    <p:extLst>
      <p:ext uri="{BB962C8B-B14F-4D97-AF65-F5344CB8AC3E}">
        <p14:creationId xmlns:p14="http://schemas.microsoft.com/office/powerpoint/2010/main" val="188769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Government’s Planning Reform Agenda</a:t>
            </a:r>
            <a:endParaRPr lang="en-GB" dirty="0"/>
          </a:p>
        </p:txBody>
      </p:sp>
      <p:sp>
        <p:nvSpPr>
          <p:cNvPr id="3" name="Content Placeholder 2"/>
          <p:cNvSpPr>
            <a:spLocks noGrp="1"/>
          </p:cNvSpPr>
          <p:nvPr>
            <p:ph idx="1"/>
          </p:nvPr>
        </p:nvSpPr>
        <p:spPr/>
        <p:txBody>
          <a:bodyPr/>
          <a:lstStyle/>
          <a:p>
            <a:r>
              <a:rPr lang="en-GB" dirty="0" smtClean="0"/>
              <a:t>The </a:t>
            </a:r>
            <a:r>
              <a:rPr lang="en-GB" dirty="0"/>
              <a:t>Housing &amp; Planning </a:t>
            </a:r>
            <a:r>
              <a:rPr lang="en-GB" dirty="0" smtClean="0"/>
              <a:t>Act: </a:t>
            </a:r>
            <a:r>
              <a:rPr lang="en-GB" sz="2400" dirty="0" smtClean="0"/>
              <a:t>Starter Homes, Brownfield </a:t>
            </a:r>
            <a:r>
              <a:rPr lang="en-GB" sz="2400" dirty="0" err="1" smtClean="0"/>
              <a:t>Reg</a:t>
            </a:r>
            <a:r>
              <a:rPr lang="en-GB" sz="2400" dirty="0" smtClean="0"/>
              <a:t> &amp; Permissions in Principle, Alternative providers, Local </a:t>
            </a:r>
            <a:r>
              <a:rPr lang="en-GB" sz="2400" dirty="0"/>
              <a:t>P</a:t>
            </a:r>
            <a:r>
              <a:rPr lang="en-GB" sz="2400" dirty="0" smtClean="0"/>
              <a:t>lan provision,</a:t>
            </a:r>
          </a:p>
          <a:p>
            <a:r>
              <a:rPr lang="en-GB" dirty="0" smtClean="0"/>
              <a:t>DM performance</a:t>
            </a:r>
          </a:p>
          <a:p>
            <a:r>
              <a:rPr lang="en-GB" dirty="0" smtClean="0"/>
              <a:t>The </a:t>
            </a:r>
            <a:r>
              <a:rPr lang="en-GB" dirty="0"/>
              <a:t>Neighbourhood Planning </a:t>
            </a:r>
            <a:r>
              <a:rPr lang="en-GB" dirty="0" smtClean="0"/>
              <a:t>Bill: </a:t>
            </a:r>
            <a:r>
              <a:rPr lang="en-GB" sz="2400" dirty="0" smtClean="0"/>
              <a:t>Neighbourhood Planning Reform, Local Plan provision, Planning Conditions, CPO</a:t>
            </a:r>
          </a:p>
          <a:p>
            <a:r>
              <a:rPr lang="en-GB" dirty="0" smtClean="0"/>
              <a:t>New Home Bonus changes</a:t>
            </a:r>
          </a:p>
          <a:p>
            <a:r>
              <a:rPr lang="en-GB" dirty="0" smtClean="0"/>
              <a:t>The Planning </a:t>
            </a:r>
            <a:r>
              <a:rPr lang="en-GB" dirty="0"/>
              <a:t>White </a:t>
            </a:r>
            <a:r>
              <a:rPr lang="en-GB" dirty="0" smtClean="0"/>
              <a:t>Paper: ????</a:t>
            </a:r>
            <a:r>
              <a:rPr lang="en-GB" sz="2400" dirty="0" smtClean="0"/>
              <a:t>Local Plan reform, CIL Reform, Fees, Increasing planner no.?????</a:t>
            </a:r>
          </a:p>
          <a:p>
            <a:endParaRPr lang="en-GB" dirty="0"/>
          </a:p>
        </p:txBody>
      </p:sp>
    </p:spTree>
    <p:extLst>
      <p:ext uri="{BB962C8B-B14F-4D97-AF65-F5344CB8AC3E}">
        <p14:creationId xmlns:p14="http://schemas.microsoft.com/office/powerpoint/2010/main" val="3746822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GB" dirty="0" smtClean="0"/>
              <a:t>Course Objective</a:t>
            </a:r>
            <a:endParaRPr lang="en-GB" dirty="0"/>
          </a:p>
        </p:txBody>
      </p:sp>
      <p:sp>
        <p:nvSpPr>
          <p:cNvPr id="102403" name="Rectangle 3"/>
          <p:cNvSpPr>
            <a:spLocks noGrp="1" noChangeArrowheads="1"/>
          </p:cNvSpPr>
          <p:nvPr>
            <p:ph idx="1"/>
          </p:nvPr>
        </p:nvSpPr>
        <p:spPr>
          <a:xfrm>
            <a:off x="584201" y="1268413"/>
            <a:ext cx="8915400" cy="4857750"/>
          </a:xfrm>
        </p:spPr>
        <p:txBody>
          <a:bodyPr/>
          <a:lstStyle/>
          <a:p>
            <a:pPr marL="0" indent="0">
              <a:lnSpc>
                <a:spcPct val="90000"/>
              </a:lnSpc>
              <a:buNone/>
            </a:pPr>
            <a:endParaRPr lang="en-US" dirty="0"/>
          </a:p>
          <a:p>
            <a:pPr marL="0" indent="0">
              <a:buNone/>
            </a:pPr>
            <a:r>
              <a:rPr lang="en-GB" dirty="0"/>
              <a:t>This programme is designed </a:t>
            </a:r>
            <a:r>
              <a:rPr lang="en-GB" dirty="0" smtClean="0"/>
              <a:t>to:</a:t>
            </a:r>
          </a:p>
          <a:p>
            <a:pPr lvl="1"/>
            <a:r>
              <a:rPr lang="en-GB" dirty="0" smtClean="0"/>
              <a:t>help you understand more about what the reforms are</a:t>
            </a:r>
          </a:p>
          <a:p>
            <a:pPr lvl="1"/>
            <a:r>
              <a:rPr lang="en-GB" dirty="0"/>
              <a:t>g</a:t>
            </a:r>
            <a:r>
              <a:rPr lang="en-GB" dirty="0" smtClean="0"/>
              <a:t>et you to think about what it means for your planning service</a:t>
            </a:r>
          </a:p>
          <a:p>
            <a:pPr lvl="1"/>
            <a:r>
              <a:rPr lang="en-GB" dirty="0" smtClean="0"/>
              <a:t>help us understand your perspective</a:t>
            </a:r>
          </a:p>
          <a:p>
            <a:pPr lvl="1"/>
            <a:r>
              <a:rPr lang="en-GB" dirty="0" smtClean="0"/>
              <a:t>and what PAS can do to support councils</a:t>
            </a:r>
            <a:endParaRPr lang="en-US" dirty="0" smtClean="0"/>
          </a:p>
        </p:txBody>
      </p:sp>
    </p:spTree>
    <p:extLst>
      <p:ext uri="{BB962C8B-B14F-4D97-AF65-F5344CB8AC3E}">
        <p14:creationId xmlns:p14="http://schemas.microsoft.com/office/powerpoint/2010/main" val="2818520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8"/>
            <a:ext cx="9121327" cy="1143000"/>
          </a:xfrm>
        </p:spPr>
        <p:txBody>
          <a:bodyPr/>
          <a:lstStyle/>
          <a:p>
            <a:r>
              <a:rPr lang="en-GB" dirty="0" smtClean="0"/>
              <a:t>Affordable Housing – a new definition</a:t>
            </a:r>
            <a:endParaRPr lang="en-GB" dirty="0"/>
          </a:p>
        </p:txBody>
      </p:sp>
      <p:sp>
        <p:nvSpPr>
          <p:cNvPr id="3" name="Content Placeholder 2"/>
          <p:cNvSpPr>
            <a:spLocks noGrp="1"/>
          </p:cNvSpPr>
          <p:nvPr>
            <p:ph idx="1"/>
          </p:nvPr>
        </p:nvSpPr>
        <p:spPr/>
        <p:txBody>
          <a:bodyPr/>
          <a:lstStyle/>
          <a:p>
            <a:endParaRPr lang="en-GB" dirty="0" smtClean="0"/>
          </a:p>
          <a:p>
            <a:r>
              <a:rPr lang="en-GB" dirty="0" smtClean="0"/>
              <a:t>Allowing for ‘innovation’ in housing products</a:t>
            </a:r>
          </a:p>
          <a:p>
            <a:r>
              <a:rPr lang="en-GB" dirty="0" smtClean="0"/>
              <a:t>Now to include ‘discount market sales’ and ‘rent to buy’</a:t>
            </a:r>
          </a:p>
          <a:p>
            <a:r>
              <a:rPr lang="en-GB" dirty="0" smtClean="0"/>
              <a:t>Removal of ‘in perpetuity’ in new products</a:t>
            </a:r>
          </a:p>
          <a:p>
            <a:r>
              <a:rPr lang="en-GB" dirty="0" smtClean="0"/>
              <a:t>Wider range of products – including ‘Starter Homes’</a:t>
            </a:r>
          </a:p>
        </p:txBody>
      </p:sp>
    </p:spTree>
    <p:extLst>
      <p:ext uri="{BB962C8B-B14F-4D97-AF65-F5344CB8AC3E}">
        <p14:creationId xmlns:p14="http://schemas.microsoft.com/office/powerpoint/2010/main" val="1840225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Starter Homes</a:t>
            </a:r>
            <a:endParaRPr lang="en-GB" dirty="0"/>
          </a:p>
        </p:txBody>
      </p:sp>
      <p:sp>
        <p:nvSpPr>
          <p:cNvPr id="3" name="Content Placeholder 2"/>
          <p:cNvSpPr>
            <a:spLocks noGrp="1"/>
          </p:cNvSpPr>
          <p:nvPr>
            <p:ph idx="1"/>
          </p:nvPr>
        </p:nvSpPr>
        <p:spPr>
          <a:xfrm>
            <a:off x="584199" y="1600200"/>
            <a:ext cx="8977313" cy="4637112"/>
          </a:xfrm>
        </p:spPr>
        <p:txBody>
          <a:bodyPr/>
          <a:lstStyle/>
          <a:p>
            <a:r>
              <a:rPr lang="en-GB" dirty="0"/>
              <a:t>200,000 target by </a:t>
            </a:r>
            <a:r>
              <a:rPr lang="en-GB" dirty="0" smtClean="0"/>
              <a:t>2020 (David Cameron)</a:t>
            </a:r>
            <a:endParaRPr lang="en-GB" dirty="0"/>
          </a:p>
          <a:p>
            <a:pPr lvl="0"/>
            <a:r>
              <a:rPr lang="en-GB" dirty="0" smtClean="0"/>
              <a:t>For </a:t>
            </a:r>
            <a:r>
              <a:rPr lang="en-GB" dirty="0"/>
              <a:t>sale at a maximum of </a:t>
            </a:r>
            <a:r>
              <a:rPr lang="en-GB" dirty="0" smtClean="0"/>
              <a:t>80% </a:t>
            </a:r>
            <a:r>
              <a:rPr lang="en-GB" dirty="0"/>
              <a:t>of market rates</a:t>
            </a:r>
          </a:p>
          <a:p>
            <a:pPr lvl="0"/>
            <a:r>
              <a:rPr lang="en-GB" dirty="0"/>
              <a:t>20% saving coming from removal of S106 and CIL provisions</a:t>
            </a:r>
          </a:p>
          <a:p>
            <a:pPr lvl="0"/>
            <a:r>
              <a:rPr lang="en-GB" dirty="0"/>
              <a:t>Limited to first time buyers under 40</a:t>
            </a:r>
          </a:p>
          <a:p>
            <a:pPr lvl="0"/>
            <a:r>
              <a:rPr lang="en-GB" dirty="0"/>
              <a:t>Price reduction will last for 5 </a:t>
            </a:r>
            <a:r>
              <a:rPr lang="en-GB" dirty="0" smtClean="0"/>
              <a:t>years (or a taper?)</a:t>
            </a:r>
            <a:endParaRPr lang="en-GB" dirty="0"/>
          </a:p>
          <a:p>
            <a:pPr lvl="0"/>
            <a:r>
              <a:rPr lang="en-GB" dirty="0"/>
              <a:t>Price </a:t>
            </a:r>
            <a:r>
              <a:rPr lang="en-GB" dirty="0" smtClean="0"/>
              <a:t>capped:£450k/£250</a:t>
            </a:r>
          </a:p>
          <a:p>
            <a:pPr lvl="0"/>
            <a:r>
              <a:rPr lang="en-GB" dirty="0" smtClean="0"/>
              <a:t>Legal duty on councils to deliver</a:t>
            </a:r>
            <a:endParaRPr lang="en-GB" dirty="0"/>
          </a:p>
        </p:txBody>
      </p:sp>
    </p:spTree>
    <p:extLst>
      <p:ext uri="{BB962C8B-B14F-4D97-AF65-F5344CB8AC3E}">
        <p14:creationId xmlns:p14="http://schemas.microsoft.com/office/powerpoint/2010/main" val="3906531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7361" y="-25102"/>
            <a:ext cx="8915400" cy="1143000"/>
          </a:xfrm>
        </p:spPr>
        <p:txBody>
          <a:bodyPr/>
          <a:lstStyle/>
          <a:p>
            <a:r>
              <a:rPr lang="en-GB" dirty="0" smtClean="0"/>
              <a:t>Starter Homes</a:t>
            </a:r>
            <a:endParaRPr lang="en-GB" dirty="0"/>
          </a:p>
        </p:txBody>
      </p:sp>
      <p:sp>
        <p:nvSpPr>
          <p:cNvPr id="3" name="Content Placeholder 2"/>
          <p:cNvSpPr>
            <a:spLocks noGrp="1"/>
          </p:cNvSpPr>
          <p:nvPr>
            <p:ph idx="1"/>
          </p:nvPr>
        </p:nvSpPr>
        <p:spPr>
          <a:xfrm>
            <a:off x="565448" y="764704"/>
            <a:ext cx="8977313" cy="4637112"/>
          </a:xfrm>
        </p:spPr>
        <p:txBody>
          <a:bodyPr/>
          <a:lstStyle/>
          <a:p>
            <a:pPr lvl="0"/>
            <a:r>
              <a:rPr lang="en-GB" dirty="0" smtClean="0"/>
              <a:t>H&amp;P Act has introduced a statutory duty </a:t>
            </a:r>
            <a:r>
              <a:rPr lang="en-GB" dirty="0"/>
              <a:t>to </a:t>
            </a:r>
            <a:r>
              <a:rPr lang="en-GB" dirty="0" smtClean="0"/>
              <a:t>promote the delivery of starter homes</a:t>
            </a:r>
          </a:p>
          <a:p>
            <a:pPr lvl="0"/>
            <a:r>
              <a:rPr lang="en-GB" dirty="0" smtClean="0"/>
              <a:t>And a requirement for a proportion of starter homes on all suitable reasonably sized housing developments.</a:t>
            </a:r>
          </a:p>
          <a:p>
            <a:pPr lvl="0"/>
            <a:r>
              <a:rPr lang="en-GB" dirty="0" smtClean="0"/>
              <a:t>Exception sites for unviable and underused employment land </a:t>
            </a:r>
          </a:p>
          <a:p>
            <a:pPr lvl="0"/>
            <a:r>
              <a:rPr lang="en-GB" dirty="0" smtClean="0"/>
              <a:t>LPAs </a:t>
            </a:r>
            <a:r>
              <a:rPr lang="en-GB" dirty="0"/>
              <a:t>will be able to negotiate the tenure of houses with a </a:t>
            </a:r>
            <a:r>
              <a:rPr lang="en-GB" dirty="0" smtClean="0"/>
              <a:t>developer</a:t>
            </a:r>
          </a:p>
          <a:p>
            <a:pPr lvl="0"/>
            <a:r>
              <a:rPr lang="en-GB" dirty="0" smtClean="0"/>
              <a:t>We are still waiting for the level of required to be delivered to be </a:t>
            </a:r>
            <a:r>
              <a:rPr lang="en-GB" dirty="0" err="1" smtClean="0"/>
              <a:t>annouced</a:t>
            </a:r>
            <a:endParaRPr lang="en-GB" dirty="0"/>
          </a:p>
        </p:txBody>
      </p:sp>
    </p:spTree>
    <p:extLst>
      <p:ext uri="{BB962C8B-B14F-4D97-AF65-F5344CB8AC3E}">
        <p14:creationId xmlns:p14="http://schemas.microsoft.com/office/powerpoint/2010/main" val="4005938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r>
              <a:rPr lang="en-GB" dirty="0" smtClean="0"/>
              <a:t>Questions? Comments!</a:t>
            </a:r>
            <a:endParaRPr lang="en-US" dirty="0" smtClean="0"/>
          </a:p>
        </p:txBody>
      </p:sp>
      <p:sp>
        <p:nvSpPr>
          <p:cNvPr id="89091"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mtClean="0"/>
          </a:p>
        </p:txBody>
      </p:sp>
      <p:pic>
        <p:nvPicPr>
          <p:cNvPr id="89092" name="Picture 4" descr="MC9004315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3071430"/>
            <a:ext cx="31464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MC9004315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105251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7" descr="MC9004419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193" y="188913"/>
            <a:ext cx="1520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MC90043316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8" y="3936620"/>
            <a:ext cx="34480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9" descr="MC90007862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488" y="2207838"/>
            <a:ext cx="18573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931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852936"/>
            <a:ext cx="8915400" cy="1143000"/>
          </a:xfrm>
        </p:spPr>
        <p:txBody>
          <a:bodyPr/>
          <a:lstStyle/>
          <a:p>
            <a:r>
              <a:rPr lang="en-GB" dirty="0" smtClean="0"/>
              <a:t>New Homes Bonus Reform</a:t>
            </a:r>
            <a:r>
              <a:rPr lang="en-GB" dirty="0"/>
              <a:t/>
            </a:r>
            <a:br>
              <a:rPr lang="en-GB" dirty="0"/>
            </a:br>
            <a:r>
              <a:rPr lang="en-GB" dirty="0" smtClean="0"/>
              <a:t/>
            </a:r>
            <a:br>
              <a:rPr lang="en-GB" dirty="0" smtClean="0"/>
            </a:br>
            <a:r>
              <a:rPr lang="en-GB" dirty="0"/>
              <a:t/>
            </a:r>
            <a:br>
              <a:rPr lang="en-GB" dirty="0"/>
            </a:br>
            <a:r>
              <a:rPr lang="en-GB" dirty="0" smtClean="0"/>
              <a:t/>
            </a:r>
            <a:br>
              <a:rPr lang="en-GB" dirty="0" smtClean="0"/>
            </a:br>
            <a:endParaRPr lang="en-GB" dirty="0"/>
          </a:p>
        </p:txBody>
      </p:sp>
    </p:spTree>
    <p:extLst>
      <p:ext uri="{BB962C8B-B14F-4D97-AF65-F5344CB8AC3E}">
        <p14:creationId xmlns:p14="http://schemas.microsoft.com/office/powerpoint/2010/main" val="1678434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Homes Bonus consultation</a:t>
            </a:r>
            <a:endParaRPr lang="en-GB" dirty="0"/>
          </a:p>
        </p:txBody>
      </p:sp>
      <p:sp>
        <p:nvSpPr>
          <p:cNvPr id="3" name="Content Placeholder 2"/>
          <p:cNvSpPr>
            <a:spLocks noGrp="1"/>
          </p:cNvSpPr>
          <p:nvPr>
            <p:ph idx="1"/>
          </p:nvPr>
        </p:nvSpPr>
        <p:spPr/>
        <p:txBody>
          <a:bodyPr/>
          <a:lstStyle/>
          <a:p>
            <a:r>
              <a:rPr lang="en-GB" dirty="0" smtClean="0"/>
              <a:t>Withholding new homes bonus if you haven’t got a plan in place</a:t>
            </a:r>
          </a:p>
          <a:p>
            <a:endParaRPr lang="en-GB" dirty="0" smtClean="0"/>
          </a:p>
          <a:p>
            <a:r>
              <a:rPr lang="en-GB" dirty="0" smtClean="0"/>
              <a:t>Reducing payments for homes allowed on appeal</a:t>
            </a:r>
            <a:endParaRPr lang="en-GB" dirty="0"/>
          </a:p>
        </p:txBody>
      </p:sp>
    </p:spTree>
    <p:extLst>
      <p:ext uri="{BB962C8B-B14F-4D97-AF65-F5344CB8AC3E}">
        <p14:creationId xmlns:p14="http://schemas.microsoft.com/office/powerpoint/2010/main" val="22761233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1" y="0"/>
            <a:ext cx="8915400" cy="1143000"/>
          </a:xfrm>
        </p:spPr>
        <p:txBody>
          <a:bodyPr/>
          <a:lstStyle/>
          <a:p>
            <a:r>
              <a:rPr lang="en-GB" dirty="0" smtClean="0"/>
              <a:t>New Homes Bonus Reform</a:t>
            </a:r>
            <a:endParaRPr lang="en-GB" dirty="0"/>
          </a:p>
        </p:txBody>
      </p:sp>
      <p:sp>
        <p:nvSpPr>
          <p:cNvPr id="3" name="Content Placeholder 2"/>
          <p:cNvSpPr>
            <a:spLocks noGrp="1"/>
          </p:cNvSpPr>
          <p:nvPr>
            <p:ph idx="1"/>
          </p:nvPr>
        </p:nvSpPr>
        <p:spPr>
          <a:xfrm>
            <a:off x="584201" y="836712"/>
            <a:ext cx="8915400" cy="4968552"/>
          </a:xfrm>
        </p:spPr>
        <p:txBody>
          <a:bodyPr/>
          <a:lstStyle/>
          <a:p>
            <a:r>
              <a:rPr lang="en-GB" sz="2800" dirty="0"/>
              <a:t>Growth Baseline of 0.4% - under this level of growth NHB won’t be paid.</a:t>
            </a:r>
          </a:p>
          <a:p>
            <a:r>
              <a:rPr lang="en-GB" sz="2800" dirty="0"/>
              <a:t>Affordable Home premium (£370 per unit) will continue</a:t>
            </a:r>
          </a:p>
          <a:p>
            <a:r>
              <a:rPr lang="en-GB" sz="2800" dirty="0"/>
              <a:t>Previous years payments will continue</a:t>
            </a:r>
          </a:p>
          <a:p>
            <a:r>
              <a:rPr lang="en-GB" sz="2800" dirty="0"/>
              <a:t>Payment period will be </a:t>
            </a:r>
            <a:r>
              <a:rPr lang="en-GB" sz="2800" dirty="0" smtClean="0"/>
              <a:t>reduced: 6 </a:t>
            </a:r>
            <a:r>
              <a:rPr lang="en-GB" sz="2800" dirty="0"/>
              <a:t>years </a:t>
            </a:r>
            <a:r>
              <a:rPr lang="en-GB" sz="2800" dirty="0" smtClean="0"/>
              <a:t>presently, 5 </a:t>
            </a:r>
            <a:r>
              <a:rPr lang="en-GB" sz="2800" dirty="0"/>
              <a:t>years for </a:t>
            </a:r>
            <a:r>
              <a:rPr lang="en-GB" sz="2800" dirty="0" smtClean="0"/>
              <a:t>2017/18, 4 </a:t>
            </a:r>
            <a:r>
              <a:rPr lang="en-GB" sz="2800" dirty="0"/>
              <a:t>years from 2018/19. After this point?? </a:t>
            </a:r>
            <a:endParaRPr lang="en-GB" sz="2800" dirty="0" smtClean="0"/>
          </a:p>
          <a:p>
            <a:pPr marL="0" indent="0">
              <a:buNone/>
            </a:pPr>
            <a:r>
              <a:rPr lang="en-GB" sz="2800" dirty="0" smtClean="0"/>
              <a:t>£</a:t>
            </a:r>
            <a:r>
              <a:rPr lang="en-GB" sz="2800" dirty="0"/>
              <a:t>240 million is being taken out of the process by the reform – to help fund the required adult social care </a:t>
            </a:r>
            <a:r>
              <a:rPr lang="en-GB" sz="2800" dirty="0" smtClean="0"/>
              <a:t>but “local </a:t>
            </a:r>
            <a:r>
              <a:rPr lang="en-GB" sz="2800" dirty="0"/>
              <a:t>government </a:t>
            </a:r>
            <a:r>
              <a:rPr lang="en-GB" sz="2800" dirty="0" smtClean="0"/>
              <a:t>will </a:t>
            </a:r>
            <a:r>
              <a:rPr lang="en-GB" sz="2800" dirty="0"/>
              <a:t>retain the saving to contribute to adult social </a:t>
            </a:r>
            <a:r>
              <a:rPr lang="en-GB" sz="2800" dirty="0" smtClean="0"/>
              <a:t>care” (</a:t>
            </a:r>
            <a:r>
              <a:rPr lang="en-GB" sz="2800" dirty="0" err="1" smtClean="0"/>
              <a:t>SoS</a:t>
            </a:r>
            <a:r>
              <a:rPr lang="en-GB" sz="2800" dirty="0" smtClean="0"/>
              <a:t>)</a:t>
            </a:r>
            <a:endParaRPr lang="en-GB" sz="2800" dirty="0"/>
          </a:p>
        </p:txBody>
      </p:sp>
    </p:spTree>
    <p:extLst>
      <p:ext uri="{BB962C8B-B14F-4D97-AF65-F5344CB8AC3E}">
        <p14:creationId xmlns:p14="http://schemas.microsoft.com/office/powerpoint/2010/main" val="30532737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r>
              <a:rPr lang="en-GB" dirty="0" smtClean="0"/>
              <a:t>Questions</a:t>
            </a:r>
            <a:r>
              <a:rPr lang="en-GB" dirty="0"/>
              <a:t>? Comments!</a:t>
            </a:r>
            <a:endParaRPr lang="en-US" dirty="0" smtClean="0"/>
          </a:p>
        </p:txBody>
      </p:sp>
      <p:sp>
        <p:nvSpPr>
          <p:cNvPr id="89091"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mtClean="0"/>
          </a:p>
        </p:txBody>
      </p:sp>
      <p:pic>
        <p:nvPicPr>
          <p:cNvPr id="89092" name="Picture 4" descr="MC9004315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3071430"/>
            <a:ext cx="31464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MC9004315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105251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7" descr="MC9004419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193" y="188913"/>
            <a:ext cx="1520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MC90043316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8" y="3936620"/>
            <a:ext cx="34480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9" descr="MC90007862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488" y="2207838"/>
            <a:ext cx="18573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01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852936"/>
            <a:ext cx="8915400" cy="1143000"/>
          </a:xfrm>
        </p:spPr>
        <p:txBody>
          <a:bodyPr/>
          <a:lstStyle/>
          <a:p>
            <a:r>
              <a:rPr lang="en-GB" dirty="0" smtClean="0"/>
              <a:t>Coffee – 15 mins</a:t>
            </a:r>
            <a:br>
              <a:rPr lang="en-GB" dirty="0" smtClean="0"/>
            </a:br>
            <a:r>
              <a:rPr lang="en-GB" dirty="0"/>
              <a:t/>
            </a:r>
            <a:br>
              <a:rPr lang="en-GB" dirty="0"/>
            </a:br>
            <a:r>
              <a:rPr lang="en-GB" dirty="0" smtClean="0"/>
              <a:t/>
            </a:r>
            <a:br>
              <a:rPr lang="en-GB" dirty="0" smtClean="0"/>
            </a:br>
            <a:endParaRPr lang="en-GB" dirty="0"/>
          </a:p>
        </p:txBody>
      </p:sp>
    </p:spTree>
    <p:extLst>
      <p:ext uri="{BB962C8B-B14F-4D97-AF65-F5344CB8AC3E}">
        <p14:creationId xmlns:p14="http://schemas.microsoft.com/office/powerpoint/2010/main" val="3006861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latin typeface="PT Sans" charset="-52"/>
                <a:ea typeface="PT Sans" charset="-52"/>
                <a:cs typeface="PT Sans" charset="-52"/>
              </a:rPr>
              <a:t>Future of CIL and Developer Contributions</a:t>
            </a:r>
            <a:endParaRPr lang="en-US" dirty="0">
              <a:latin typeface="PT Sans" charset="-52"/>
              <a:ea typeface="PT Sans" charset="-52"/>
              <a:cs typeface="PT Sans" charset="-52"/>
            </a:endParaRPr>
          </a:p>
        </p:txBody>
      </p:sp>
      <p:sp>
        <p:nvSpPr>
          <p:cNvPr id="3" name="Subtitle 2"/>
          <p:cNvSpPr>
            <a:spLocks noGrp="1"/>
          </p:cNvSpPr>
          <p:nvPr>
            <p:ph type="subTitle" idx="1"/>
          </p:nvPr>
        </p:nvSpPr>
        <p:spPr>
          <a:xfrm>
            <a:off x="1524000" y="4105276"/>
            <a:ext cx="6858000" cy="1655762"/>
          </a:xfrm>
        </p:spPr>
        <p:txBody>
          <a:bodyPr>
            <a:normAutofit fontScale="92500"/>
          </a:bodyPr>
          <a:lstStyle/>
          <a:p>
            <a:r>
              <a:rPr lang="en-US" sz="2800" dirty="0">
                <a:latin typeface="PT Sans" charset="-52"/>
                <a:ea typeface="PT Sans" charset="-52"/>
                <a:cs typeface="PT Sans" charset="-52"/>
              </a:rPr>
              <a:t>LGA/PAS Leadership Essentials </a:t>
            </a:r>
            <a:r>
              <a:rPr lang="mr-IN" sz="2800" dirty="0">
                <a:latin typeface="PT Sans" charset="-52"/>
                <a:ea typeface="PT Sans" charset="-52"/>
                <a:cs typeface="PT Sans" charset="-52"/>
              </a:rPr>
              <a:t>–</a:t>
            </a:r>
            <a:r>
              <a:rPr lang="en-US" sz="2800" dirty="0">
                <a:latin typeface="PT Sans" charset="-52"/>
                <a:ea typeface="PT Sans" charset="-52"/>
                <a:cs typeface="PT Sans" charset="-52"/>
              </a:rPr>
              <a:t> Jan 2017</a:t>
            </a:r>
          </a:p>
          <a:p>
            <a:endParaRPr lang="en-US" sz="2800" b="1" dirty="0">
              <a:latin typeface="PT Sans" charset="-52"/>
              <a:ea typeface="PT Sans" charset="-52"/>
              <a:cs typeface="PT Sans" charset="-52"/>
            </a:endParaRPr>
          </a:p>
          <a:p>
            <a:r>
              <a:rPr lang="en-US" sz="2800" b="1" dirty="0">
                <a:latin typeface="PT Sans" charset="-52"/>
                <a:ea typeface="PT Sans" charset="-52"/>
                <a:cs typeface="PT Sans" charset="-52"/>
              </a:rPr>
              <a:t>Gilian Macinnes</a:t>
            </a:r>
          </a:p>
        </p:txBody>
      </p:sp>
      <p:sp>
        <p:nvSpPr>
          <p:cNvPr id="5" name="Date Placeholder 4"/>
          <p:cNvSpPr>
            <a:spLocks noGrp="1"/>
          </p:cNvSpPr>
          <p:nvPr>
            <p:ph type="dt" sz="half" idx="10"/>
          </p:nvPr>
        </p:nvSpPr>
        <p:spPr/>
        <p:txBody>
          <a:bodyPr/>
          <a:lstStyle/>
          <a:p>
            <a:fld id="{CC6A60FB-2640-3D42-BDE0-501A3F77BC93}" type="datetime1">
              <a:rPr lang="en-GB" smtClean="0">
                <a:solidFill>
                  <a:srgbClr val="011892">
                    <a:tint val="75000"/>
                  </a:srgbClr>
                </a:solidFill>
              </a:rPr>
              <a:pPr/>
              <a:t>30/01/2017</a:t>
            </a:fld>
            <a:endParaRPr lang="en-US">
              <a:solidFill>
                <a:srgbClr val="011892">
                  <a:tint val="75000"/>
                </a:srgbClr>
              </a:solidFill>
            </a:endParaRPr>
          </a:p>
        </p:txBody>
      </p:sp>
    </p:spTree>
    <p:extLst>
      <p:ext uri="{BB962C8B-B14F-4D97-AF65-F5344CB8AC3E}">
        <p14:creationId xmlns:p14="http://schemas.microsoft.com/office/powerpoint/2010/main" val="50587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GB" dirty="0" smtClean="0"/>
              <a:t>Key Facts</a:t>
            </a:r>
            <a:endParaRPr lang="en-GB" dirty="0"/>
          </a:p>
        </p:txBody>
      </p:sp>
      <p:sp>
        <p:nvSpPr>
          <p:cNvPr id="102403" name="Rectangle 3"/>
          <p:cNvSpPr>
            <a:spLocks noGrp="1" noChangeArrowheads="1"/>
          </p:cNvSpPr>
          <p:nvPr>
            <p:ph idx="1"/>
          </p:nvPr>
        </p:nvSpPr>
        <p:spPr>
          <a:xfrm>
            <a:off x="632520" y="1196760"/>
            <a:ext cx="8915400" cy="4641379"/>
          </a:xfrm>
        </p:spPr>
        <p:txBody>
          <a:bodyPr/>
          <a:lstStyle/>
          <a:p>
            <a:pPr>
              <a:lnSpc>
                <a:spcPct val="90000"/>
              </a:lnSpc>
            </a:pPr>
            <a:r>
              <a:rPr lang="en-GB" dirty="0" smtClean="0"/>
              <a:t>Started in 2004 </a:t>
            </a:r>
          </a:p>
          <a:p>
            <a:pPr>
              <a:lnSpc>
                <a:spcPct val="90000"/>
              </a:lnSpc>
            </a:pPr>
            <a:r>
              <a:rPr lang="en-GB" dirty="0" smtClean="0"/>
              <a:t>Part </a:t>
            </a:r>
            <a:r>
              <a:rPr lang="en-GB" dirty="0"/>
              <a:t>f</a:t>
            </a:r>
            <a:r>
              <a:rPr lang="en-GB" dirty="0" smtClean="0"/>
              <a:t>unded by DCLG. Part of the LGA.</a:t>
            </a:r>
          </a:p>
          <a:p>
            <a:pPr>
              <a:lnSpc>
                <a:spcPct val="90000"/>
              </a:lnSpc>
            </a:pPr>
            <a:r>
              <a:rPr lang="en-GB" dirty="0"/>
              <a:t>5</a:t>
            </a:r>
            <a:r>
              <a:rPr lang="en-GB" dirty="0" smtClean="0"/>
              <a:t> staff. Supplier framework. Peer community.</a:t>
            </a:r>
          </a:p>
          <a:p>
            <a:pPr>
              <a:lnSpc>
                <a:spcPct val="90000"/>
              </a:lnSpc>
            </a:pPr>
            <a:r>
              <a:rPr lang="en-GB" dirty="0" smtClean="0"/>
              <a:t>Grant money funds our work</a:t>
            </a:r>
          </a:p>
          <a:p>
            <a:pPr>
              <a:lnSpc>
                <a:spcPct val="90000"/>
              </a:lnSpc>
            </a:pPr>
            <a:r>
              <a:rPr lang="en-GB" dirty="0" smtClean="0"/>
              <a:t>Non-judgemental. Not inspectors. </a:t>
            </a:r>
            <a:r>
              <a:rPr lang="en-GB" b="1" dirty="0" smtClean="0"/>
              <a:t>Not Government!</a:t>
            </a:r>
          </a:p>
          <a:p>
            <a:pPr>
              <a:lnSpc>
                <a:spcPct val="90000"/>
              </a:lnSpc>
            </a:pPr>
            <a:r>
              <a:rPr lang="en-GB" dirty="0" smtClean="0"/>
              <a:t>Respond to reform. Keep you current</a:t>
            </a:r>
          </a:p>
          <a:p>
            <a:pPr>
              <a:lnSpc>
                <a:spcPct val="90000"/>
              </a:lnSpc>
            </a:pPr>
            <a:r>
              <a:rPr lang="en-GB" dirty="0" smtClean="0"/>
              <a:t>Support, promote, innovate</a:t>
            </a:r>
            <a:endParaRPr 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Gilian Macinnes-</a:t>
            </a:r>
            <a:endParaRPr lang="en-GB" dirty="0"/>
          </a:p>
        </p:txBody>
      </p:sp>
      <p:sp>
        <p:nvSpPr>
          <p:cNvPr id="3" name="Content Placeholder 2"/>
          <p:cNvSpPr>
            <a:spLocks noGrp="1"/>
          </p:cNvSpPr>
          <p:nvPr>
            <p:ph idx="1"/>
          </p:nvPr>
        </p:nvSpPr>
        <p:spPr>
          <a:xfrm>
            <a:off x="800823" y="2226468"/>
            <a:ext cx="7886700" cy="4107830"/>
          </a:xfrm>
        </p:spPr>
        <p:txBody>
          <a:bodyPr>
            <a:normAutofit fontScale="85000" lnSpcReduction="20000"/>
          </a:bodyPr>
          <a:lstStyle/>
          <a:p>
            <a:endParaRPr lang="en-GB" dirty="0" smtClean="0"/>
          </a:p>
          <a:p>
            <a:endParaRPr lang="en-GB" dirty="0"/>
          </a:p>
          <a:p>
            <a:endParaRPr lang="en-GB" dirty="0" smtClean="0"/>
          </a:p>
          <a:p>
            <a:endParaRPr lang="en-GB" dirty="0"/>
          </a:p>
          <a:p>
            <a:endParaRPr lang="en-GB" dirty="0" smtClean="0"/>
          </a:p>
          <a:p>
            <a:endParaRPr lang="en-GB" dirty="0"/>
          </a:p>
          <a:p>
            <a:pPr marL="0" indent="0">
              <a:buNone/>
            </a:pPr>
            <a:endParaRPr lang="en-GB" dirty="0" smtClean="0">
              <a:solidFill>
                <a:schemeClr val="accent6"/>
              </a:solidFill>
            </a:endParaRPr>
          </a:p>
          <a:p>
            <a:pPr marL="0" indent="0">
              <a:buNone/>
            </a:pPr>
            <a:endParaRPr lang="en-GB" dirty="0"/>
          </a:p>
          <a:p>
            <a:pPr marL="0" indent="0">
              <a:buNone/>
            </a:pPr>
            <a:r>
              <a:rPr lang="en-GB" sz="2900" dirty="0" err="1"/>
              <a:t>gilian@gmacinnes.co.uk</a:t>
            </a:r>
            <a:endParaRPr lang="en-GB" sz="2900" dirty="0"/>
          </a:p>
          <a:p>
            <a:pPr marL="0" indent="0">
              <a:buNone/>
            </a:pPr>
            <a:r>
              <a:rPr lang="en-GB" sz="2900" dirty="0">
                <a:solidFill>
                  <a:srgbClr val="002060"/>
                </a:solidFill>
              </a:rPr>
              <a:t>0771 4394046</a:t>
            </a:r>
          </a:p>
          <a:p>
            <a:pPr marL="0" indent="0">
              <a:buNone/>
            </a:pPr>
            <a:r>
              <a:rPr lang="en-GB" sz="2900" dirty="0">
                <a:solidFill>
                  <a:srgbClr val="002060"/>
                </a:solidFill>
              </a:rPr>
              <a:t>Website- </a:t>
            </a:r>
            <a:r>
              <a:rPr lang="en-GB" sz="2900" dirty="0" err="1">
                <a:solidFill>
                  <a:srgbClr val="002060"/>
                </a:solidFill>
              </a:rPr>
              <a:t>gmacinnes.co.uk</a:t>
            </a:r>
            <a:endParaRPr lang="en-GB" sz="2900" dirty="0">
              <a:solidFill>
                <a:srgbClr val="002060"/>
              </a:solidFill>
            </a:endParaRPr>
          </a:p>
          <a:p>
            <a:pPr marL="0" indent="0">
              <a:buNone/>
            </a:pPr>
            <a:r>
              <a:rPr lang="en-GB" sz="2900" dirty="0">
                <a:solidFill>
                  <a:srgbClr val="002060"/>
                </a:solidFill>
              </a:rPr>
              <a:t>Twitter: </a:t>
            </a:r>
            <a:r>
              <a:rPr lang="en-GB" sz="2900" b="1" dirty="0">
                <a:solidFill>
                  <a:srgbClr val="002060"/>
                </a:solidFill>
              </a:rPr>
              <a:t>@</a:t>
            </a:r>
            <a:r>
              <a:rPr lang="en-GB" sz="2900" b="1" dirty="0" err="1">
                <a:solidFill>
                  <a:srgbClr val="002060"/>
                </a:solidFill>
              </a:rPr>
              <a:t>gilianGMAC</a:t>
            </a:r>
            <a:endParaRPr lang="en-GB" sz="2900" b="1" dirty="0">
              <a:solidFill>
                <a:srgbClr val="00206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2433" y="1659083"/>
            <a:ext cx="5386648" cy="2621300"/>
          </a:xfrm>
          <a:prstGeom prst="rect">
            <a:avLst/>
          </a:prstGeom>
        </p:spPr>
      </p:pic>
    </p:spTree>
    <p:extLst>
      <p:ext uri="{BB962C8B-B14F-4D97-AF65-F5344CB8AC3E}">
        <p14:creationId xmlns:p14="http://schemas.microsoft.com/office/powerpoint/2010/main" val="599045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dirty="0"/>
              <a:t>Making a Place</a:t>
            </a:r>
          </a:p>
        </p:txBody>
      </p:sp>
      <p:sp>
        <p:nvSpPr>
          <p:cNvPr id="3" name="Content Placeholder 2"/>
          <p:cNvSpPr>
            <a:spLocks noGrp="1"/>
          </p:cNvSpPr>
          <p:nvPr>
            <p:ph idx="1"/>
          </p:nvPr>
        </p:nvSpPr>
        <p:spPr/>
        <p:txBody>
          <a:bodyPr>
            <a:normAutofit/>
          </a:bodyPr>
          <a:lstStyle/>
          <a:p>
            <a:r>
              <a:rPr lang="en-GB" sz="3200" dirty="0"/>
              <a:t>Delivering sustainable communities requires infrastructure and facilities to support growth  </a:t>
            </a:r>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pic>
        <p:nvPicPr>
          <p:cNvPr id="6" name="Content Placeholder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7555" y="4541148"/>
            <a:ext cx="2907104" cy="2180328"/>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7426" y="3153137"/>
            <a:ext cx="3005846" cy="225438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4132" y="2918582"/>
            <a:ext cx="2912218" cy="2184164"/>
          </a:xfrm>
          <a:prstGeom prst="rect">
            <a:avLst/>
          </a:prstGeom>
        </p:spPr>
      </p:pic>
    </p:spTree>
    <p:extLst>
      <p:ext uri="{BB962C8B-B14F-4D97-AF65-F5344CB8AC3E}">
        <p14:creationId xmlns:p14="http://schemas.microsoft.com/office/powerpoint/2010/main" val="4216163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Developer contributions-</a:t>
            </a:r>
            <a:br>
              <a:rPr lang="en-US" sz="4000" dirty="0"/>
            </a:br>
            <a:r>
              <a:rPr lang="en-US" sz="4000" dirty="0"/>
              <a:t>What are the Mechanisms?</a:t>
            </a:r>
          </a:p>
        </p:txBody>
      </p:sp>
      <p:sp>
        <p:nvSpPr>
          <p:cNvPr id="3" name="Content Placeholder 2"/>
          <p:cNvSpPr>
            <a:spLocks noGrp="1"/>
          </p:cNvSpPr>
          <p:nvPr>
            <p:ph idx="1"/>
          </p:nvPr>
        </p:nvSpPr>
        <p:spPr/>
        <p:txBody>
          <a:bodyPr>
            <a:normAutofit fontScale="92500" lnSpcReduction="10000"/>
          </a:bodyPr>
          <a:lstStyle/>
          <a:p>
            <a:r>
              <a:rPr lang="en-US" sz="3000" dirty="0"/>
              <a:t>Community Infrastructure Levy</a:t>
            </a:r>
          </a:p>
          <a:p>
            <a:r>
              <a:rPr lang="en-US" sz="3000" dirty="0"/>
              <a:t>S106 obligations/agreement of the Town and Country Planning Act 1990 (as amended)</a:t>
            </a:r>
          </a:p>
          <a:p>
            <a:r>
              <a:rPr lang="en-US" sz="3000" dirty="0"/>
              <a:t>S278 of the Highways Act</a:t>
            </a:r>
          </a:p>
          <a:p>
            <a:endParaRPr lang="en-US" dirty="0"/>
          </a:p>
          <a:p>
            <a:r>
              <a:rPr lang="en-US" dirty="0" smtClean="0"/>
              <a:t>Other funding streams:</a:t>
            </a:r>
          </a:p>
          <a:p>
            <a:r>
              <a:rPr lang="en-US" dirty="0" err="1" smtClean="0"/>
              <a:t>Neighbourhood</a:t>
            </a:r>
            <a:r>
              <a:rPr lang="en-US" dirty="0" smtClean="0"/>
              <a:t> proportion</a:t>
            </a:r>
          </a:p>
          <a:p>
            <a:r>
              <a:rPr lang="en-US" dirty="0" smtClean="0"/>
              <a:t>Central Government (e.g. Dept. of Transport)</a:t>
            </a:r>
          </a:p>
          <a:p>
            <a:r>
              <a:rPr lang="en-US" dirty="0" smtClean="0"/>
              <a:t>Local Enterprise Partnership (LEP)</a:t>
            </a:r>
          </a:p>
          <a:p>
            <a:r>
              <a:rPr lang="en-US" dirty="0" smtClean="0"/>
              <a:t>Growing places funds</a:t>
            </a:r>
          </a:p>
          <a:p>
            <a:r>
              <a:rPr lang="en-US" dirty="0" smtClean="0"/>
              <a:t>EU</a:t>
            </a:r>
          </a:p>
          <a:p>
            <a:r>
              <a:rPr lang="en-US" dirty="0" smtClean="0"/>
              <a:t>Low interest </a:t>
            </a:r>
            <a:r>
              <a:rPr lang="en-US" dirty="0" err="1" smtClean="0"/>
              <a:t>Govt</a:t>
            </a:r>
            <a:r>
              <a:rPr lang="en-US" dirty="0" smtClean="0"/>
              <a:t> Loans - consultation</a:t>
            </a:r>
          </a:p>
          <a:p>
            <a:endParaRPr lang="en-US" dirty="0" smtClean="0"/>
          </a:p>
          <a:p>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pic>
        <p:nvPicPr>
          <p:cNvPr id="5" name="Picture 4" descr="MP900423735[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52213" y="3384474"/>
            <a:ext cx="2567383" cy="172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7539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normAutofit/>
          </a:bodyPr>
          <a:lstStyle/>
          <a:p>
            <a:pPr eaLnBrk="1" hangingPunct="1">
              <a:defRPr/>
            </a:pPr>
            <a:r>
              <a:rPr lang="en-GB" altLang="en-US" sz="4000" dirty="0"/>
              <a:t>S106 – tests and restrictions</a:t>
            </a:r>
            <a:endParaRPr lang="en-US" altLang="en-US" sz="4000" dirty="0"/>
          </a:p>
        </p:txBody>
      </p:sp>
      <p:sp>
        <p:nvSpPr>
          <p:cNvPr id="29699" name="Rectangle 3"/>
          <p:cNvSpPr>
            <a:spLocks noGrp="1" noChangeArrowheads="1"/>
          </p:cNvSpPr>
          <p:nvPr>
            <p:ph type="body" idx="4294967295"/>
          </p:nvPr>
        </p:nvSpPr>
        <p:spPr>
          <a:xfrm>
            <a:off x="1009650" y="1546168"/>
            <a:ext cx="7353300" cy="4312900"/>
          </a:xfrm>
        </p:spPr>
        <p:txBody>
          <a:bodyPr>
            <a:normAutofit fontScale="85000" lnSpcReduction="10000"/>
          </a:bodyPr>
          <a:lstStyle/>
          <a:p>
            <a:pPr lvl="1" eaLnBrk="1" hangingPunct="1">
              <a:buFontTx/>
              <a:buChar char="•"/>
              <a:defRPr/>
            </a:pPr>
            <a:endParaRPr lang="en-GB" altLang="en-US" dirty="0"/>
          </a:p>
          <a:p>
            <a:pPr eaLnBrk="1" hangingPunct="1">
              <a:defRPr/>
            </a:pPr>
            <a:r>
              <a:rPr lang="en-GB" altLang="en-US" sz="3300" dirty="0"/>
              <a:t>If the development is capable of being charged CIL, the S106 obligation must meet these legal tests:</a:t>
            </a:r>
          </a:p>
          <a:p>
            <a:pPr lvl="2" eaLnBrk="1" hangingPunct="1">
              <a:defRPr/>
            </a:pPr>
            <a:r>
              <a:rPr lang="en-US" altLang="en-US" sz="2800" b="1" dirty="0"/>
              <a:t>NECESSARY </a:t>
            </a:r>
            <a:r>
              <a:rPr lang="en-US" altLang="en-US" sz="2800" dirty="0"/>
              <a:t>to make the development acceptable in planning terms</a:t>
            </a:r>
          </a:p>
          <a:p>
            <a:pPr lvl="2" eaLnBrk="1" hangingPunct="1">
              <a:defRPr/>
            </a:pPr>
            <a:r>
              <a:rPr lang="en-US" altLang="en-US" sz="2800" b="1" dirty="0"/>
              <a:t>DIRECTLY RELATED</a:t>
            </a:r>
            <a:r>
              <a:rPr lang="en-US" altLang="en-US" sz="2800" dirty="0"/>
              <a:t> to the development </a:t>
            </a:r>
          </a:p>
          <a:p>
            <a:pPr lvl="2" eaLnBrk="1" hangingPunct="1">
              <a:defRPr/>
            </a:pPr>
            <a:r>
              <a:rPr lang="en-US" altLang="en-US" sz="2800" b="1" dirty="0"/>
              <a:t>FAIRLY AND REASONABLY</a:t>
            </a:r>
            <a:r>
              <a:rPr lang="en-US" altLang="en-US" sz="2800" dirty="0"/>
              <a:t> related in kind and scale to the development</a:t>
            </a:r>
          </a:p>
          <a:p>
            <a:pPr eaLnBrk="1" hangingPunct="1">
              <a:defRPr/>
            </a:pPr>
            <a:r>
              <a:rPr lang="en-US" altLang="en-US" sz="3300" dirty="0"/>
              <a:t>These are also now the policy tests in the NPPF</a:t>
            </a:r>
          </a:p>
          <a:p>
            <a:pPr eaLnBrk="1" hangingPunct="1">
              <a:defRPr/>
            </a:pPr>
            <a:r>
              <a:rPr lang="en-US" altLang="en-US" sz="3300" dirty="0"/>
              <a:t>Pooling restrictions – no more than 5 obligations</a:t>
            </a:r>
          </a:p>
        </p:txBody>
      </p:sp>
    </p:spTree>
    <p:extLst>
      <p:ext uri="{BB962C8B-B14F-4D97-AF65-F5344CB8AC3E}">
        <p14:creationId xmlns:p14="http://schemas.microsoft.com/office/powerpoint/2010/main" val="15696939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92304" y="710911"/>
            <a:ext cx="7887890" cy="1123950"/>
          </a:xfrm>
        </p:spPr>
        <p:txBody>
          <a:bodyPr>
            <a:noAutofit/>
          </a:bodyPr>
          <a:lstStyle/>
          <a:p>
            <a:pPr eaLnBrk="1" hangingPunct="1">
              <a:defRPr/>
            </a:pPr>
            <a:r>
              <a:rPr lang="en-US" altLang="en-US" dirty="0"/>
              <a:t>What is a Community </a:t>
            </a:r>
            <a:r>
              <a:rPr lang="en-US" altLang="en-US" smtClean="0"/>
              <a:t>Infrastructure </a:t>
            </a:r>
            <a:br>
              <a:rPr lang="en-US" altLang="en-US" smtClean="0"/>
            </a:br>
            <a:r>
              <a:rPr lang="en-US" altLang="en-US" smtClean="0"/>
              <a:t>Levy </a:t>
            </a:r>
            <a:r>
              <a:rPr lang="en-US" altLang="en-US" dirty="0"/>
              <a:t>(CIL)?</a:t>
            </a:r>
            <a:r>
              <a:rPr lang="en-GB" altLang="en-US" dirty="0"/>
              <a:t/>
            </a:r>
            <a:br>
              <a:rPr lang="en-GB" altLang="en-US" dirty="0"/>
            </a:br>
            <a:endParaRPr lang="en-US" altLang="en-US" dirty="0"/>
          </a:p>
        </p:txBody>
      </p:sp>
      <p:sp>
        <p:nvSpPr>
          <p:cNvPr id="52227" name="Rectangle 3"/>
          <p:cNvSpPr>
            <a:spLocks noGrp="1" noChangeArrowheads="1"/>
          </p:cNvSpPr>
          <p:nvPr>
            <p:ph type="body" idx="1"/>
          </p:nvPr>
        </p:nvSpPr>
        <p:spPr>
          <a:xfrm>
            <a:off x="943148" y="2174760"/>
            <a:ext cx="7886700" cy="4351338"/>
          </a:xfrm>
        </p:spPr>
        <p:txBody>
          <a:bodyPr>
            <a:normAutofit lnSpcReduction="10000"/>
          </a:bodyPr>
          <a:lstStyle/>
          <a:p>
            <a:pPr eaLnBrk="1" hangingPunct="1">
              <a:defRPr/>
            </a:pPr>
            <a:r>
              <a:rPr lang="en-GB" altLang="en-US" sz="2800" dirty="0"/>
              <a:t>A mechanism for developer contributions</a:t>
            </a:r>
          </a:p>
          <a:p>
            <a:pPr>
              <a:defRPr/>
            </a:pPr>
            <a:r>
              <a:rPr lang="en-GB" altLang="en-US" sz="2800" dirty="0"/>
              <a:t>It operates like a tax</a:t>
            </a:r>
          </a:p>
          <a:p>
            <a:pPr>
              <a:defRPr/>
            </a:pPr>
            <a:endParaRPr lang="en-GB" altLang="en-US" sz="2800" b="1" dirty="0"/>
          </a:p>
          <a:p>
            <a:pPr>
              <a:defRPr/>
            </a:pPr>
            <a:r>
              <a:rPr lang="en-GB" altLang="en-US" sz="2800" b="1" dirty="0"/>
              <a:t>W</a:t>
            </a:r>
            <a:r>
              <a:rPr lang="en-US" altLang="en-US" sz="2800" b="1" dirty="0"/>
              <a:t>hats it for? -</a:t>
            </a:r>
          </a:p>
          <a:p>
            <a:pPr>
              <a:defRPr/>
            </a:pPr>
            <a:r>
              <a:rPr lang="en-US" altLang="en-US" sz="2800" dirty="0"/>
              <a:t>To help pay for infrastructure needed to support new development</a:t>
            </a:r>
          </a:p>
          <a:p>
            <a:pPr>
              <a:defRPr/>
            </a:pPr>
            <a:r>
              <a:rPr lang="en-US" altLang="en-US" sz="2800" i="1" dirty="0"/>
              <a:t>But not to remedy existing deficiencies unless the new scheme will make it worse</a:t>
            </a:r>
            <a:endParaRPr lang="en-US" altLang="en-US" sz="2800" dirty="0"/>
          </a:p>
          <a:p>
            <a:pPr>
              <a:defRPr/>
            </a:pPr>
            <a:r>
              <a:rPr lang="en-US" altLang="en-US" sz="2800" dirty="0"/>
              <a:t>Councils must spend the income on infrastructure </a:t>
            </a:r>
            <a:r>
              <a:rPr lang="mr-IN" altLang="en-US" sz="2800" dirty="0"/>
              <a:t>–</a:t>
            </a:r>
            <a:r>
              <a:rPr lang="en-US" altLang="en-US" sz="2800" dirty="0"/>
              <a:t> but what- can change</a:t>
            </a:r>
          </a:p>
          <a:p>
            <a:pPr eaLnBrk="1" hangingPunct="1">
              <a:defRPr/>
            </a:pPr>
            <a:endParaRPr lang="en-GB" altLang="en-US" dirty="0" smtClean="0"/>
          </a:p>
          <a:p>
            <a:pPr eaLnBrk="1" hangingPunct="1">
              <a:defRPr/>
            </a:pPr>
            <a:endParaRPr lang="en-GB" altLang="en-US" dirty="0"/>
          </a:p>
        </p:txBody>
      </p:sp>
    </p:spTree>
    <p:extLst>
      <p:ext uri="{BB962C8B-B14F-4D97-AF65-F5344CB8AC3E}">
        <p14:creationId xmlns:p14="http://schemas.microsoft.com/office/powerpoint/2010/main" val="416280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026276" y="365127"/>
            <a:ext cx="7886700" cy="1325563"/>
          </a:xfrm>
        </p:spPr>
        <p:txBody>
          <a:bodyPr>
            <a:normAutofit/>
          </a:bodyPr>
          <a:lstStyle/>
          <a:p>
            <a:pPr eaLnBrk="1" hangingPunct="1">
              <a:defRPr/>
            </a:pPr>
            <a:r>
              <a:rPr lang="en-GB" altLang="en-US" sz="4400" dirty="0"/>
              <a:t>Charging  CIL – some basics</a:t>
            </a:r>
            <a:endParaRPr lang="en-US" altLang="en-US" sz="4400" dirty="0"/>
          </a:p>
        </p:txBody>
      </p:sp>
      <p:sp>
        <p:nvSpPr>
          <p:cNvPr id="56323" name="Rectangle 3"/>
          <p:cNvSpPr>
            <a:spLocks noGrp="1" noChangeArrowheads="1"/>
          </p:cNvSpPr>
          <p:nvPr>
            <p:ph type="body" idx="1"/>
          </p:nvPr>
        </p:nvSpPr>
        <p:spPr>
          <a:xfrm>
            <a:off x="863139" y="1690690"/>
            <a:ext cx="7481953" cy="3620691"/>
          </a:xfrm>
        </p:spPr>
        <p:txBody>
          <a:bodyPr>
            <a:noAutofit/>
          </a:bodyPr>
          <a:lstStyle/>
          <a:p>
            <a:pPr eaLnBrk="1" hangingPunct="1">
              <a:defRPr/>
            </a:pPr>
            <a:r>
              <a:rPr lang="en-GB" altLang="en-US" sz="2800" dirty="0"/>
              <a:t>£ per square metre on net additional (internal) floorspace</a:t>
            </a:r>
          </a:p>
          <a:p>
            <a:pPr eaLnBrk="1" hangingPunct="1">
              <a:defRPr/>
            </a:pPr>
            <a:r>
              <a:rPr lang="en-GB" altLang="en-US" sz="2800" dirty="0"/>
              <a:t>Rates can vary by geographic area,  use, or scale (or a combination)</a:t>
            </a:r>
          </a:p>
          <a:p>
            <a:pPr eaLnBrk="1" hangingPunct="1">
              <a:defRPr/>
            </a:pPr>
            <a:r>
              <a:rPr lang="en-GB" altLang="en-US" sz="2800" dirty="0"/>
              <a:t>Due when the development starts</a:t>
            </a:r>
          </a:p>
          <a:p>
            <a:pPr eaLnBrk="1" hangingPunct="1">
              <a:defRPr/>
            </a:pPr>
            <a:r>
              <a:rPr lang="en-GB" altLang="en-US" sz="2800" dirty="0"/>
              <a:t>It is index linked</a:t>
            </a:r>
          </a:p>
          <a:p>
            <a:pPr eaLnBrk="1" hangingPunct="1">
              <a:defRPr/>
            </a:pPr>
            <a:r>
              <a:rPr lang="en-GB" altLang="en-US" sz="2800" dirty="0"/>
              <a:t>The landowner is responsible for paying it </a:t>
            </a:r>
          </a:p>
          <a:p>
            <a:pPr eaLnBrk="1" hangingPunct="1">
              <a:defRPr/>
            </a:pPr>
            <a:r>
              <a:rPr lang="en-GB" altLang="en-US" sz="2800" dirty="0"/>
              <a:t>The local planning authority is the charging authority  (&amp; sets the CIL)</a:t>
            </a:r>
            <a:endParaRPr lang="en-US" altLang="en-US" sz="2800" dirty="0"/>
          </a:p>
        </p:txBody>
      </p:sp>
    </p:spTree>
    <p:extLst>
      <p:ext uri="{BB962C8B-B14F-4D97-AF65-F5344CB8AC3E}">
        <p14:creationId xmlns:p14="http://schemas.microsoft.com/office/powerpoint/2010/main" val="959223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What pays CIL?</a:t>
            </a:r>
          </a:p>
        </p:txBody>
      </p:sp>
      <p:sp>
        <p:nvSpPr>
          <p:cNvPr id="3" name="Content Placeholder 2"/>
          <p:cNvSpPr>
            <a:spLocks noGrp="1"/>
          </p:cNvSpPr>
          <p:nvPr>
            <p:ph idx="1"/>
          </p:nvPr>
        </p:nvSpPr>
        <p:spPr/>
        <p:txBody>
          <a:bodyPr>
            <a:normAutofit/>
          </a:bodyPr>
          <a:lstStyle/>
          <a:p>
            <a:r>
              <a:rPr lang="en-US" sz="3200" dirty="0"/>
              <a:t>Development which creates net additional floor space.</a:t>
            </a:r>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1604" y="2655917"/>
            <a:ext cx="4724746" cy="3543560"/>
          </a:xfrm>
          <a:prstGeom prst="rect">
            <a:avLst/>
          </a:prstGeom>
        </p:spPr>
      </p:pic>
    </p:spTree>
    <p:extLst>
      <p:ext uri="{BB962C8B-B14F-4D97-AF65-F5344CB8AC3E}">
        <p14:creationId xmlns:p14="http://schemas.microsoft.com/office/powerpoint/2010/main" val="7425965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What doesn’t Pay CIL</a:t>
            </a:r>
          </a:p>
        </p:txBody>
      </p:sp>
      <p:sp>
        <p:nvSpPr>
          <p:cNvPr id="3" name="Content Placeholder 2"/>
          <p:cNvSpPr>
            <a:spLocks noGrp="1"/>
          </p:cNvSpPr>
          <p:nvPr>
            <p:ph idx="1"/>
          </p:nvPr>
        </p:nvSpPr>
        <p:spPr>
          <a:xfrm>
            <a:off x="1009650" y="1847310"/>
            <a:ext cx="7886700" cy="4719745"/>
          </a:xfrm>
        </p:spPr>
        <p:txBody>
          <a:bodyPr>
            <a:normAutofit fontScale="92500" lnSpcReduction="10000"/>
          </a:bodyPr>
          <a:lstStyle/>
          <a:p>
            <a:r>
              <a:rPr lang="en-US" sz="2800" dirty="0"/>
              <a:t>Buildings people don’t normally go into</a:t>
            </a:r>
          </a:p>
          <a:p>
            <a:r>
              <a:rPr lang="en-US" sz="2800" dirty="0"/>
              <a:t>Development of less than 100 </a:t>
            </a:r>
            <a:r>
              <a:rPr lang="en-US" sz="2800" dirty="0" err="1"/>
              <a:t>sq</a:t>
            </a:r>
            <a:r>
              <a:rPr lang="en-US" sz="2800" dirty="0"/>
              <a:t> m except for whole residential unit</a:t>
            </a:r>
          </a:p>
          <a:p>
            <a:r>
              <a:rPr lang="en-US" sz="2800" dirty="0"/>
              <a:t>Self build </a:t>
            </a:r>
            <a:r>
              <a:rPr lang="mr-IN" sz="2800" dirty="0"/>
              <a:t>–</a:t>
            </a:r>
            <a:r>
              <a:rPr lang="en-US" sz="2800" dirty="0"/>
              <a:t> houses and extensions</a:t>
            </a:r>
          </a:p>
          <a:p>
            <a:r>
              <a:rPr lang="en-US" sz="2800" dirty="0"/>
              <a:t>Where the development meets relief criteria </a:t>
            </a:r>
          </a:p>
          <a:p>
            <a:r>
              <a:rPr lang="en-US" sz="2800" dirty="0"/>
              <a:t>Vacant building brought back into the same use</a:t>
            </a:r>
          </a:p>
          <a:p>
            <a:r>
              <a:rPr lang="en-US" sz="2800" dirty="0"/>
              <a:t>Where the charge is less than £50</a:t>
            </a:r>
          </a:p>
          <a:p>
            <a:r>
              <a:rPr lang="en-US" sz="2800" dirty="0"/>
              <a:t>Mezzanines less than 200 </a:t>
            </a:r>
            <a:r>
              <a:rPr lang="en-US" sz="2800" dirty="0" err="1"/>
              <a:t>sq</a:t>
            </a:r>
            <a:r>
              <a:rPr lang="en-US" sz="2800" dirty="0"/>
              <a:t> m unless they are part of a wider PP</a:t>
            </a:r>
          </a:p>
          <a:p>
            <a:endParaRPr lang="en-US" sz="2800" dirty="0"/>
          </a:p>
          <a:p>
            <a:r>
              <a:rPr lang="en-US" sz="2800" dirty="0"/>
              <a:t>No payment is required where the CIL rate set is Zero.</a:t>
            </a:r>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Tree>
    <p:extLst>
      <p:ext uri="{BB962C8B-B14F-4D97-AF65-F5344CB8AC3E}">
        <p14:creationId xmlns:p14="http://schemas.microsoft.com/office/powerpoint/2010/main" val="1793348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063" y="550664"/>
            <a:ext cx="7886700" cy="994172"/>
          </a:xfrm>
        </p:spPr>
        <p:txBody>
          <a:bodyPr>
            <a:noAutofit/>
          </a:bodyPr>
          <a:lstStyle/>
          <a:p>
            <a:r>
              <a:rPr lang="en-GB" sz="4000" dirty="0"/>
              <a:t>What are the absolute basic requirements of setting a CIL?</a:t>
            </a:r>
            <a:r>
              <a:rPr lang="en-US" sz="3000" dirty="0"/>
              <a:t/>
            </a:r>
            <a:br>
              <a:rPr lang="en-US" sz="3000" dirty="0"/>
            </a:br>
            <a:endParaRPr lang="en-US" sz="3000" dirty="0"/>
          </a:p>
        </p:txBody>
      </p:sp>
      <p:sp>
        <p:nvSpPr>
          <p:cNvPr id="3" name="Content Placeholder 2"/>
          <p:cNvSpPr>
            <a:spLocks noGrp="1"/>
          </p:cNvSpPr>
          <p:nvPr>
            <p:ph idx="1"/>
          </p:nvPr>
        </p:nvSpPr>
        <p:spPr/>
        <p:txBody>
          <a:bodyPr>
            <a:normAutofit/>
          </a:bodyPr>
          <a:lstStyle/>
          <a:p>
            <a:r>
              <a:rPr lang="en-GB" sz="2800" dirty="0"/>
              <a:t>To set a CIL you need to:  </a:t>
            </a:r>
          </a:p>
          <a:p>
            <a:r>
              <a:rPr lang="en-GB" sz="2800" dirty="0"/>
              <a:t>1. demonstrate that you need funding for infrastructure to support your development (a funding gap)- this proves need for a CIL; and</a:t>
            </a:r>
          </a:p>
          <a:p>
            <a:r>
              <a:rPr lang="en-GB" sz="2800" dirty="0"/>
              <a:t> 2. evidence that the amount you are going to charge CIL at is not so high as it will threaten the delivery of the growth strategy for the area. </a:t>
            </a:r>
            <a:endParaRPr lang="en-US" sz="2800"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Tree>
    <p:extLst>
      <p:ext uri="{BB962C8B-B14F-4D97-AF65-F5344CB8AC3E}">
        <p14:creationId xmlns:p14="http://schemas.microsoft.com/office/powerpoint/2010/main" val="13431687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93809" y="1475534"/>
            <a:ext cx="108012" cy="323278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b="0">
              <a:solidFill>
                <a:srgbClr val="FFFFFF"/>
              </a:solidFill>
            </a:endParaRPr>
          </a:p>
        </p:txBody>
      </p:sp>
      <p:sp>
        <p:nvSpPr>
          <p:cNvPr id="7" name="Rectangle 6"/>
          <p:cNvSpPr/>
          <p:nvPr/>
        </p:nvSpPr>
        <p:spPr>
          <a:xfrm rot="5400000">
            <a:off x="4839805" y="-860881"/>
            <a:ext cx="216025" cy="4827815"/>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b="0">
              <a:solidFill>
                <a:srgbClr val="FFFFFF"/>
              </a:solidFill>
            </a:endParaRPr>
          </a:p>
        </p:txBody>
      </p:sp>
      <p:sp>
        <p:nvSpPr>
          <p:cNvPr id="34" name="Oval 33"/>
          <p:cNvSpPr/>
          <p:nvPr/>
        </p:nvSpPr>
        <p:spPr>
          <a:xfrm>
            <a:off x="4084088" y="1081397"/>
            <a:ext cx="1679371" cy="810090"/>
          </a:xfrm>
          <a:prstGeom prst="ellipse">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2100" b="0" dirty="0">
              <a:solidFill>
                <a:srgbClr val="FFFFFF"/>
              </a:solidFill>
            </a:endParaRPr>
          </a:p>
        </p:txBody>
      </p:sp>
      <p:cxnSp>
        <p:nvCxnSpPr>
          <p:cNvPr id="17" name="Straight Connector 16"/>
          <p:cNvCxnSpPr/>
          <p:nvPr/>
        </p:nvCxnSpPr>
        <p:spPr>
          <a:xfrm flipH="1" flipV="1">
            <a:off x="3116796" y="1592797"/>
            <a:ext cx="378042" cy="1976841"/>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414718" y="1646803"/>
            <a:ext cx="378042" cy="1922834"/>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6706" y="2294876"/>
            <a:ext cx="1404156" cy="116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Delay 3"/>
          <p:cNvSpPr/>
          <p:nvPr/>
        </p:nvSpPr>
        <p:spPr>
          <a:xfrm rot="5400000">
            <a:off x="2833808" y="2730695"/>
            <a:ext cx="378042" cy="2052228"/>
          </a:xfrm>
          <a:prstGeom prst="flowChartDelay">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b="0" dirty="0">
              <a:solidFill>
                <a:srgbClr val="FFFFFF"/>
              </a:solidFill>
            </a:endParaRPr>
          </a:p>
        </p:txBody>
      </p:sp>
      <p:sp>
        <p:nvSpPr>
          <p:cNvPr id="8" name="Rectangle 7"/>
          <p:cNvSpPr/>
          <p:nvPr/>
        </p:nvSpPr>
        <p:spPr>
          <a:xfrm>
            <a:off x="2954778" y="3874941"/>
            <a:ext cx="108012" cy="16959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b="0">
              <a:solidFill>
                <a:srgbClr val="FFFFFF"/>
              </a:solidFill>
            </a:endParaRPr>
          </a:p>
        </p:txBody>
      </p:sp>
      <p:sp>
        <p:nvSpPr>
          <p:cNvPr id="10" name="Flowchart: Delay 9"/>
          <p:cNvSpPr/>
          <p:nvPr/>
        </p:nvSpPr>
        <p:spPr>
          <a:xfrm rot="5400000">
            <a:off x="6625346" y="2651801"/>
            <a:ext cx="378042" cy="2216839"/>
          </a:xfrm>
          <a:prstGeom prst="flowChartDelay">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b="0">
              <a:solidFill>
                <a:srgbClr val="FFFFFF"/>
              </a:solidFill>
            </a:endParaRPr>
          </a:p>
        </p:txBody>
      </p:sp>
      <p:sp>
        <p:nvSpPr>
          <p:cNvPr id="11" name="Rectangle 10"/>
          <p:cNvSpPr/>
          <p:nvPr/>
        </p:nvSpPr>
        <p:spPr>
          <a:xfrm>
            <a:off x="6760361" y="3874941"/>
            <a:ext cx="108012" cy="16959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b="0">
              <a:solidFill>
                <a:srgbClr val="FFFFFF"/>
              </a:solidFill>
            </a:endParaRPr>
          </a:p>
        </p:txBody>
      </p:sp>
      <p:sp>
        <p:nvSpPr>
          <p:cNvPr id="12" name="Flowchart: Delay 11"/>
          <p:cNvSpPr/>
          <p:nvPr/>
        </p:nvSpPr>
        <p:spPr>
          <a:xfrm rot="16200000">
            <a:off x="4758796" y="3285112"/>
            <a:ext cx="378043" cy="3139376"/>
          </a:xfrm>
          <a:prstGeom prst="flowChartDelay">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b="0">
              <a:solidFill>
                <a:srgbClr val="FFFFFF"/>
              </a:solidFill>
            </a:endParaRPr>
          </a:p>
        </p:txBody>
      </p:sp>
      <p:cxnSp>
        <p:nvCxnSpPr>
          <p:cNvPr id="23" name="Straight Connector 22"/>
          <p:cNvCxnSpPr/>
          <p:nvPr/>
        </p:nvCxnSpPr>
        <p:spPr>
          <a:xfrm flipV="1">
            <a:off x="6303150" y="1592797"/>
            <a:ext cx="324036" cy="197604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951223" y="1592797"/>
            <a:ext cx="410501" cy="197604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729406" y="3590407"/>
            <a:ext cx="2586846" cy="369332"/>
          </a:xfrm>
          <a:prstGeom prst="rect">
            <a:avLst/>
          </a:prstGeom>
          <a:noFill/>
        </p:spPr>
        <p:txBody>
          <a:bodyPr wrap="square" rtlCol="0">
            <a:spAutoFit/>
          </a:bodyPr>
          <a:lstStyle/>
          <a:p>
            <a:pPr algn="ctr" fontAlgn="auto">
              <a:spcBef>
                <a:spcPts val="0"/>
              </a:spcBef>
              <a:spcAft>
                <a:spcPts val="0"/>
              </a:spcAft>
            </a:pPr>
            <a:r>
              <a:rPr lang="en-GB" sz="1800" b="0" dirty="0">
                <a:solidFill>
                  <a:srgbClr val="B74919">
                    <a:lumMod val="20000"/>
                    <a:lumOff val="80000"/>
                  </a:srgbClr>
                </a:solidFill>
                <a:latin typeface="Gill Sans MT" panose="020B0502020104020203"/>
              </a:rPr>
              <a:t>Infrastructure</a:t>
            </a:r>
          </a:p>
        </p:txBody>
      </p:sp>
      <p:sp>
        <p:nvSpPr>
          <p:cNvPr id="38" name="TextBox 37"/>
          <p:cNvSpPr txBox="1"/>
          <p:nvPr/>
        </p:nvSpPr>
        <p:spPr>
          <a:xfrm>
            <a:off x="5044558" y="3538196"/>
            <a:ext cx="3539619" cy="577081"/>
          </a:xfrm>
          <a:prstGeom prst="rect">
            <a:avLst/>
          </a:prstGeom>
          <a:noFill/>
        </p:spPr>
        <p:txBody>
          <a:bodyPr wrap="square" rtlCol="0">
            <a:spAutoFit/>
          </a:bodyPr>
          <a:lstStyle/>
          <a:p>
            <a:pPr algn="ctr" fontAlgn="auto">
              <a:spcBef>
                <a:spcPts val="0"/>
              </a:spcBef>
              <a:spcAft>
                <a:spcPts val="0"/>
              </a:spcAft>
            </a:pPr>
            <a:r>
              <a:rPr lang="en-GB" sz="1800" b="0" dirty="0">
                <a:solidFill>
                  <a:srgbClr val="B74919">
                    <a:lumMod val="20000"/>
                    <a:lumOff val="80000"/>
                  </a:srgbClr>
                </a:solidFill>
                <a:latin typeface="Gill Sans MT" panose="020B0502020104020203"/>
              </a:rPr>
              <a:t>Local Plan Policies</a:t>
            </a:r>
          </a:p>
          <a:p>
            <a:pPr algn="ctr" fontAlgn="auto">
              <a:spcBef>
                <a:spcPts val="0"/>
              </a:spcBef>
              <a:spcAft>
                <a:spcPts val="0"/>
              </a:spcAft>
            </a:pPr>
            <a:endParaRPr lang="en-GB" sz="1350" b="0" dirty="0">
              <a:solidFill>
                <a:srgbClr val="B74919">
                  <a:lumMod val="20000"/>
                  <a:lumOff val="80000"/>
                </a:srgbClr>
              </a:solidFill>
              <a:latin typeface="Gill Sans MT" panose="020B0502020104020203"/>
            </a:endParaRPr>
          </a:p>
        </p:txBody>
      </p:sp>
      <p:sp>
        <p:nvSpPr>
          <p:cNvPr id="43" name="Can 42"/>
          <p:cNvSpPr/>
          <p:nvPr/>
        </p:nvSpPr>
        <p:spPr>
          <a:xfrm>
            <a:off x="5866306" y="2927803"/>
            <a:ext cx="944738" cy="62515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GB" sz="900" b="0" dirty="0">
                <a:solidFill>
                  <a:srgbClr val="FFFFFF"/>
                </a:solidFill>
              </a:rPr>
              <a:t>EMPLOYMENT</a:t>
            </a:r>
          </a:p>
        </p:txBody>
      </p:sp>
      <p:sp>
        <p:nvSpPr>
          <p:cNvPr id="44" name="Can 43"/>
          <p:cNvSpPr/>
          <p:nvPr/>
        </p:nvSpPr>
        <p:spPr>
          <a:xfrm>
            <a:off x="6868374" y="2934462"/>
            <a:ext cx="944738" cy="62515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GB" sz="1350" b="0" dirty="0">
                <a:solidFill>
                  <a:srgbClr val="FFFFFF"/>
                </a:solidFill>
              </a:rPr>
              <a:t>RETAIL</a:t>
            </a:r>
          </a:p>
        </p:txBody>
      </p:sp>
      <p:sp>
        <p:nvSpPr>
          <p:cNvPr id="45" name="Can 44"/>
          <p:cNvSpPr/>
          <p:nvPr/>
        </p:nvSpPr>
        <p:spPr>
          <a:xfrm>
            <a:off x="6314256" y="2416794"/>
            <a:ext cx="944738" cy="625155"/>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GB" sz="1200" b="0" dirty="0">
                <a:solidFill>
                  <a:srgbClr val="FFFFFF"/>
                </a:solidFill>
              </a:rPr>
              <a:t>HOUSING</a:t>
            </a:r>
          </a:p>
        </p:txBody>
      </p:sp>
      <p:pic>
        <p:nvPicPr>
          <p:cNvPr id="3076" name="Picture 4" descr="C:\Users\Sterrickj\AppData\Local\Microsoft\Windows\Temporary Internet Files\Content.IE5\VPGXMAS3\Noun_project_1841.svg[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39279" y="1036478"/>
            <a:ext cx="791764" cy="79176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43561" y="1699481"/>
            <a:ext cx="5008513" cy="253916"/>
          </a:xfrm>
          <a:prstGeom prst="rect">
            <a:avLst/>
          </a:prstGeom>
          <a:noFill/>
        </p:spPr>
        <p:txBody>
          <a:bodyPr wrap="square" rtlCol="0">
            <a:spAutoFit/>
          </a:bodyPr>
          <a:lstStyle/>
          <a:p>
            <a:pPr algn="ctr" fontAlgn="auto">
              <a:spcBef>
                <a:spcPts val="0"/>
              </a:spcBef>
              <a:spcAft>
                <a:spcPts val="0"/>
              </a:spcAft>
            </a:pPr>
            <a:r>
              <a:rPr lang="en-GB" sz="1050" dirty="0">
                <a:ln>
                  <a:solidFill>
                    <a:srgbClr val="011892">
                      <a:lumMod val="95000"/>
                      <a:lumOff val="5000"/>
                    </a:srgbClr>
                  </a:solidFill>
                </a:ln>
                <a:solidFill>
                  <a:srgbClr val="FF0000"/>
                </a:solidFill>
                <a:latin typeface="Gill Sans MT" panose="020B0502020104020203"/>
              </a:rPr>
              <a:t>VIABILITY</a:t>
            </a:r>
            <a:endParaRPr lang="en-GB" sz="825" dirty="0">
              <a:ln>
                <a:solidFill>
                  <a:srgbClr val="011892">
                    <a:lumMod val="95000"/>
                    <a:lumOff val="5000"/>
                  </a:srgbClr>
                </a:solidFill>
              </a:ln>
              <a:solidFill>
                <a:srgbClr val="FF0000"/>
              </a:solidFill>
              <a:latin typeface="Gill Sans MT" panose="020B0502020104020203"/>
            </a:endParaRPr>
          </a:p>
        </p:txBody>
      </p:sp>
      <p:sp>
        <p:nvSpPr>
          <p:cNvPr id="47" name="TextBox 46"/>
          <p:cNvSpPr txBox="1"/>
          <p:nvPr/>
        </p:nvSpPr>
        <p:spPr>
          <a:xfrm>
            <a:off x="831058" y="5160839"/>
            <a:ext cx="5304235" cy="830997"/>
          </a:xfrm>
          <a:prstGeom prst="rect">
            <a:avLst/>
          </a:prstGeom>
          <a:noFill/>
        </p:spPr>
        <p:txBody>
          <a:bodyPr wrap="square" rtlCol="0">
            <a:spAutoFit/>
          </a:bodyPr>
          <a:lstStyle/>
          <a:p>
            <a:pPr algn="ctr" fontAlgn="auto">
              <a:spcBef>
                <a:spcPts val="0"/>
              </a:spcBef>
              <a:spcAft>
                <a:spcPts val="0"/>
              </a:spcAft>
            </a:pPr>
            <a:r>
              <a:rPr lang="en-GB" sz="1200" b="0" dirty="0">
                <a:solidFill>
                  <a:srgbClr val="011892"/>
                </a:solidFill>
                <a:latin typeface="Gill Sans MT" panose="020B0502020104020203"/>
              </a:rPr>
              <a:t>CIL Guidance: When deciding the levy rates, an appropriate </a:t>
            </a:r>
            <a:r>
              <a:rPr lang="en-GB" sz="1200" dirty="0">
                <a:solidFill>
                  <a:srgbClr val="011892"/>
                </a:solidFill>
                <a:latin typeface="Gill Sans MT" panose="020B0502020104020203"/>
              </a:rPr>
              <a:t>balance</a:t>
            </a:r>
            <a:r>
              <a:rPr lang="en-GB" sz="1200" b="0" dirty="0">
                <a:solidFill>
                  <a:srgbClr val="011892"/>
                </a:solidFill>
                <a:latin typeface="Gill Sans MT" panose="020B0502020104020203"/>
              </a:rPr>
              <a:t> must be struck between additional investment to support development and the potential effect on the viability of developments.  Achieving the right </a:t>
            </a:r>
            <a:r>
              <a:rPr lang="en-GB" sz="1200" dirty="0">
                <a:solidFill>
                  <a:srgbClr val="011892"/>
                </a:solidFill>
                <a:latin typeface="Gill Sans MT" panose="020B0502020104020203"/>
              </a:rPr>
              <a:t>balance</a:t>
            </a:r>
            <a:r>
              <a:rPr lang="en-GB" sz="1200" b="0" dirty="0">
                <a:solidFill>
                  <a:srgbClr val="011892"/>
                </a:solidFill>
                <a:latin typeface="Gill Sans MT" panose="020B0502020104020203"/>
              </a:rPr>
              <a:t> is at the centre of the charge-setting process.</a:t>
            </a:r>
          </a:p>
        </p:txBody>
      </p:sp>
    </p:spTree>
    <p:extLst>
      <p:ext uri="{BB962C8B-B14F-4D97-AF65-F5344CB8AC3E}">
        <p14:creationId xmlns:p14="http://schemas.microsoft.com/office/powerpoint/2010/main" val="289487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GB" dirty="0" smtClean="0"/>
              <a:t>Housekeeping</a:t>
            </a:r>
            <a:endParaRPr lang="en-GB" dirty="0"/>
          </a:p>
        </p:txBody>
      </p:sp>
      <p:sp>
        <p:nvSpPr>
          <p:cNvPr id="102403" name="Rectangle 3"/>
          <p:cNvSpPr>
            <a:spLocks noGrp="1" noChangeArrowheads="1"/>
          </p:cNvSpPr>
          <p:nvPr>
            <p:ph sz="half" idx="1"/>
          </p:nvPr>
        </p:nvSpPr>
        <p:spPr/>
        <p:txBody>
          <a:bodyPr/>
          <a:lstStyle/>
          <a:p>
            <a:pPr>
              <a:lnSpc>
                <a:spcPct val="90000"/>
              </a:lnSpc>
            </a:pPr>
            <a:r>
              <a:rPr lang="en-GB" dirty="0" smtClean="0"/>
              <a:t>Food / Refreshments</a:t>
            </a:r>
          </a:p>
          <a:p>
            <a:pPr>
              <a:lnSpc>
                <a:spcPct val="90000"/>
              </a:lnSpc>
            </a:pPr>
            <a:r>
              <a:rPr lang="en-GB" dirty="0" smtClean="0"/>
              <a:t>Phones</a:t>
            </a:r>
          </a:p>
          <a:p>
            <a:pPr>
              <a:lnSpc>
                <a:spcPct val="90000"/>
              </a:lnSpc>
            </a:pPr>
            <a:r>
              <a:rPr lang="en-GB" dirty="0" smtClean="0"/>
              <a:t>Toilets</a:t>
            </a:r>
          </a:p>
          <a:p>
            <a:pPr>
              <a:lnSpc>
                <a:spcPct val="90000"/>
              </a:lnSpc>
            </a:pPr>
            <a:r>
              <a:rPr lang="en-GB" dirty="0" smtClean="0"/>
              <a:t>Fire</a:t>
            </a:r>
          </a:p>
          <a:p>
            <a:pPr>
              <a:lnSpc>
                <a:spcPct val="90000"/>
              </a:lnSpc>
            </a:pPr>
            <a:r>
              <a:rPr lang="en-GB" dirty="0" smtClean="0"/>
              <a:t>Evaluation</a:t>
            </a:r>
          </a:p>
          <a:p>
            <a:pPr>
              <a:lnSpc>
                <a:spcPct val="90000"/>
              </a:lnSpc>
            </a:pPr>
            <a:r>
              <a:rPr lang="en-GB" dirty="0" smtClean="0"/>
              <a:t>Presentations</a:t>
            </a:r>
          </a:p>
        </p:txBody>
      </p:sp>
      <p:sp>
        <p:nvSpPr>
          <p:cNvPr id="10" name="Content Placeholder 9"/>
          <p:cNvSpPr>
            <a:spLocks noGrp="1"/>
          </p:cNvSpPr>
          <p:nvPr>
            <p:ph sz="half" idx="2"/>
          </p:nvPr>
        </p:nvSpPr>
        <p:spPr/>
        <p:txBody>
          <a:bodyPr/>
          <a:lstStyle/>
          <a:p>
            <a:endParaRPr lang="en-GB" dirty="0" smtClean="0"/>
          </a:p>
          <a:p>
            <a:endParaRPr lang="en-GB" dirty="0"/>
          </a:p>
          <a:p>
            <a:endParaRPr lang="en-GB" dirty="0" smtClean="0"/>
          </a:p>
          <a:p>
            <a:endParaRPr lang="en-GB" dirty="0"/>
          </a:p>
          <a:p>
            <a:pPr lvl="2"/>
            <a:r>
              <a:rPr lang="en-GB" sz="3200" dirty="0" smtClean="0"/>
              <a:t>@</a:t>
            </a:r>
            <a:r>
              <a:rPr lang="en-GB" sz="3200" dirty="0" err="1" smtClean="0"/>
              <a:t>pas_team</a:t>
            </a:r>
            <a:endParaRPr lang="en-GB" sz="3200" dirty="0" smtClean="0"/>
          </a:p>
        </p:txBody>
      </p:sp>
      <p:sp>
        <p:nvSpPr>
          <p:cNvPr id="2" name="AutoShape 2" descr="Image result for toilets s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Image result for toilets sig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Image result for toilets sig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a:stretch>
            <a:fillRect/>
          </a:stretch>
        </p:blipFill>
        <p:spPr>
          <a:xfrm>
            <a:off x="6393160" y="1531939"/>
            <a:ext cx="2219325" cy="1666875"/>
          </a:xfrm>
          <a:prstGeom prst="rect">
            <a:avLst/>
          </a:prstGeom>
        </p:spPr>
      </p:pic>
    </p:spTree>
    <p:extLst>
      <p:ext uri="{BB962C8B-B14F-4D97-AF65-F5344CB8AC3E}">
        <p14:creationId xmlns:p14="http://schemas.microsoft.com/office/powerpoint/2010/main" val="18961219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a:bodyPr>
          <a:lstStyle/>
          <a:p>
            <a:pPr>
              <a:defRPr/>
            </a:pPr>
            <a:r>
              <a:rPr lang="en-GB" altLang="en-US" sz="4400" dirty="0"/>
              <a:t>S106 changes – pooling restrictions</a:t>
            </a:r>
          </a:p>
        </p:txBody>
      </p:sp>
      <p:sp>
        <p:nvSpPr>
          <p:cNvPr id="5" name="Content Placeholder 2"/>
          <p:cNvSpPr txBox="1">
            <a:spLocks/>
          </p:cNvSpPr>
          <p:nvPr/>
        </p:nvSpPr>
        <p:spPr bwMode="auto">
          <a:xfrm>
            <a:off x="920262" y="1633905"/>
            <a:ext cx="8229600" cy="4177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390" tIns="42196" rIns="84390" bIns="42196"/>
          <a:lstStyle>
            <a:lvl1pPr marL="458217" indent="-458217" algn="l" rtl="0" fontAlgn="base">
              <a:spcBef>
                <a:spcPct val="20000"/>
              </a:spcBef>
              <a:spcAft>
                <a:spcPct val="0"/>
              </a:spcAft>
              <a:buChar char="•"/>
              <a:defRPr sz="4300">
                <a:solidFill>
                  <a:schemeClr val="tx1"/>
                </a:solidFill>
                <a:latin typeface="+mn-lt"/>
                <a:ea typeface="+mn-ea"/>
                <a:cs typeface="+mn-cs"/>
              </a:defRPr>
            </a:lvl1pPr>
            <a:lvl2pPr marL="992804" indent="-381848" algn="l" rtl="0" fontAlgn="base">
              <a:spcBef>
                <a:spcPct val="20000"/>
              </a:spcBef>
              <a:spcAft>
                <a:spcPct val="0"/>
              </a:spcAft>
              <a:buChar char="–"/>
              <a:defRPr sz="3700">
                <a:solidFill>
                  <a:schemeClr val="tx1"/>
                </a:solidFill>
                <a:latin typeface="+mn-lt"/>
              </a:defRPr>
            </a:lvl2pPr>
            <a:lvl3pPr marL="1527391" indent="-305478" algn="l" rtl="0" fontAlgn="base">
              <a:spcBef>
                <a:spcPct val="20000"/>
              </a:spcBef>
              <a:spcAft>
                <a:spcPct val="0"/>
              </a:spcAft>
              <a:buChar char="•"/>
              <a:defRPr sz="3200">
                <a:solidFill>
                  <a:schemeClr val="tx1"/>
                </a:solidFill>
                <a:latin typeface="+mn-lt"/>
              </a:defRPr>
            </a:lvl3pPr>
            <a:lvl4pPr marL="2138347" indent="-305478" algn="l" rtl="0" fontAlgn="base">
              <a:spcBef>
                <a:spcPct val="20000"/>
              </a:spcBef>
              <a:spcAft>
                <a:spcPct val="0"/>
              </a:spcAft>
              <a:buChar char="–"/>
              <a:defRPr sz="2700">
                <a:solidFill>
                  <a:schemeClr val="tx1"/>
                </a:solidFill>
                <a:latin typeface="+mn-lt"/>
              </a:defRPr>
            </a:lvl4pPr>
            <a:lvl5pPr marL="2749304" indent="-305478" algn="l" rtl="0" fontAlgn="base">
              <a:spcBef>
                <a:spcPct val="20000"/>
              </a:spcBef>
              <a:spcAft>
                <a:spcPct val="0"/>
              </a:spcAft>
              <a:buChar char="»"/>
              <a:defRPr sz="2700">
                <a:solidFill>
                  <a:schemeClr val="tx1"/>
                </a:solidFill>
                <a:latin typeface="+mn-lt"/>
              </a:defRPr>
            </a:lvl5pPr>
            <a:lvl6pPr marL="3360260" indent="-305478" algn="l" rtl="0" fontAlgn="base">
              <a:spcBef>
                <a:spcPct val="20000"/>
              </a:spcBef>
              <a:spcAft>
                <a:spcPct val="0"/>
              </a:spcAft>
              <a:buChar char="»"/>
              <a:defRPr sz="2700">
                <a:solidFill>
                  <a:schemeClr val="tx1"/>
                </a:solidFill>
                <a:latin typeface="+mn-lt"/>
              </a:defRPr>
            </a:lvl6pPr>
            <a:lvl7pPr marL="3971216" indent="-305478" algn="l" rtl="0" fontAlgn="base">
              <a:spcBef>
                <a:spcPct val="20000"/>
              </a:spcBef>
              <a:spcAft>
                <a:spcPct val="0"/>
              </a:spcAft>
              <a:buChar char="»"/>
              <a:defRPr sz="2700">
                <a:solidFill>
                  <a:schemeClr val="tx1"/>
                </a:solidFill>
                <a:latin typeface="+mn-lt"/>
              </a:defRPr>
            </a:lvl7pPr>
            <a:lvl8pPr marL="4582173" indent="-305478" algn="l" rtl="0" fontAlgn="base">
              <a:spcBef>
                <a:spcPct val="20000"/>
              </a:spcBef>
              <a:spcAft>
                <a:spcPct val="0"/>
              </a:spcAft>
              <a:buChar char="»"/>
              <a:defRPr sz="2700">
                <a:solidFill>
                  <a:schemeClr val="tx1"/>
                </a:solidFill>
                <a:latin typeface="+mn-lt"/>
              </a:defRPr>
            </a:lvl8pPr>
            <a:lvl9pPr marL="5193129" indent="-305478" algn="l" rtl="0" fontAlgn="base">
              <a:spcBef>
                <a:spcPct val="20000"/>
              </a:spcBef>
              <a:spcAft>
                <a:spcPct val="0"/>
              </a:spcAft>
              <a:buChar char="»"/>
              <a:defRPr sz="2700">
                <a:solidFill>
                  <a:schemeClr val="tx1"/>
                </a:solidFill>
                <a:latin typeface="+mn-lt"/>
              </a:defRPr>
            </a:lvl9pPr>
          </a:lstStyle>
          <a:p>
            <a:pPr>
              <a:spcBef>
                <a:spcPts val="414"/>
              </a:spcBef>
              <a:spcAft>
                <a:spcPts val="414"/>
              </a:spcAft>
              <a:defRPr/>
            </a:pPr>
            <a:r>
              <a:rPr lang="en-GB" sz="3200" b="0" dirty="0">
                <a:solidFill>
                  <a:srgbClr val="011892"/>
                </a:solidFill>
              </a:rPr>
              <a:t>Without  a CIL in place your council is at risk of significantly reducing income from developer contributions</a:t>
            </a:r>
          </a:p>
          <a:p>
            <a:pPr>
              <a:spcBef>
                <a:spcPts val="414"/>
              </a:spcBef>
              <a:spcAft>
                <a:spcPts val="414"/>
              </a:spcAft>
              <a:defRPr/>
            </a:pPr>
            <a:r>
              <a:rPr lang="en-GB" sz="3200" b="0" dirty="0">
                <a:solidFill>
                  <a:srgbClr val="011892"/>
                </a:solidFill>
              </a:rPr>
              <a:t>Without a CIL in place you may not have a mechanism to obtain necessary mitigation for a development.</a:t>
            </a:r>
          </a:p>
        </p:txBody>
      </p:sp>
    </p:spTree>
    <p:extLst>
      <p:ext uri="{BB962C8B-B14F-4D97-AF65-F5344CB8AC3E}">
        <p14:creationId xmlns:p14="http://schemas.microsoft.com/office/powerpoint/2010/main" val="15891388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Recent or Proposed Changes to s106</a:t>
            </a:r>
            <a:endParaRPr lang="en-GB"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38351" y="1690689"/>
            <a:ext cx="4394315" cy="3304446"/>
          </a:xfrm>
          <a:prstGeom prst="rect">
            <a:avLst/>
          </a:prstGeom>
        </p:spPr>
      </p:pic>
      <p:sp>
        <p:nvSpPr>
          <p:cNvPr id="6" name="Rectangle 5"/>
          <p:cNvSpPr/>
          <p:nvPr/>
        </p:nvSpPr>
        <p:spPr>
          <a:xfrm>
            <a:off x="1503218" y="5352577"/>
            <a:ext cx="4572000" cy="523220"/>
          </a:xfrm>
          <a:prstGeom prst="rect">
            <a:avLst/>
          </a:prstGeom>
        </p:spPr>
        <p:txBody>
          <a:bodyPr>
            <a:spAutoFit/>
          </a:bodyPr>
          <a:lstStyle/>
          <a:p>
            <a:pPr fontAlgn="auto">
              <a:spcBef>
                <a:spcPts val="0"/>
              </a:spcBef>
              <a:spcAft>
                <a:spcPts val="0"/>
              </a:spcAft>
            </a:pPr>
            <a:r>
              <a:rPr lang="en-US" sz="1400" b="0" dirty="0">
                <a:solidFill>
                  <a:srgbClr val="011892"/>
                </a:solidFill>
                <a:latin typeface="Gill Sans MT" panose="020B0502020104020203"/>
              </a:rPr>
              <a:t>Knights Park – houses, school, shops, transport</a:t>
            </a:r>
          </a:p>
          <a:p>
            <a:pPr fontAlgn="auto">
              <a:spcBef>
                <a:spcPts val="0"/>
              </a:spcBef>
              <a:spcAft>
                <a:spcPts val="0"/>
              </a:spcAft>
            </a:pPr>
            <a:r>
              <a:rPr lang="en-US" sz="1400" b="0" dirty="0">
                <a:solidFill>
                  <a:srgbClr val="011892"/>
                </a:solidFill>
                <a:latin typeface="Gill Sans MT" panose="020B0502020104020203"/>
              </a:rPr>
              <a:t>-Dandara Homes</a:t>
            </a:r>
          </a:p>
        </p:txBody>
      </p:sp>
    </p:spTree>
    <p:extLst>
      <p:ext uri="{BB962C8B-B14F-4D97-AF65-F5344CB8AC3E}">
        <p14:creationId xmlns:p14="http://schemas.microsoft.com/office/powerpoint/2010/main" val="1273787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pPr>
              <a:defRPr/>
            </a:pPr>
            <a:r>
              <a:rPr lang="en-GB" altLang="en-US" sz="4000" dirty="0"/>
              <a:t>Speeding up s 106</a:t>
            </a:r>
          </a:p>
        </p:txBody>
      </p:sp>
      <p:sp>
        <p:nvSpPr>
          <p:cNvPr id="3" name="Content Placeholder 2"/>
          <p:cNvSpPr>
            <a:spLocks noGrp="1"/>
          </p:cNvSpPr>
          <p:nvPr>
            <p:ph idx="1"/>
          </p:nvPr>
        </p:nvSpPr>
        <p:spPr/>
        <p:txBody>
          <a:bodyPr/>
          <a:lstStyle/>
          <a:p>
            <a:pPr>
              <a:defRPr/>
            </a:pPr>
            <a:r>
              <a:rPr lang="en-US" sz="3200" b="1" dirty="0"/>
              <a:t>March 2015 changes to PPG- </a:t>
            </a:r>
            <a:r>
              <a:rPr lang="en-GB" sz="3200" dirty="0"/>
              <a:t>Extensive additional advice to improve implementation of s106 and add clarity</a:t>
            </a:r>
            <a:endParaRPr lang="en-US" sz="3200" b="1" dirty="0"/>
          </a:p>
          <a:p>
            <a:pPr>
              <a:defRPr/>
            </a:pPr>
            <a:r>
              <a:rPr lang="en-US" sz="3200" b="1" dirty="0"/>
              <a:t>Housing and Planning Act 2016</a:t>
            </a:r>
            <a:r>
              <a:rPr lang="en-US" sz="3200" dirty="0"/>
              <a:t> – s158 &amp;159 – s106 Dispute resolution and Enforceability of s106 regarding affordable housing- become s106 ZA and s106 ZB of the 1990 Ac</a:t>
            </a:r>
            <a:r>
              <a:rPr lang="en-US" sz="2585" dirty="0"/>
              <a:t>t</a:t>
            </a:r>
          </a:p>
          <a:p>
            <a:pPr marL="0" indent="0">
              <a:buNone/>
              <a:defRPr/>
            </a:pPr>
            <a:endParaRPr lang="en-GB" sz="1292" dirty="0"/>
          </a:p>
          <a:p>
            <a:pPr marL="0" indent="0">
              <a:buNone/>
              <a:defRPr/>
            </a:pPr>
            <a:endParaRPr lang="en-GB" sz="1292" dirty="0"/>
          </a:p>
        </p:txBody>
      </p:sp>
    </p:spTree>
    <p:extLst>
      <p:ext uri="{BB962C8B-B14F-4D97-AF65-F5344CB8AC3E}">
        <p14:creationId xmlns:p14="http://schemas.microsoft.com/office/powerpoint/2010/main" val="2316952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CIL </a:t>
            </a:r>
            <a:r>
              <a:rPr lang="mr-IN" sz="4000" dirty="0"/>
              <a:t>–</a:t>
            </a:r>
            <a:r>
              <a:rPr lang="en-GB" sz="4000" dirty="0"/>
              <a:t> The Future</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09650" y="1991750"/>
            <a:ext cx="7886700" cy="4019089"/>
          </a:xfrm>
          <a:prstGeom prst="rect">
            <a:avLst/>
          </a:prstGeom>
        </p:spPr>
      </p:pic>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Tree>
    <p:extLst>
      <p:ext uri="{BB962C8B-B14F-4D97-AF65-F5344CB8AC3E}">
        <p14:creationId xmlns:p14="http://schemas.microsoft.com/office/powerpoint/2010/main" val="92145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650" y="413765"/>
            <a:ext cx="7886700" cy="1325563"/>
          </a:xfrm>
        </p:spPr>
        <p:txBody>
          <a:bodyPr>
            <a:normAutofit/>
          </a:bodyPr>
          <a:lstStyle/>
          <a:p>
            <a:r>
              <a:rPr lang="en-GB" sz="4000" dirty="0"/>
              <a:t>CIL Review Panel-</a:t>
            </a:r>
          </a:p>
        </p:txBody>
      </p:sp>
      <p:sp>
        <p:nvSpPr>
          <p:cNvPr id="3" name="Content Placeholder 2"/>
          <p:cNvSpPr>
            <a:spLocks noGrp="1"/>
          </p:cNvSpPr>
          <p:nvPr>
            <p:ph idx="1"/>
          </p:nvPr>
        </p:nvSpPr>
        <p:spPr>
          <a:xfrm>
            <a:off x="1009650" y="1478604"/>
            <a:ext cx="7886700" cy="4980562"/>
          </a:xfrm>
        </p:spPr>
        <p:txBody>
          <a:bodyPr>
            <a:normAutofit fontScale="77500" lnSpcReduction="20000"/>
          </a:bodyPr>
          <a:lstStyle/>
          <a:p>
            <a:endParaRPr lang="en-GB" sz="3600" dirty="0"/>
          </a:p>
          <a:p>
            <a:r>
              <a:rPr lang="en-GB" sz="3600" dirty="0"/>
              <a:t>Liz Peace (Chair), Advisor (formerly British Property Federation)</a:t>
            </a:r>
          </a:p>
          <a:p>
            <a:r>
              <a:rPr lang="en-GB" sz="3600" dirty="0"/>
              <a:t>Gilian Macinnes,  Advisor, Gilian Macinnes Associates (formerly Planning Advisory Service)</a:t>
            </a:r>
          </a:p>
          <a:p>
            <a:r>
              <a:rPr lang="en-GB" sz="3600" dirty="0"/>
              <a:t>Andrew Whittaker, Planning director, Home Builders Federation</a:t>
            </a:r>
          </a:p>
          <a:p>
            <a:r>
              <a:rPr lang="en-GB" sz="3600" dirty="0"/>
              <a:t>Cllr John Fuller, Leader of South Norfolk District Council</a:t>
            </a:r>
          </a:p>
          <a:p>
            <a:r>
              <a:rPr lang="en-GB" sz="3600" dirty="0"/>
              <a:t>Michael </a:t>
            </a:r>
            <a:r>
              <a:rPr lang="en-GB" sz="3600" dirty="0" err="1"/>
              <a:t>Gallimore</a:t>
            </a:r>
            <a:r>
              <a:rPr lang="en-GB" sz="3600" dirty="0"/>
              <a:t>, Partner, Hogan </a:t>
            </a:r>
            <a:r>
              <a:rPr lang="en-GB" sz="3600" dirty="0" err="1"/>
              <a:t>Lovells</a:t>
            </a:r>
            <a:endParaRPr lang="en-GB" sz="3600" dirty="0"/>
          </a:p>
          <a:p>
            <a:r>
              <a:rPr lang="en-GB" sz="3600" dirty="0"/>
              <a:t>Steve </a:t>
            </a:r>
            <a:r>
              <a:rPr lang="en-GB" sz="3600" dirty="0" err="1"/>
              <a:t>Dennington</a:t>
            </a:r>
            <a:r>
              <a:rPr lang="en-GB" sz="3600" dirty="0"/>
              <a:t>, Interim service head – Spatial Planning, Croydon Council</a:t>
            </a:r>
          </a:p>
          <a:p>
            <a:r>
              <a:rPr lang="en-GB" sz="3600" dirty="0"/>
              <a:t>Tom Dobson, Director, Quod</a:t>
            </a:r>
            <a:r>
              <a:rPr lang="en-GB" b="1" dirty="0"/>
              <a:t/>
            </a:r>
            <a:br>
              <a:rPr lang="en-GB" b="1" dirty="0"/>
            </a:br>
            <a:endParaRPr lang="en-GB"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Tree>
    <p:extLst>
      <p:ext uri="{BB962C8B-B14F-4D97-AF65-F5344CB8AC3E}">
        <p14:creationId xmlns:p14="http://schemas.microsoft.com/office/powerpoint/2010/main" val="20095923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Purpose of the CIL Review</a:t>
            </a:r>
          </a:p>
        </p:txBody>
      </p:sp>
      <p:sp>
        <p:nvSpPr>
          <p:cNvPr id="3" name="Content Placeholder 2"/>
          <p:cNvSpPr>
            <a:spLocks noGrp="1"/>
          </p:cNvSpPr>
          <p:nvPr>
            <p:ph idx="1"/>
          </p:nvPr>
        </p:nvSpPr>
        <p:spPr/>
        <p:txBody>
          <a:bodyPr/>
          <a:lstStyle/>
          <a:p>
            <a:r>
              <a:rPr lang="en-GB" sz="3200" dirty="0">
                <a:ea typeface="PT Sans" charset="-52"/>
                <a:cs typeface="PT Sans" charset="-52"/>
              </a:rPr>
              <a:t>“Assess the extent to which CIL does or can provide an effective mechanism for funding infrastructure, and to recommend changes that would improve its operation in support of the Government’s wider housing and growth objectives.” </a:t>
            </a:r>
          </a:p>
          <a:p>
            <a:endParaRPr lang="en-GB"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Tree>
    <p:extLst>
      <p:ext uri="{BB962C8B-B14F-4D97-AF65-F5344CB8AC3E}">
        <p14:creationId xmlns:p14="http://schemas.microsoft.com/office/powerpoint/2010/main" val="2273001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650" y="146876"/>
            <a:ext cx="7886700" cy="1325563"/>
          </a:xfrm>
        </p:spPr>
        <p:txBody>
          <a:bodyPr>
            <a:normAutofit/>
          </a:bodyPr>
          <a:lstStyle/>
          <a:p>
            <a:r>
              <a:rPr lang="en-GB" sz="4000" dirty="0"/>
              <a:t>Approach</a:t>
            </a:r>
          </a:p>
        </p:txBody>
      </p:sp>
      <p:sp>
        <p:nvSpPr>
          <p:cNvPr id="3" name="Content Placeholder 2"/>
          <p:cNvSpPr>
            <a:spLocks noGrp="1"/>
          </p:cNvSpPr>
          <p:nvPr>
            <p:ph idx="1"/>
          </p:nvPr>
        </p:nvSpPr>
        <p:spPr>
          <a:xfrm>
            <a:off x="906295" y="1407335"/>
            <a:ext cx="8394969" cy="4949016"/>
          </a:xfrm>
        </p:spPr>
        <p:txBody>
          <a:bodyPr>
            <a:normAutofit fontScale="92500" lnSpcReduction="10000"/>
          </a:bodyPr>
          <a:lstStyle/>
          <a:p>
            <a:r>
              <a:rPr lang="en-GB" sz="2800" dirty="0">
                <a:ea typeface="PT Sans" charset="-52"/>
                <a:cs typeface="PT Sans" charset="-52"/>
              </a:rPr>
              <a:t>The original principles of CIL – to be </a:t>
            </a:r>
          </a:p>
          <a:p>
            <a:pPr lvl="1">
              <a:buSzPct val="80000"/>
              <a:buBlip>
                <a:blip r:embed="rId2"/>
              </a:buBlip>
            </a:pPr>
            <a:r>
              <a:rPr lang="en-GB" sz="2800" dirty="0">
                <a:ea typeface="PT Sans" charset="-52"/>
                <a:cs typeface="PT Sans" charset="-52"/>
              </a:rPr>
              <a:t>faster, </a:t>
            </a:r>
          </a:p>
          <a:p>
            <a:pPr lvl="1">
              <a:buSzPct val="80000"/>
              <a:buBlip>
                <a:blip r:embed="rId2"/>
              </a:buBlip>
            </a:pPr>
            <a:r>
              <a:rPr lang="en-GB" sz="2800" dirty="0">
                <a:ea typeface="PT Sans" charset="-52"/>
                <a:cs typeface="PT Sans" charset="-52"/>
              </a:rPr>
              <a:t>fairer, </a:t>
            </a:r>
          </a:p>
          <a:p>
            <a:pPr lvl="1">
              <a:buSzPct val="80000"/>
              <a:buBlip>
                <a:blip r:embed="rId2"/>
              </a:buBlip>
            </a:pPr>
            <a:r>
              <a:rPr lang="en-GB" sz="2800" dirty="0">
                <a:ea typeface="PT Sans" charset="-52"/>
                <a:cs typeface="PT Sans" charset="-52"/>
              </a:rPr>
              <a:t>more certain and </a:t>
            </a:r>
          </a:p>
          <a:p>
            <a:pPr lvl="1">
              <a:buSzPct val="80000"/>
              <a:buBlip>
                <a:blip r:embed="rId2"/>
              </a:buBlip>
            </a:pPr>
            <a:r>
              <a:rPr lang="en-GB" sz="2800" dirty="0">
                <a:ea typeface="PT Sans" charset="-52"/>
                <a:cs typeface="PT Sans" charset="-52"/>
              </a:rPr>
              <a:t>transparent.  </a:t>
            </a:r>
          </a:p>
          <a:p>
            <a:endParaRPr lang="en-GB" sz="2800" dirty="0">
              <a:ea typeface="PT Sans" charset="-52"/>
              <a:cs typeface="PT Sans" charset="-52"/>
            </a:endParaRPr>
          </a:p>
          <a:p>
            <a:r>
              <a:rPr lang="en-GB" sz="2800" dirty="0">
                <a:ea typeface="PT Sans" charset="-52"/>
                <a:cs typeface="PT Sans" charset="-52"/>
              </a:rPr>
              <a:t>These were the tests that the panel used to review CIL</a:t>
            </a:r>
          </a:p>
          <a:p>
            <a:endParaRPr lang="en-GB" sz="2800" dirty="0">
              <a:ea typeface="PT Sans" charset="-52"/>
              <a:cs typeface="PT Sans" charset="-52"/>
            </a:endParaRPr>
          </a:p>
          <a:p>
            <a:r>
              <a:rPr lang="en-GB" sz="2800" dirty="0">
                <a:ea typeface="PT Sans" charset="-52"/>
                <a:cs typeface="PT Sans" charset="-52"/>
              </a:rPr>
              <a:t>Considering CIL’s performance to date in </a:t>
            </a:r>
            <a:r>
              <a:rPr lang="en-GB" sz="2800" i="1" dirty="0">
                <a:ea typeface="PT Sans" charset="-52"/>
                <a:cs typeface="PT Sans" charset="-52"/>
              </a:rPr>
              <a:t>making a reasonable contribution to help meet</a:t>
            </a:r>
            <a:r>
              <a:rPr lang="en-GB" sz="2800" dirty="0">
                <a:ea typeface="PT Sans" charset="-52"/>
                <a:cs typeface="PT Sans" charset="-52"/>
              </a:rPr>
              <a:t> the cumulative costs of infrastructure required as a result of development in an area.</a:t>
            </a:r>
          </a:p>
          <a:p>
            <a:r>
              <a:rPr lang="en-GB" sz="2800" dirty="0">
                <a:ea typeface="PT Sans" charset="-52"/>
                <a:cs typeface="PT Sans" charset="-52"/>
              </a:rPr>
              <a:t>Recognising it was early days.</a:t>
            </a:r>
          </a:p>
          <a:p>
            <a:endParaRPr lang="en-GB"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Tree>
    <p:extLst>
      <p:ext uri="{BB962C8B-B14F-4D97-AF65-F5344CB8AC3E}">
        <p14:creationId xmlns:p14="http://schemas.microsoft.com/office/powerpoint/2010/main" val="12246866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CIL Progress</a:t>
            </a:r>
          </a:p>
        </p:txBody>
      </p:sp>
      <p:sp>
        <p:nvSpPr>
          <p:cNvPr id="3" name="Content Placeholder 2"/>
          <p:cNvSpPr>
            <a:spLocks noGrp="1"/>
          </p:cNvSpPr>
          <p:nvPr>
            <p:ph idx="1"/>
          </p:nvPr>
        </p:nvSpPr>
        <p:spPr>
          <a:xfrm>
            <a:off x="4164529" y="3034962"/>
            <a:ext cx="4731821" cy="3142001"/>
          </a:xfrm>
        </p:spPr>
        <p:txBody>
          <a:bodyPr/>
          <a:lstStyle/>
          <a:p>
            <a:endParaRPr lang="en-GB"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
        <p:nvSpPr>
          <p:cNvPr id="5" name="Rectangle 2"/>
          <p:cNvSpPr>
            <a:spLocks noChangeArrowheads="1"/>
          </p:cNvSpPr>
          <p:nvPr/>
        </p:nvSpPr>
        <p:spPr bwMode="auto">
          <a:xfrm flipV="1">
            <a:off x="4038831" y="-161807"/>
            <a:ext cx="54861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fontAlgn="auto">
              <a:spcBef>
                <a:spcPts val="0"/>
              </a:spcBef>
              <a:spcAft>
                <a:spcPts val="0"/>
              </a:spcAft>
            </a:pPr>
            <a:endParaRPr lang="en-GB" sz="1800" b="0">
              <a:solidFill>
                <a:srgbClr val="011892"/>
              </a:solidFill>
              <a:latin typeface="Gill Sans MT" panose="020B0502020104020203"/>
            </a:endParaRPr>
          </a:p>
        </p:txBody>
      </p:sp>
      <p:pic>
        <p:nvPicPr>
          <p:cNvPr id="1025" name="Picture 1" descr="160929 CIL Progress Map October 20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2175" y="1355003"/>
            <a:ext cx="3764605" cy="535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9175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Evidence</a:t>
            </a:r>
          </a:p>
        </p:txBody>
      </p:sp>
      <p:sp>
        <p:nvSpPr>
          <p:cNvPr id="3" name="Content Placeholder 2"/>
          <p:cNvSpPr>
            <a:spLocks noGrp="1"/>
          </p:cNvSpPr>
          <p:nvPr>
            <p:ph idx="1"/>
          </p:nvPr>
        </p:nvSpPr>
        <p:spPr>
          <a:xfrm>
            <a:off x="1009650" y="1446246"/>
            <a:ext cx="7886700" cy="4910105"/>
          </a:xfrm>
        </p:spPr>
        <p:txBody>
          <a:bodyPr>
            <a:normAutofit/>
          </a:bodyPr>
          <a:lstStyle/>
          <a:p>
            <a:r>
              <a:rPr lang="en-GB" sz="2800" dirty="0"/>
              <a:t>Included:</a:t>
            </a:r>
          </a:p>
          <a:p>
            <a:r>
              <a:rPr lang="en-GB" sz="2800" dirty="0"/>
              <a:t>Raising less than envisaged </a:t>
            </a:r>
            <a:r>
              <a:rPr lang="mr-IN" sz="2800" dirty="0"/>
              <a:t>–</a:t>
            </a:r>
            <a:r>
              <a:rPr lang="en-GB" sz="2800" dirty="0"/>
              <a:t> but more as it matures</a:t>
            </a:r>
          </a:p>
          <a:p>
            <a:r>
              <a:rPr lang="en-GB" sz="2800" dirty="0"/>
              <a:t>Amount reduced by the number of exemptions</a:t>
            </a:r>
          </a:p>
          <a:p>
            <a:r>
              <a:rPr lang="en-GB" sz="2800" dirty="0"/>
              <a:t>CIL commonly raises between 5-20% of infrastructure funding </a:t>
            </a:r>
          </a:p>
          <a:p>
            <a:r>
              <a:rPr lang="en-GB" sz="2800" dirty="0"/>
              <a:t>Some areas -CIL is set at a ‘lowest common denominator’ level </a:t>
            </a:r>
            <a:r>
              <a:rPr lang="mr-IN" sz="2800" dirty="0"/>
              <a:t>–</a:t>
            </a:r>
            <a:r>
              <a:rPr lang="en-GB" sz="2800" dirty="0"/>
              <a:t> strategic approach </a:t>
            </a:r>
            <a:r>
              <a:rPr lang="mr-IN" sz="2800" dirty="0"/>
              <a:t>–</a:t>
            </a:r>
            <a:r>
              <a:rPr lang="en-GB" sz="2800" dirty="0"/>
              <a:t> s106 could achieve more on some sites</a:t>
            </a:r>
          </a:p>
          <a:p>
            <a:r>
              <a:rPr lang="en-GB" sz="2800" dirty="0"/>
              <a:t>Originally envisaged that all types of development would contribute </a:t>
            </a:r>
            <a:r>
              <a:rPr lang="mr-IN" sz="2800" dirty="0"/>
              <a:t>–</a:t>
            </a:r>
            <a:r>
              <a:rPr lang="en-GB" sz="2800" dirty="0"/>
              <a:t> but most CILs require only Residential and Retail to pay.</a:t>
            </a:r>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Tree>
    <p:extLst>
      <p:ext uri="{BB962C8B-B14F-4D97-AF65-F5344CB8AC3E}">
        <p14:creationId xmlns:p14="http://schemas.microsoft.com/office/powerpoint/2010/main" val="10280180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 (cont.)</a:t>
            </a:r>
            <a:endParaRPr lang="en-GB" dirty="0"/>
          </a:p>
        </p:txBody>
      </p:sp>
      <p:sp>
        <p:nvSpPr>
          <p:cNvPr id="3" name="Content Placeholder 2"/>
          <p:cNvSpPr>
            <a:spLocks noGrp="1"/>
          </p:cNvSpPr>
          <p:nvPr>
            <p:ph idx="1"/>
          </p:nvPr>
        </p:nvSpPr>
        <p:spPr/>
        <p:txBody>
          <a:bodyPr/>
          <a:lstStyle/>
          <a:p>
            <a:r>
              <a:rPr lang="en-GB" sz="2800" dirty="0"/>
              <a:t>Timing of payment an issue,</a:t>
            </a:r>
          </a:p>
          <a:p>
            <a:r>
              <a:rPr lang="en-GB" sz="2800" dirty="0"/>
              <a:t>Risk of delivering infrastructure transferred to the Local Planning Authority (LPA)</a:t>
            </a:r>
          </a:p>
          <a:p>
            <a:r>
              <a:rPr lang="en-GB" sz="2800" dirty="0"/>
              <a:t>Developers and communities do not know where the CIL will be spent and therefore uncertainty about infrastructure delivery</a:t>
            </a:r>
          </a:p>
          <a:p>
            <a:r>
              <a:rPr lang="en-GB" sz="2800" dirty="0"/>
              <a:t>Forward funding</a:t>
            </a:r>
          </a:p>
          <a:p>
            <a:r>
              <a:rPr lang="en-GB" sz="2800" dirty="0"/>
              <a:t>Complexity</a:t>
            </a:r>
          </a:p>
          <a:p>
            <a:r>
              <a:rPr lang="en-GB" sz="2800" dirty="0"/>
              <a:t>S106 Pooling limitation</a:t>
            </a:r>
          </a:p>
          <a:p>
            <a:endParaRPr lang="en-GB"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spTree>
    <p:extLst>
      <p:ext uri="{BB962C8B-B14F-4D97-AF65-F5344CB8AC3E}">
        <p14:creationId xmlns:p14="http://schemas.microsoft.com/office/powerpoint/2010/main" val="148992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GB" dirty="0" smtClean="0"/>
              <a:t>This is nice, but we want more</a:t>
            </a:r>
            <a:endParaRPr lang="en-GB" dirty="0"/>
          </a:p>
        </p:txBody>
      </p:sp>
      <p:sp>
        <p:nvSpPr>
          <p:cNvPr id="102403" name="Rectangle 3"/>
          <p:cNvSpPr>
            <a:spLocks noGrp="1" noChangeArrowheads="1"/>
          </p:cNvSpPr>
          <p:nvPr>
            <p:ph idx="1"/>
          </p:nvPr>
        </p:nvSpPr>
        <p:spPr>
          <a:xfrm>
            <a:off x="4664968" y="1268413"/>
            <a:ext cx="4968552" cy="4104803"/>
          </a:xfrm>
        </p:spPr>
        <p:txBody>
          <a:bodyPr/>
          <a:lstStyle/>
          <a:p>
            <a:pPr>
              <a:lnSpc>
                <a:spcPct val="90000"/>
              </a:lnSpc>
            </a:pPr>
            <a:endParaRPr lang="en-GB" dirty="0" smtClean="0"/>
          </a:p>
          <a:p>
            <a:pPr>
              <a:lnSpc>
                <a:spcPct val="90000"/>
              </a:lnSpc>
            </a:pPr>
            <a:endParaRPr lang="en-GB" dirty="0"/>
          </a:p>
        </p:txBody>
      </p:sp>
      <p:sp>
        <p:nvSpPr>
          <p:cNvPr id="2" name="Rectangle 1"/>
          <p:cNvSpPr/>
          <p:nvPr/>
        </p:nvSpPr>
        <p:spPr>
          <a:xfrm>
            <a:off x="560512" y="3140968"/>
            <a:ext cx="9152961" cy="1384995"/>
          </a:xfrm>
          <a:prstGeom prst="rect">
            <a:avLst/>
          </a:prstGeom>
        </p:spPr>
        <p:txBody>
          <a:bodyPr wrap="square">
            <a:spAutoFit/>
          </a:bodyPr>
          <a:lstStyle/>
          <a:p>
            <a:endParaRPr lang="en-GB" sz="2800" dirty="0"/>
          </a:p>
          <a:p>
            <a:r>
              <a:rPr lang="en-GB" sz="2800" dirty="0" smtClean="0"/>
              <a:t>“Yes</a:t>
            </a:r>
            <a:r>
              <a:rPr lang="en-GB" sz="2800" dirty="0"/>
              <a:t>, I found it very interesting, thus I did not drop off during the </a:t>
            </a:r>
            <a:r>
              <a:rPr lang="en-GB" sz="2800" dirty="0" smtClean="0"/>
              <a:t>session”</a:t>
            </a:r>
            <a:endParaRPr lang="en-GB"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55" y="1628800"/>
            <a:ext cx="9505821" cy="1394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509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CIL -The Future</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12000" y="3327345"/>
            <a:ext cx="4038676" cy="3029007"/>
          </a:xfrm>
        </p:spPr>
      </p:pic>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941" y="1465837"/>
            <a:ext cx="3149058" cy="4198744"/>
          </a:xfrm>
          <a:prstGeom prst="rect">
            <a:avLst/>
          </a:prstGeom>
        </p:spPr>
      </p:pic>
    </p:spTree>
    <p:extLst>
      <p:ext uri="{BB962C8B-B14F-4D97-AF65-F5344CB8AC3E}">
        <p14:creationId xmlns:p14="http://schemas.microsoft.com/office/powerpoint/2010/main" val="6016183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Government Loans </a:t>
            </a:r>
            <a:r>
              <a:rPr lang="mr-IN" sz="4000" dirty="0"/>
              <a:t>–</a:t>
            </a:r>
            <a:r>
              <a:rPr lang="en-GB" sz="4000" dirty="0"/>
              <a:t> </a:t>
            </a:r>
            <a:br>
              <a:rPr lang="en-GB" sz="4000" dirty="0"/>
            </a:br>
            <a:r>
              <a:rPr lang="en-GB" sz="4000" dirty="0"/>
              <a:t>HM Treasury</a:t>
            </a:r>
          </a:p>
        </p:txBody>
      </p:sp>
      <p:sp>
        <p:nvSpPr>
          <p:cNvPr id="3" name="Content Placeholder 2"/>
          <p:cNvSpPr>
            <a:spLocks noGrp="1"/>
          </p:cNvSpPr>
          <p:nvPr>
            <p:ph idx="1"/>
          </p:nvPr>
        </p:nvSpPr>
        <p:spPr/>
        <p:txBody>
          <a:bodyPr/>
          <a:lstStyle/>
          <a:p>
            <a:pPr fontAlgn="base"/>
            <a:r>
              <a:rPr lang="en-US" sz="3200" b="1" dirty="0"/>
              <a:t>Consultation on introducing the Local Infrastructure Rate</a:t>
            </a:r>
          </a:p>
          <a:p>
            <a:pPr fontAlgn="base"/>
            <a:r>
              <a:rPr lang="en-US" sz="3200" dirty="0"/>
              <a:t>Published 15 December 2016</a:t>
            </a:r>
            <a:r>
              <a:rPr lang="en-US" dirty="0"/>
              <a:t/>
            </a:r>
            <a:br>
              <a:rPr lang="en-US" dirty="0"/>
            </a:br>
            <a:endParaRPr lang="en-GB" dirty="0"/>
          </a:p>
        </p:txBody>
      </p:sp>
      <p:sp>
        <p:nvSpPr>
          <p:cNvPr id="4" name="Date Placeholder 3"/>
          <p:cNvSpPr>
            <a:spLocks noGrp="1"/>
          </p:cNvSpPr>
          <p:nvPr>
            <p:ph type="dt" sz="half" idx="10"/>
          </p:nvPr>
        </p:nvSpPr>
        <p:spPr/>
        <p:txBody>
          <a:bodyPr/>
          <a:lstStyle/>
          <a:p>
            <a:fld id="{8CD13C32-D8C1-1741-BDDF-886B1AE77863}" type="datetime1">
              <a:rPr lang="en-GB" smtClean="0">
                <a:solidFill>
                  <a:srgbClr val="011892">
                    <a:tint val="75000"/>
                  </a:srgbClr>
                </a:solidFill>
              </a:rPr>
              <a:pPr/>
              <a:t>30/01/2017</a:t>
            </a:fld>
            <a:endParaRPr lang="en-US">
              <a:solidFill>
                <a:srgbClr val="011892">
                  <a:tint val="75000"/>
                </a:srgbClr>
              </a:solidFill>
            </a:endParaRPr>
          </a:p>
        </p:txBody>
      </p:sp>
      <p:pic>
        <p:nvPicPr>
          <p:cNvPr id="5"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1" y="3447213"/>
            <a:ext cx="3639667" cy="2729750"/>
          </a:xfrm>
          <a:prstGeom prst="rect">
            <a:avLst/>
          </a:prstGeom>
        </p:spPr>
      </p:pic>
    </p:spTree>
    <p:extLst>
      <p:ext uri="{BB962C8B-B14F-4D97-AF65-F5344CB8AC3E}">
        <p14:creationId xmlns:p14="http://schemas.microsoft.com/office/powerpoint/2010/main" val="1723117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Contact me</a:t>
            </a:r>
            <a:endParaRPr lang="en-GB" dirty="0"/>
          </a:p>
        </p:txBody>
      </p:sp>
      <p:sp>
        <p:nvSpPr>
          <p:cNvPr id="3" name="Content Placeholder 2"/>
          <p:cNvSpPr>
            <a:spLocks noGrp="1"/>
          </p:cNvSpPr>
          <p:nvPr>
            <p:ph idx="1"/>
          </p:nvPr>
        </p:nvSpPr>
        <p:spPr>
          <a:xfrm>
            <a:off x="800823" y="2226469"/>
            <a:ext cx="7886700" cy="3559969"/>
          </a:xfrm>
        </p:spPr>
        <p:txBody>
          <a:bodyPr>
            <a:normAutofit fontScale="62500" lnSpcReduction="20000"/>
          </a:bodyPr>
          <a:lstStyle/>
          <a:p>
            <a:endParaRPr lang="en-GB" dirty="0" smtClean="0"/>
          </a:p>
          <a:p>
            <a:endParaRPr lang="en-GB" dirty="0"/>
          </a:p>
          <a:p>
            <a:endParaRPr lang="en-GB" dirty="0" smtClean="0"/>
          </a:p>
          <a:p>
            <a:endParaRPr lang="en-GB" dirty="0"/>
          </a:p>
          <a:p>
            <a:endParaRPr lang="en-GB" dirty="0" smtClean="0"/>
          </a:p>
          <a:p>
            <a:endParaRPr lang="en-GB" dirty="0"/>
          </a:p>
          <a:p>
            <a:pPr marL="0" indent="0">
              <a:buNone/>
            </a:pPr>
            <a:endParaRPr lang="en-GB" dirty="0" smtClean="0">
              <a:solidFill>
                <a:schemeClr val="accent6"/>
              </a:solidFill>
            </a:endParaRPr>
          </a:p>
          <a:p>
            <a:pPr marL="0" indent="0">
              <a:buNone/>
            </a:pPr>
            <a:endParaRPr lang="en-GB" dirty="0"/>
          </a:p>
          <a:p>
            <a:pPr marL="0" indent="0">
              <a:buNone/>
            </a:pPr>
            <a:r>
              <a:rPr lang="en-GB" sz="4500" dirty="0" err="1"/>
              <a:t>gilian@gmacinnes.co.uk</a:t>
            </a:r>
            <a:endParaRPr lang="en-GB" sz="4500" dirty="0"/>
          </a:p>
          <a:p>
            <a:pPr marL="0" indent="0">
              <a:buNone/>
            </a:pPr>
            <a:r>
              <a:rPr lang="en-GB" sz="4500" dirty="0">
                <a:solidFill>
                  <a:srgbClr val="002060"/>
                </a:solidFill>
              </a:rPr>
              <a:t>0771 4394046</a:t>
            </a:r>
          </a:p>
          <a:p>
            <a:pPr marL="0" indent="0">
              <a:buNone/>
            </a:pPr>
            <a:r>
              <a:rPr lang="en-GB" sz="4500" dirty="0">
                <a:solidFill>
                  <a:srgbClr val="002060"/>
                </a:solidFill>
              </a:rPr>
              <a:t>Website- </a:t>
            </a:r>
            <a:r>
              <a:rPr lang="en-GB" sz="4500" dirty="0" err="1">
                <a:solidFill>
                  <a:srgbClr val="002060"/>
                </a:solidFill>
              </a:rPr>
              <a:t>gmacinnes.co.uk</a:t>
            </a:r>
            <a:endParaRPr lang="en-GB" sz="4500" dirty="0">
              <a:solidFill>
                <a:srgbClr val="002060"/>
              </a:solidFill>
            </a:endParaRPr>
          </a:p>
          <a:p>
            <a:pPr marL="0" indent="0">
              <a:buNone/>
            </a:pPr>
            <a:r>
              <a:rPr lang="en-GB" sz="4500" dirty="0">
                <a:solidFill>
                  <a:srgbClr val="002060"/>
                </a:solidFill>
              </a:rPr>
              <a:t>Twitter: </a:t>
            </a:r>
            <a:r>
              <a:rPr lang="en-GB" sz="4500" b="1" dirty="0">
                <a:solidFill>
                  <a:srgbClr val="002060"/>
                </a:solidFill>
              </a:rPr>
              <a:t>@</a:t>
            </a:r>
            <a:r>
              <a:rPr lang="en-GB" sz="4500" b="1" dirty="0" err="1">
                <a:solidFill>
                  <a:srgbClr val="002060"/>
                </a:solidFill>
              </a:rPr>
              <a:t>gilianGMAC</a:t>
            </a:r>
            <a:endParaRPr lang="en-GB" sz="4500" b="1" dirty="0">
              <a:solidFill>
                <a:srgbClr val="002060"/>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6709" y="1871616"/>
            <a:ext cx="3581980" cy="1743096"/>
          </a:xfrm>
          <a:prstGeom prst="rect">
            <a:avLst/>
          </a:prstGeom>
        </p:spPr>
      </p:pic>
    </p:spTree>
    <p:extLst>
      <p:ext uri="{BB962C8B-B14F-4D97-AF65-F5344CB8AC3E}">
        <p14:creationId xmlns:p14="http://schemas.microsoft.com/office/powerpoint/2010/main" val="18697690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852936"/>
            <a:ext cx="8915400" cy="1143000"/>
          </a:xfrm>
        </p:spPr>
        <p:txBody>
          <a:bodyPr/>
          <a:lstStyle/>
          <a:p>
            <a:r>
              <a:rPr lang="en-GB" dirty="0" smtClean="0"/>
              <a:t>Lunch – 1 hour</a:t>
            </a:r>
            <a:br>
              <a:rPr lang="en-GB" dirty="0" smtClean="0"/>
            </a:br>
            <a:endParaRPr lang="en-GB" dirty="0"/>
          </a:p>
        </p:txBody>
      </p:sp>
    </p:spTree>
    <p:extLst>
      <p:ext uri="{BB962C8B-B14F-4D97-AF65-F5344CB8AC3E}">
        <p14:creationId xmlns:p14="http://schemas.microsoft.com/office/powerpoint/2010/main" val="2943293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66800" y="1484785"/>
            <a:ext cx="7772400" cy="1872217"/>
          </a:xfrm>
        </p:spPr>
        <p:txBody>
          <a:bodyPr>
            <a:normAutofit/>
          </a:bodyPr>
          <a:lstStyle/>
          <a:p>
            <a:r>
              <a:rPr lang="en-US" dirty="0"/>
              <a:t>The Government’s Planning Agenda and Local Government: </a:t>
            </a:r>
            <a:r>
              <a:rPr lang="en-US" dirty="0" smtClean="0"/>
              <a:t/>
            </a:r>
            <a:br>
              <a:rPr lang="en-US" dirty="0" smtClean="0"/>
            </a:br>
            <a:r>
              <a:rPr lang="en-US" dirty="0" smtClean="0"/>
              <a:t>the developers’ </a:t>
            </a:r>
            <a:r>
              <a:rPr lang="en-US" dirty="0"/>
              <a:t>view</a:t>
            </a:r>
            <a:endParaRPr lang="en-GB" dirty="0" smtClean="0"/>
          </a:p>
        </p:txBody>
      </p:sp>
      <p:sp>
        <p:nvSpPr>
          <p:cNvPr id="3075" name="Rectangle 3"/>
          <p:cNvSpPr>
            <a:spLocks noGrp="1" noChangeArrowheads="1"/>
          </p:cNvSpPr>
          <p:nvPr>
            <p:ph type="subTitle" idx="1"/>
          </p:nvPr>
        </p:nvSpPr>
        <p:spPr>
          <a:xfrm>
            <a:off x="1752600" y="3643464"/>
            <a:ext cx="6400800" cy="2089793"/>
          </a:xfrm>
        </p:spPr>
        <p:txBody>
          <a:bodyPr>
            <a:normAutofit/>
          </a:bodyPr>
          <a:lstStyle/>
          <a:p>
            <a:r>
              <a:rPr lang="en-GB" dirty="0" smtClean="0"/>
              <a:t>Andrew Whitaker </a:t>
            </a:r>
            <a:r>
              <a:rPr lang="en-GB" sz="2000" dirty="0"/>
              <a:t>MA MRTPI FRSA</a:t>
            </a:r>
          </a:p>
          <a:p>
            <a:r>
              <a:rPr lang="en-GB" dirty="0" smtClean="0"/>
              <a:t>Planning Director</a:t>
            </a:r>
          </a:p>
          <a:p>
            <a:endParaRPr lang="en-GB" dirty="0" smtClean="0"/>
          </a:p>
        </p:txBody>
      </p:sp>
    </p:spTree>
  </p:cSld>
  <p:clrMapOvr>
    <a:masterClrMapping/>
  </p:clrMapOvr>
  <p:transition spd="slow">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heresa may"/>
          <p:cNvPicPr>
            <a:picLocks noChangeAspect="1" noChangeArrowheads="1"/>
          </p:cNvPicPr>
          <p:nvPr/>
        </p:nvPicPr>
        <p:blipFill rotWithShape="1">
          <a:blip r:embed="rId2">
            <a:extLst>
              <a:ext uri="{28A0092B-C50C-407E-A947-70E740481C1C}">
                <a14:useLocalDpi xmlns:a14="http://schemas.microsoft.com/office/drawing/2010/main" val="0"/>
              </a:ext>
            </a:extLst>
          </a:blip>
          <a:srcRect l="18895" r="22966"/>
          <a:stretch/>
        </p:blipFill>
        <p:spPr bwMode="auto">
          <a:xfrm>
            <a:off x="3008785" y="476672"/>
            <a:ext cx="3600972" cy="38710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ajid javid"/>
          <p:cNvPicPr>
            <a:picLocks noChangeAspect="1" noChangeArrowheads="1"/>
          </p:cNvPicPr>
          <p:nvPr/>
        </p:nvPicPr>
        <p:blipFill rotWithShape="1">
          <a:blip r:embed="rId3">
            <a:extLst>
              <a:ext uri="{28A0092B-C50C-407E-A947-70E740481C1C}">
                <a14:useLocalDpi xmlns:a14="http://schemas.microsoft.com/office/drawing/2010/main" val="0"/>
              </a:ext>
            </a:extLst>
          </a:blip>
          <a:srcRect r="8359"/>
          <a:stretch/>
        </p:blipFill>
        <p:spPr bwMode="auto">
          <a:xfrm>
            <a:off x="6402995" y="2614914"/>
            <a:ext cx="3096344" cy="33787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avin barwell"/>
          <p:cNvPicPr>
            <a:picLocks noChangeAspect="1" noChangeArrowheads="1"/>
          </p:cNvPicPr>
          <p:nvPr/>
        </p:nvPicPr>
        <p:blipFill rotWithShape="1">
          <a:blip r:embed="rId4">
            <a:extLst>
              <a:ext uri="{28A0092B-C50C-407E-A947-70E740481C1C}">
                <a14:useLocalDpi xmlns:a14="http://schemas.microsoft.com/office/drawing/2010/main" val="0"/>
              </a:ext>
            </a:extLst>
          </a:blip>
          <a:srcRect b="14416"/>
          <a:stretch/>
        </p:blipFill>
        <p:spPr bwMode="auto">
          <a:xfrm>
            <a:off x="384710" y="2636912"/>
            <a:ext cx="295252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15337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1+#ppt_w/2"/>
                                          </p:val>
                                        </p:tav>
                                        <p:tav tm="100000">
                                          <p:val>
                                            <p:strVal val="#ppt_x"/>
                                          </p:val>
                                        </p:tav>
                                      </p:tavLst>
                                    </p:anim>
                                    <p:anim calcmode="lin" valueType="num">
                                      <p:cBhvr additive="base">
                                        <p:cTn id="14"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0-#ppt_w/2"/>
                                          </p:val>
                                        </p:tav>
                                        <p:tav tm="100000">
                                          <p:val>
                                            <p:strVal val="#ppt_x"/>
                                          </p:val>
                                        </p:tav>
                                      </p:tavLst>
                                    </p:anim>
                                    <p:anim calcmode="lin" valueType="num">
                                      <p:cBhvr additive="base">
                                        <p:cTn id="20"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077460406"/>
              </p:ext>
            </p:extLst>
          </p:nvPr>
        </p:nvGraphicFramePr>
        <p:xfrm>
          <a:off x="401513" y="0"/>
          <a:ext cx="9073008" cy="597666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817096" y="764704"/>
            <a:ext cx="1992472" cy="523220"/>
          </a:xfrm>
          <a:prstGeom prst="rect">
            <a:avLst/>
          </a:prstGeom>
          <a:noFill/>
        </p:spPr>
        <p:txBody>
          <a:bodyPr wrap="square" rtlCol="0">
            <a:spAutoFit/>
          </a:bodyPr>
          <a:lstStyle/>
          <a:p>
            <a:r>
              <a:rPr lang="en-GB" sz="1400" b="0" dirty="0">
                <a:solidFill>
                  <a:srgbClr val="FF0000"/>
                </a:solidFill>
                <a:latin typeface="Arial" charset="0"/>
                <a:ea typeface="ＭＳ Ｐゴシック" pitchFamily="34" charset="-128"/>
              </a:rPr>
              <a:t>Private sector share</a:t>
            </a:r>
          </a:p>
          <a:p>
            <a:r>
              <a:rPr lang="en-GB" sz="1400" b="0" dirty="0">
                <a:solidFill>
                  <a:srgbClr val="FF0000"/>
                </a:solidFill>
                <a:latin typeface="Arial" charset="0"/>
                <a:ea typeface="ＭＳ Ｐゴシック" pitchFamily="34" charset="-128"/>
              </a:rPr>
              <a:t>1991-2014: 84%</a:t>
            </a:r>
          </a:p>
        </p:txBody>
      </p:sp>
    </p:spTree>
    <p:extLst>
      <p:ext uri="{BB962C8B-B14F-4D97-AF65-F5344CB8AC3E}">
        <p14:creationId xmlns:p14="http://schemas.microsoft.com/office/powerpoint/2010/main" val="2548159856"/>
      </p:ext>
    </p:extLst>
  </p:cSld>
  <p:clrMapOvr>
    <a:masterClrMapping/>
  </p:clrMapOvr>
  <p:transition spd="slow">
    <p:pu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926223162"/>
              </p:ext>
            </p:extLst>
          </p:nvPr>
        </p:nvGraphicFramePr>
        <p:xfrm>
          <a:off x="401513" y="0"/>
          <a:ext cx="9073008" cy="597666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817096" y="764704"/>
            <a:ext cx="1992472" cy="523220"/>
          </a:xfrm>
          <a:prstGeom prst="rect">
            <a:avLst/>
          </a:prstGeom>
          <a:noFill/>
        </p:spPr>
        <p:txBody>
          <a:bodyPr wrap="square" rtlCol="0">
            <a:spAutoFit/>
          </a:bodyPr>
          <a:lstStyle/>
          <a:p>
            <a:r>
              <a:rPr lang="en-GB" sz="1400" b="0" dirty="0">
                <a:solidFill>
                  <a:srgbClr val="FF0000"/>
                </a:solidFill>
                <a:latin typeface="Arial" charset="0"/>
                <a:ea typeface="ＭＳ Ｐゴシック" pitchFamily="34" charset="-128"/>
              </a:rPr>
              <a:t>Private sector share</a:t>
            </a:r>
          </a:p>
          <a:p>
            <a:r>
              <a:rPr lang="en-GB" sz="1400" b="0" dirty="0">
                <a:solidFill>
                  <a:srgbClr val="FF0000"/>
                </a:solidFill>
                <a:latin typeface="Arial" charset="0"/>
                <a:ea typeface="ＭＳ Ｐゴシック" pitchFamily="34" charset="-128"/>
              </a:rPr>
              <a:t>1991-2014: 84%</a:t>
            </a:r>
          </a:p>
        </p:txBody>
      </p:sp>
    </p:spTree>
    <p:extLst>
      <p:ext uri="{BB962C8B-B14F-4D97-AF65-F5344CB8AC3E}">
        <p14:creationId xmlns:p14="http://schemas.microsoft.com/office/powerpoint/2010/main" val="3842654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atic.guim.co.uk/sys-images/Guardian/Pix/red/blue_pics/2008/09/15/hamlettennant4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05" y="548680"/>
            <a:ext cx="8880987"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53590"/>
      </p:ext>
    </p:extLst>
  </p:cSld>
  <p:clrMapOvr>
    <a:masterClrMapping/>
  </p:clrMapOvr>
  <p:transition spd="slow">
    <p:push/>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peakermagazine.com/wp-content/uploads/2013/10/when-saying-yes.jpg"/>
          <p:cNvPicPr>
            <a:picLocks noChangeAspect="1" noChangeArrowheads="1"/>
          </p:cNvPicPr>
          <p:nvPr/>
        </p:nvPicPr>
        <p:blipFill rotWithShape="1">
          <a:blip r:embed="rId2">
            <a:extLst>
              <a:ext uri="{28A0092B-C50C-407E-A947-70E740481C1C}">
                <a14:useLocalDpi xmlns:a14="http://schemas.microsoft.com/office/drawing/2010/main" val="0"/>
              </a:ext>
            </a:extLst>
          </a:blip>
          <a:srcRect l="21993" r="24401"/>
          <a:stretch/>
        </p:blipFill>
        <p:spPr bwMode="auto">
          <a:xfrm>
            <a:off x="848544" y="234280"/>
            <a:ext cx="8424937"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353953"/>
      </p:ext>
    </p:extLst>
  </p:cSld>
  <p:clrMapOvr>
    <a:masterClrMapping/>
  </p:clrMapOvr>
  <p:transition spd="slow">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04" y="188640"/>
            <a:ext cx="5349039" cy="645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 descr="Planning advisory service">
            <a:hlinkClick r:id="rId4" tooltip="Return to the home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5248" y="411234"/>
            <a:ext cx="2242608"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249144" y="1844831"/>
            <a:ext cx="2836540" cy="5078313"/>
          </a:xfrm>
          <a:prstGeom prst="rect">
            <a:avLst/>
          </a:prstGeom>
        </p:spPr>
        <p:txBody>
          <a:bodyPr wrap="square">
            <a:spAutoFit/>
          </a:bodyPr>
          <a:lstStyle/>
          <a:p>
            <a:pPr marL="171450" indent="-171450">
              <a:buFontTx/>
              <a:buChar char="-"/>
            </a:pPr>
            <a:r>
              <a:rPr lang="en-US" altLang="en-US" sz="3600" b="0" dirty="0" smtClean="0">
                <a:ea typeface="ＭＳ Ｐゴシック" pitchFamily="34" charset="-128"/>
              </a:rPr>
              <a:t>Don't </a:t>
            </a:r>
            <a:r>
              <a:rPr lang="en-US" altLang="en-US" sz="3600" b="0" dirty="0">
                <a:ea typeface="ＭＳ Ｐゴシック" pitchFamily="34" charset="-128"/>
              </a:rPr>
              <a:t>talk over each other</a:t>
            </a:r>
          </a:p>
          <a:p>
            <a:pPr marL="171450" indent="-171450">
              <a:buFontTx/>
              <a:buChar char="-"/>
            </a:pPr>
            <a:r>
              <a:rPr lang="en-US" altLang="en-US" sz="3600" b="0" dirty="0" smtClean="0">
                <a:ea typeface="ＭＳ Ｐゴシック" pitchFamily="34" charset="-128"/>
              </a:rPr>
              <a:t>Please keep </a:t>
            </a:r>
            <a:r>
              <a:rPr lang="en-US" altLang="en-US" sz="3600" b="0" dirty="0">
                <a:ea typeface="ＭＳ Ｐゴシック" pitchFamily="34" charset="-128"/>
              </a:rPr>
              <a:t>to </a:t>
            </a:r>
            <a:r>
              <a:rPr lang="en-US" altLang="en-US" sz="3600" b="0" dirty="0" smtClean="0">
                <a:ea typeface="ＭＳ Ｐゴシック" pitchFamily="34" charset="-128"/>
              </a:rPr>
              <a:t>time</a:t>
            </a:r>
          </a:p>
          <a:p>
            <a:pPr marL="171450" indent="-171450">
              <a:buFontTx/>
              <a:buChar char="-"/>
            </a:pPr>
            <a:r>
              <a:rPr lang="en-US" altLang="en-US" sz="3600" b="0" dirty="0" smtClean="0">
                <a:ea typeface="ＭＳ Ｐゴシック" pitchFamily="34" charset="-128"/>
              </a:rPr>
              <a:t>Respect</a:t>
            </a:r>
          </a:p>
          <a:p>
            <a:pPr marL="171450" indent="-171450">
              <a:buFontTx/>
              <a:buChar char="-"/>
            </a:pPr>
            <a:r>
              <a:rPr lang="en-US" altLang="en-US" sz="3600" b="0" dirty="0" smtClean="0">
                <a:ea typeface="ＭＳ Ｐゴシック" pitchFamily="34" charset="-128"/>
              </a:rPr>
              <a:t>Chatham House rules</a:t>
            </a:r>
            <a:endParaRPr lang="en-US" altLang="en-US" sz="3600" b="0" dirty="0">
              <a:ea typeface="ＭＳ Ｐゴシック" pitchFamily="34" charset="-128"/>
            </a:endParaRPr>
          </a:p>
        </p:txBody>
      </p:sp>
    </p:spTree>
    <p:extLst>
      <p:ext uri="{BB962C8B-B14F-4D97-AF65-F5344CB8AC3E}">
        <p14:creationId xmlns:p14="http://schemas.microsoft.com/office/powerpoint/2010/main" val="17903455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roguetraderette.com/wp-content/uploads/2012/03/scapegoat.jpg"/>
          <p:cNvPicPr>
            <a:picLocks noChangeAspect="1" noChangeArrowheads="1"/>
          </p:cNvPicPr>
          <p:nvPr/>
        </p:nvPicPr>
        <p:blipFill>
          <a:blip r:embed="rId2" cstate="print"/>
          <a:srcRect/>
          <a:stretch>
            <a:fillRect/>
          </a:stretch>
        </p:blipFill>
        <p:spPr bwMode="auto">
          <a:xfrm>
            <a:off x="1136576" y="188641"/>
            <a:ext cx="7530754" cy="5647625"/>
          </a:xfrm>
          <a:prstGeom prst="rect">
            <a:avLst/>
          </a:prstGeom>
          <a:noFill/>
          <a:ln w="9525">
            <a:noFill/>
            <a:miter lim="800000"/>
            <a:headEnd/>
            <a:tailEnd/>
          </a:ln>
        </p:spPr>
      </p:pic>
    </p:spTree>
  </p:cSld>
  <p:clrMapOvr>
    <a:masterClrMapping/>
  </p:clrMapOvr>
  <p:transition spd="slow">
    <p:push/>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akefield bus 174"/>
          <p:cNvPicPr>
            <a:picLocks noChangeAspect="1" noChangeArrowheads="1"/>
          </p:cNvPicPr>
          <p:nvPr/>
        </p:nvPicPr>
        <p:blipFill rotWithShape="1">
          <a:blip r:embed="rId2">
            <a:extLst>
              <a:ext uri="{28A0092B-C50C-407E-A947-70E740481C1C}">
                <a14:useLocalDpi xmlns:a14="http://schemas.microsoft.com/office/drawing/2010/main" val="0"/>
              </a:ext>
            </a:extLst>
          </a:blip>
          <a:srcRect l="20192" t="34616" r="19231"/>
          <a:stretch/>
        </p:blipFill>
        <p:spPr bwMode="auto">
          <a:xfrm>
            <a:off x="1424608" y="260648"/>
            <a:ext cx="6874646" cy="556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29575"/>
      </p:ext>
    </p:extLst>
  </p:cSld>
  <p:clrMapOvr>
    <a:masterClrMapping/>
  </p:clrMapOvr>
  <p:transition spd="slow">
    <p:push/>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2688" y="581025"/>
            <a:ext cx="1384300" cy="47863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9" name="Rectangle 8"/>
          <p:cNvSpPr/>
          <p:nvPr/>
        </p:nvSpPr>
        <p:spPr>
          <a:xfrm>
            <a:off x="2452688" y="571500"/>
            <a:ext cx="1384300" cy="1428750"/>
          </a:xfrm>
          <a:prstGeom prst="rect">
            <a:avLst/>
          </a:prstGeom>
          <a:solidFill>
            <a:srgbClr val="0070C0"/>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srgbClr val="FF0000"/>
              </a:solidFill>
            </a:endParaRPr>
          </a:p>
        </p:txBody>
      </p:sp>
      <p:sp>
        <p:nvSpPr>
          <p:cNvPr id="11" name="Rectangle 10"/>
          <p:cNvSpPr/>
          <p:nvPr/>
        </p:nvSpPr>
        <p:spPr>
          <a:xfrm>
            <a:off x="2452688" y="2000250"/>
            <a:ext cx="1384300" cy="924694"/>
          </a:xfrm>
          <a:prstGeom prst="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2" name="Rectangle 11"/>
          <p:cNvSpPr/>
          <p:nvPr/>
        </p:nvSpPr>
        <p:spPr>
          <a:xfrm>
            <a:off x="2452688" y="4195763"/>
            <a:ext cx="1384300" cy="1162051"/>
          </a:xfrm>
          <a:prstGeom prst="rect">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6390" name="TextBox 12"/>
          <p:cNvSpPr txBox="1">
            <a:spLocks noChangeArrowheads="1"/>
          </p:cNvSpPr>
          <p:nvPr/>
        </p:nvSpPr>
        <p:spPr bwMode="auto">
          <a:xfrm>
            <a:off x="4298951" y="1022531"/>
            <a:ext cx="4583113" cy="523875"/>
          </a:xfrm>
          <a:prstGeom prst="rect">
            <a:avLst/>
          </a:prstGeom>
          <a:noFill/>
          <a:ln w="9525">
            <a:noFill/>
            <a:miter lim="800000"/>
            <a:headEnd/>
            <a:tailEnd/>
          </a:ln>
        </p:spPr>
        <p:txBody>
          <a:bodyPr>
            <a:spAutoFit/>
          </a:bodyPr>
          <a:lstStyle/>
          <a:p>
            <a:pPr eaLnBrk="0" hangingPunct="0"/>
            <a:r>
              <a:rPr lang="en-GB" sz="2800" b="0" dirty="0">
                <a:solidFill>
                  <a:srgbClr val="660066"/>
                </a:solidFill>
                <a:latin typeface="Verdana" pitchFamily="34" charset="0"/>
                <a:ea typeface="ＭＳ Ｐゴシック" pitchFamily="34" charset="-128"/>
              </a:rPr>
              <a:t>Build costs</a:t>
            </a:r>
          </a:p>
        </p:txBody>
      </p:sp>
      <p:sp>
        <p:nvSpPr>
          <p:cNvPr id="16391" name="TextBox 13"/>
          <p:cNvSpPr txBox="1">
            <a:spLocks noChangeArrowheads="1"/>
          </p:cNvSpPr>
          <p:nvPr/>
        </p:nvSpPr>
        <p:spPr bwMode="auto">
          <a:xfrm>
            <a:off x="4310063" y="2204629"/>
            <a:ext cx="5005388" cy="523875"/>
          </a:xfrm>
          <a:prstGeom prst="rect">
            <a:avLst/>
          </a:prstGeom>
          <a:noFill/>
          <a:ln w="9525">
            <a:noFill/>
            <a:miter lim="800000"/>
            <a:headEnd/>
            <a:tailEnd/>
          </a:ln>
        </p:spPr>
        <p:txBody>
          <a:bodyPr>
            <a:spAutoFit/>
          </a:bodyPr>
          <a:lstStyle/>
          <a:p>
            <a:pPr eaLnBrk="0" hangingPunct="0"/>
            <a:r>
              <a:rPr lang="en-GB" sz="2800" b="0" dirty="0">
                <a:solidFill>
                  <a:srgbClr val="660066"/>
                </a:solidFill>
                <a:latin typeface="Verdana" pitchFamily="34" charset="0"/>
                <a:ea typeface="ＭＳ Ｐゴシック" pitchFamily="34" charset="-128"/>
              </a:rPr>
              <a:t>Profit, overheads, interest</a:t>
            </a:r>
          </a:p>
        </p:txBody>
      </p:sp>
      <p:sp>
        <p:nvSpPr>
          <p:cNvPr id="16392" name="TextBox 14"/>
          <p:cNvSpPr txBox="1">
            <a:spLocks noChangeArrowheads="1"/>
          </p:cNvSpPr>
          <p:nvPr/>
        </p:nvSpPr>
        <p:spPr bwMode="auto">
          <a:xfrm>
            <a:off x="4310064" y="4514850"/>
            <a:ext cx="4714875" cy="523875"/>
          </a:xfrm>
          <a:prstGeom prst="rect">
            <a:avLst/>
          </a:prstGeom>
          <a:noFill/>
          <a:ln w="9525">
            <a:noFill/>
            <a:miter lim="800000"/>
            <a:headEnd/>
            <a:tailEnd/>
          </a:ln>
        </p:spPr>
        <p:txBody>
          <a:bodyPr>
            <a:spAutoFit/>
          </a:bodyPr>
          <a:lstStyle/>
          <a:p>
            <a:pPr eaLnBrk="0" hangingPunct="0"/>
            <a:r>
              <a:rPr lang="en-GB" sz="2800" b="0" dirty="0">
                <a:solidFill>
                  <a:srgbClr val="660066"/>
                </a:solidFill>
                <a:latin typeface="Verdana" pitchFamily="34" charset="0"/>
                <a:ea typeface="ＭＳ Ｐゴシック" pitchFamily="34" charset="-128"/>
              </a:rPr>
              <a:t>Land value (residual)</a:t>
            </a:r>
          </a:p>
        </p:txBody>
      </p:sp>
      <p:sp>
        <p:nvSpPr>
          <p:cNvPr id="16" name="Left Brace 15"/>
          <p:cNvSpPr/>
          <p:nvPr/>
        </p:nvSpPr>
        <p:spPr>
          <a:xfrm>
            <a:off x="2189163" y="571501"/>
            <a:ext cx="42862" cy="4786313"/>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GB" sz="6000" b="0" dirty="0">
              <a:solidFill>
                <a:srgbClr val="555555"/>
              </a:solidFill>
            </a:endParaRPr>
          </a:p>
        </p:txBody>
      </p:sp>
      <p:sp>
        <p:nvSpPr>
          <p:cNvPr id="6154" name="TextBox 18"/>
          <p:cNvSpPr txBox="1">
            <a:spLocks noChangeArrowheads="1"/>
          </p:cNvSpPr>
          <p:nvPr/>
        </p:nvSpPr>
        <p:spPr bwMode="auto">
          <a:xfrm>
            <a:off x="1001714" y="2714626"/>
            <a:ext cx="1069975" cy="519113"/>
          </a:xfrm>
          <a:prstGeom prst="rect">
            <a:avLst/>
          </a:prstGeom>
          <a:noFill/>
          <a:ln w="9525">
            <a:noFill/>
            <a:miter lim="800000"/>
            <a:headEnd/>
            <a:tailEnd/>
          </a:ln>
        </p:spPr>
        <p:txBody>
          <a:bodyPr>
            <a:spAutoFit/>
          </a:bodyPr>
          <a:lstStyle/>
          <a:p>
            <a:pPr eaLnBrk="0" hangingPunct="0"/>
            <a:r>
              <a:rPr lang="en-GB" sz="2800" b="0">
                <a:solidFill>
                  <a:srgbClr val="660066"/>
                </a:solidFill>
                <a:latin typeface="Verdana" pitchFamily="34" charset="0"/>
                <a:ea typeface="ＭＳ Ｐゴシック" pitchFamily="34" charset="-128"/>
              </a:rPr>
              <a:t>GDV</a:t>
            </a:r>
          </a:p>
        </p:txBody>
      </p:sp>
      <p:sp>
        <p:nvSpPr>
          <p:cNvPr id="6155" name="TextBox 21"/>
          <p:cNvSpPr txBox="1">
            <a:spLocks noChangeArrowheads="1"/>
          </p:cNvSpPr>
          <p:nvPr/>
        </p:nvSpPr>
        <p:spPr bwMode="auto">
          <a:xfrm>
            <a:off x="671514" y="5429250"/>
            <a:ext cx="4879975" cy="400050"/>
          </a:xfrm>
          <a:prstGeom prst="rect">
            <a:avLst/>
          </a:prstGeom>
          <a:noFill/>
          <a:ln w="9525">
            <a:noFill/>
            <a:miter lim="800000"/>
            <a:headEnd/>
            <a:tailEnd/>
          </a:ln>
        </p:spPr>
        <p:txBody>
          <a:bodyPr>
            <a:spAutoFit/>
          </a:bodyPr>
          <a:lstStyle/>
          <a:p>
            <a:pPr eaLnBrk="0" hangingPunct="0"/>
            <a:r>
              <a:rPr lang="en-GB" sz="2000" b="0">
                <a:solidFill>
                  <a:srgbClr val="660066"/>
                </a:solidFill>
                <a:latin typeface="Verdana" pitchFamily="34" charset="0"/>
                <a:ea typeface="ＭＳ Ｐゴシック" pitchFamily="34" charset="-128"/>
              </a:rPr>
              <a:t>GDV = Gross Development Value</a:t>
            </a:r>
          </a:p>
        </p:txBody>
      </p:sp>
      <p:sp>
        <p:nvSpPr>
          <p:cNvPr id="15" name="Rectangle 14"/>
          <p:cNvSpPr/>
          <p:nvPr/>
        </p:nvSpPr>
        <p:spPr>
          <a:xfrm>
            <a:off x="2452688" y="2924944"/>
            <a:ext cx="1384300" cy="1270818"/>
          </a:xfrm>
          <a:prstGeom prst="rect">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6397" name="TextBox 16"/>
          <p:cNvSpPr txBox="1">
            <a:spLocks noChangeArrowheads="1"/>
          </p:cNvSpPr>
          <p:nvPr/>
        </p:nvSpPr>
        <p:spPr bwMode="auto">
          <a:xfrm>
            <a:off x="4298951" y="3083310"/>
            <a:ext cx="4714875" cy="954087"/>
          </a:xfrm>
          <a:prstGeom prst="rect">
            <a:avLst/>
          </a:prstGeom>
          <a:noFill/>
          <a:ln w="9525">
            <a:noFill/>
            <a:miter lim="800000"/>
            <a:headEnd/>
            <a:tailEnd/>
          </a:ln>
        </p:spPr>
        <p:txBody>
          <a:bodyPr>
            <a:spAutoFit/>
          </a:bodyPr>
          <a:lstStyle/>
          <a:p>
            <a:pPr eaLnBrk="0" hangingPunct="0"/>
            <a:r>
              <a:rPr lang="en-GB" sz="2800" b="0" dirty="0">
                <a:solidFill>
                  <a:srgbClr val="660066"/>
                </a:solidFill>
                <a:latin typeface="Verdana" pitchFamily="34" charset="0"/>
                <a:ea typeface="ＭＳ Ｐゴシック" pitchFamily="34" charset="-128"/>
              </a:rPr>
              <a:t>Cost of CIL &amp; S106 </a:t>
            </a:r>
            <a:r>
              <a:rPr lang="en-GB" sz="2800" b="0" dirty="0" err="1">
                <a:solidFill>
                  <a:srgbClr val="660066"/>
                </a:solidFill>
                <a:latin typeface="Verdana" pitchFamily="34" charset="0"/>
                <a:ea typeface="ＭＳ Ｐゴシック" pitchFamily="34" charset="-128"/>
              </a:rPr>
              <a:t>inc.</a:t>
            </a:r>
            <a:r>
              <a:rPr lang="en-GB" sz="2800" b="0" dirty="0">
                <a:solidFill>
                  <a:srgbClr val="660066"/>
                </a:solidFill>
                <a:latin typeface="Verdana" pitchFamily="34" charset="0"/>
                <a:ea typeface="ＭＳ Ｐゴシック" pitchFamily="34" charset="-128"/>
              </a:rPr>
              <a:t> Affordable Housing</a:t>
            </a:r>
          </a:p>
        </p:txBody>
      </p:sp>
      <p:cxnSp>
        <p:nvCxnSpPr>
          <p:cNvPr id="14" name="Straight Connector 13"/>
          <p:cNvCxnSpPr/>
          <p:nvPr/>
        </p:nvCxnSpPr>
        <p:spPr bwMode="auto">
          <a:xfrm>
            <a:off x="1280592" y="4195762"/>
            <a:ext cx="7416824" cy="0"/>
          </a:xfrm>
          <a:prstGeom prst="line">
            <a:avLst/>
          </a:prstGeom>
          <a:solidFill>
            <a:schemeClr val="accent1"/>
          </a:solidFill>
          <a:ln w="476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66449869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transition="in" filter="wipe(left)">
                                      <p:cBhvr>
                                        <p:cTn id="10" dur="500"/>
                                        <p:tgtEl>
                                          <p:spTgt spid="1639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391"/>
                                        </p:tgtEl>
                                        <p:attrNameLst>
                                          <p:attrName>style.visibility</p:attrName>
                                        </p:attrNameLst>
                                      </p:cBhvr>
                                      <p:to>
                                        <p:strVal val="visible"/>
                                      </p:to>
                                    </p:set>
                                    <p:animEffect transition="in" filter="wipe(left)">
                                      <p:cBhvr>
                                        <p:cTn id="18" dur="500"/>
                                        <p:tgtEl>
                                          <p:spTgt spid="1639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397"/>
                                        </p:tgtEl>
                                        <p:attrNameLst>
                                          <p:attrName>style.visibility</p:attrName>
                                        </p:attrNameLst>
                                      </p:cBhvr>
                                      <p:to>
                                        <p:strVal val="visible"/>
                                      </p:to>
                                    </p:set>
                                    <p:animEffect transition="in" filter="wipe(left)">
                                      <p:cBhvr>
                                        <p:cTn id="26" dur="500"/>
                                        <p:tgtEl>
                                          <p:spTgt spid="1639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392"/>
                                        </p:tgtEl>
                                        <p:attrNameLst>
                                          <p:attrName>style.visibility</p:attrName>
                                        </p:attrNameLst>
                                      </p:cBhvr>
                                      <p:to>
                                        <p:strVal val="visible"/>
                                      </p:to>
                                    </p:set>
                                    <p:animEffect transition="in" filter="wipe(left)">
                                      <p:cBhvr>
                                        <p:cTn id="34" dur="500"/>
                                        <p:tgtEl>
                                          <p:spTgt spid="1639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6390" grpId="0"/>
      <p:bldP spid="16391" grpId="0"/>
      <p:bldP spid="16392" grpId="0"/>
      <p:bldP spid="15" grpId="0" animBg="1"/>
      <p:bldP spid="1639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2688" y="581025"/>
            <a:ext cx="1384300" cy="47863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9" name="Rectangle 8"/>
          <p:cNvSpPr/>
          <p:nvPr/>
        </p:nvSpPr>
        <p:spPr>
          <a:xfrm>
            <a:off x="2452688" y="571500"/>
            <a:ext cx="1384300" cy="1428750"/>
          </a:xfrm>
          <a:prstGeom prst="rect">
            <a:avLst/>
          </a:prstGeom>
          <a:solidFill>
            <a:srgbClr val="0070C0"/>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srgbClr val="FF0000"/>
              </a:solidFill>
            </a:endParaRPr>
          </a:p>
        </p:txBody>
      </p:sp>
      <p:sp>
        <p:nvSpPr>
          <p:cNvPr id="11" name="Rectangle 10"/>
          <p:cNvSpPr/>
          <p:nvPr/>
        </p:nvSpPr>
        <p:spPr>
          <a:xfrm>
            <a:off x="2452688" y="2000250"/>
            <a:ext cx="1384300" cy="924694"/>
          </a:xfrm>
          <a:prstGeom prst="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2" name="Rectangle 11"/>
          <p:cNvSpPr/>
          <p:nvPr/>
        </p:nvSpPr>
        <p:spPr>
          <a:xfrm>
            <a:off x="2452688" y="4195763"/>
            <a:ext cx="1384300" cy="1162051"/>
          </a:xfrm>
          <a:prstGeom prst="rect">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6" name="Left Brace 15"/>
          <p:cNvSpPr/>
          <p:nvPr/>
        </p:nvSpPr>
        <p:spPr>
          <a:xfrm>
            <a:off x="2189163" y="571501"/>
            <a:ext cx="42862" cy="4786313"/>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GB" sz="6000" b="0" dirty="0">
              <a:solidFill>
                <a:srgbClr val="555555"/>
              </a:solidFill>
            </a:endParaRPr>
          </a:p>
        </p:txBody>
      </p:sp>
      <p:sp>
        <p:nvSpPr>
          <p:cNvPr id="6154" name="TextBox 18"/>
          <p:cNvSpPr txBox="1">
            <a:spLocks noChangeArrowheads="1"/>
          </p:cNvSpPr>
          <p:nvPr/>
        </p:nvSpPr>
        <p:spPr bwMode="auto">
          <a:xfrm>
            <a:off x="1001714" y="2714626"/>
            <a:ext cx="1069975" cy="519113"/>
          </a:xfrm>
          <a:prstGeom prst="rect">
            <a:avLst/>
          </a:prstGeom>
          <a:noFill/>
          <a:ln w="9525">
            <a:noFill/>
            <a:miter lim="800000"/>
            <a:headEnd/>
            <a:tailEnd/>
          </a:ln>
        </p:spPr>
        <p:txBody>
          <a:bodyPr>
            <a:spAutoFit/>
          </a:bodyPr>
          <a:lstStyle/>
          <a:p>
            <a:pPr eaLnBrk="0" hangingPunct="0"/>
            <a:r>
              <a:rPr lang="en-GB" sz="2800" b="0">
                <a:solidFill>
                  <a:srgbClr val="660066"/>
                </a:solidFill>
                <a:latin typeface="Verdana" pitchFamily="34" charset="0"/>
                <a:ea typeface="ＭＳ Ｐゴシック" pitchFamily="34" charset="-128"/>
              </a:rPr>
              <a:t>GDV</a:t>
            </a:r>
          </a:p>
        </p:txBody>
      </p:sp>
      <p:sp>
        <p:nvSpPr>
          <p:cNvPr id="6155" name="TextBox 21"/>
          <p:cNvSpPr txBox="1">
            <a:spLocks noChangeArrowheads="1"/>
          </p:cNvSpPr>
          <p:nvPr/>
        </p:nvSpPr>
        <p:spPr bwMode="auto">
          <a:xfrm>
            <a:off x="671514" y="5429250"/>
            <a:ext cx="4879975" cy="400050"/>
          </a:xfrm>
          <a:prstGeom prst="rect">
            <a:avLst/>
          </a:prstGeom>
          <a:noFill/>
          <a:ln w="9525">
            <a:noFill/>
            <a:miter lim="800000"/>
            <a:headEnd/>
            <a:tailEnd/>
          </a:ln>
        </p:spPr>
        <p:txBody>
          <a:bodyPr>
            <a:spAutoFit/>
          </a:bodyPr>
          <a:lstStyle/>
          <a:p>
            <a:pPr eaLnBrk="0" hangingPunct="0"/>
            <a:r>
              <a:rPr lang="en-GB" sz="2000" b="0">
                <a:solidFill>
                  <a:srgbClr val="660066"/>
                </a:solidFill>
                <a:latin typeface="Verdana" pitchFamily="34" charset="0"/>
                <a:ea typeface="ＭＳ Ｐゴシック" pitchFamily="34" charset="-128"/>
              </a:rPr>
              <a:t>GDV = Gross Development Value</a:t>
            </a:r>
          </a:p>
        </p:txBody>
      </p:sp>
      <p:sp>
        <p:nvSpPr>
          <p:cNvPr id="15" name="Rectangle 14"/>
          <p:cNvSpPr/>
          <p:nvPr/>
        </p:nvSpPr>
        <p:spPr>
          <a:xfrm>
            <a:off x="2452688" y="2924944"/>
            <a:ext cx="1384300" cy="1270818"/>
          </a:xfrm>
          <a:prstGeom prst="rect">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4" name="Rectangle 13"/>
          <p:cNvSpPr/>
          <p:nvPr/>
        </p:nvSpPr>
        <p:spPr>
          <a:xfrm>
            <a:off x="5961112" y="581025"/>
            <a:ext cx="1384300" cy="47863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7" name="Rectangle 16"/>
          <p:cNvSpPr/>
          <p:nvPr/>
        </p:nvSpPr>
        <p:spPr>
          <a:xfrm>
            <a:off x="5961112" y="571500"/>
            <a:ext cx="1384300" cy="1428750"/>
          </a:xfrm>
          <a:prstGeom prst="rect">
            <a:avLst/>
          </a:prstGeom>
          <a:solidFill>
            <a:srgbClr val="0070C0"/>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srgbClr val="FF0000"/>
              </a:solidFill>
            </a:endParaRPr>
          </a:p>
        </p:txBody>
      </p:sp>
      <p:sp>
        <p:nvSpPr>
          <p:cNvPr id="18" name="Rectangle 17"/>
          <p:cNvSpPr/>
          <p:nvPr/>
        </p:nvSpPr>
        <p:spPr>
          <a:xfrm>
            <a:off x="5961112" y="2000250"/>
            <a:ext cx="1384300" cy="924694"/>
          </a:xfrm>
          <a:prstGeom prst="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9" name="Rectangle 18"/>
          <p:cNvSpPr/>
          <p:nvPr/>
        </p:nvSpPr>
        <p:spPr>
          <a:xfrm>
            <a:off x="5961112" y="4195763"/>
            <a:ext cx="1384300" cy="1162051"/>
          </a:xfrm>
          <a:prstGeom prst="rect">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20" name="Left Brace 19"/>
          <p:cNvSpPr/>
          <p:nvPr/>
        </p:nvSpPr>
        <p:spPr>
          <a:xfrm>
            <a:off x="5697587" y="571501"/>
            <a:ext cx="42862" cy="4786313"/>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GB" sz="6000" b="0" dirty="0">
              <a:solidFill>
                <a:srgbClr val="555555"/>
              </a:solidFill>
            </a:endParaRPr>
          </a:p>
        </p:txBody>
      </p:sp>
      <p:sp>
        <p:nvSpPr>
          <p:cNvPr id="21" name="TextBox 18"/>
          <p:cNvSpPr txBox="1">
            <a:spLocks noChangeArrowheads="1"/>
          </p:cNvSpPr>
          <p:nvPr/>
        </p:nvSpPr>
        <p:spPr bwMode="auto">
          <a:xfrm>
            <a:off x="4510138" y="2714626"/>
            <a:ext cx="1069975" cy="519113"/>
          </a:xfrm>
          <a:prstGeom prst="rect">
            <a:avLst/>
          </a:prstGeom>
          <a:noFill/>
          <a:ln w="9525">
            <a:noFill/>
            <a:miter lim="800000"/>
            <a:headEnd/>
            <a:tailEnd/>
          </a:ln>
        </p:spPr>
        <p:txBody>
          <a:bodyPr>
            <a:spAutoFit/>
          </a:bodyPr>
          <a:lstStyle/>
          <a:p>
            <a:pPr eaLnBrk="0" hangingPunct="0"/>
            <a:r>
              <a:rPr lang="en-GB" sz="2800" b="0">
                <a:solidFill>
                  <a:srgbClr val="660066"/>
                </a:solidFill>
                <a:latin typeface="Verdana" pitchFamily="34" charset="0"/>
                <a:ea typeface="ＭＳ Ｐゴシック" pitchFamily="34" charset="-128"/>
              </a:rPr>
              <a:t>GDV</a:t>
            </a:r>
          </a:p>
        </p:txBody>
      </p:sp>
      <p:sp>
        <p:nvSpPr>
          <p:cNvPr id="23" name="Rectangle 22"/>
          <p:cNvSpPr/>
          <p:nvPr/>
        </p:nvSpPr>
        <p:spPr>
          <a:xfrm>
            <a:off x="5961112" y="2924944"/>
            <a:ext cx="1384300" cy="1270818"/>
          </a:xfrm>
          <a:prstGeom prst="rect">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cxnSp>
        <p:nvCxnSpPr>
          <p:cNvPr id="24" name="Straight Connector 23"/>
          <p:cNvCxnSpPr/>
          <p:nvPr/>
        </p:nvCxnSpPr>
        <p:spPr bwMode="auto">
          <a:xfrm>
            <a:off x="1280592" y="4195762"/>
            <a:ext cx="7416824" cy="0"/>
          </a:xfrm>
          <a:prstGeom prst="line">
            <a:avLst/>
          </a:prstGeom>
          <a:solidFill>
            <a:schemeClr val="accent1"/>
          </a:solidFill>
          <a:ln w="476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371194217"/>
      </p:ext>
    </p:extLst>
  </p:cSld>
  <p:clrMapOvr>
    <a:masterClrMapping/>
  </p:clrMapOvr>
  <p:transition spd="slow">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2688" y="581025"/>
            <a:ext cx="1384300" cy="47863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9" name="Rectangle 8"/>
          <p:cNvSpPr/>
          <p:nvPr/>
        </p:nvSpPr>
        <p:spPr>
          <a:xfrm>
            <a:off x="2452688" y="571500"/>
            <a:ext cx="1384300" cy="1428750"/>
          </a:xfrm>
          <a:prstGeom prst="rect">
            <a:avLst/>
          </a:prstGeom>
          <a:solidFill>
            <a:srgbClr val="0070C0"/>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srgbClr val="FF0000"/>
              </a:solidFill>
            </a:endParaRPr>
          </a:p>
        </p:txBody>
      </p:sp>
      <p:sp>
        <p:nvSpPr>
          <p:cNvPr id="11" name="Rectangle 10"/>
          <p:cNvSpPr/>
          <p:nvPr/>
        </p:nvSpPr>
        <p:spPr>
          <a:xfrm>
            <a:off x="2452688" y="2000250"/>
            <a:ext cx="1384300" cy="924694"/>
          </a:xfrm>
          <a:prstGeom prst="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2" name="Rectangle 11"/>
          <p:cNvSpPr/>
          <p:nvPr/>
        </p:nvSpPr>
        <p:spPr>
          <a:xfrm>
            <a:off x="2452688" y="4195763"/>
            <a:ext cx="1384300" cy="1162051"/>
          </a:xfrm>
          <a:prstGeom prst="rect">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6" name="Left Brace 15"/>
          <p:cNvSpPr/>
          <p:nvPr/>
        </p:nvSpPr>
        <p:spPr>
          <a:xfrm>
            <a:off x="2189163" y="571501"/>
            <a:ext cx="42862" cy="4786313"/>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GB" sz="6000" b="0" dirty="0">
              <a:solidFill>
                <a:srgbClr val="555555"/>
              </a:solidFill>
            </a:endParaRPr>
          </a:p>
        </p:txBody>
      </p:sp>
      <p:sp>
        <p:nvSpPr>
          <p:cNvPr id="6154" name="TextBox 18"/>
          <p:cNvSpPr txBox="1">
            <a:spLocks noChangeArrowheads="1"/>
          </p:cNvSpPr>
          <p:nvPr/>
        </p:nvSpPr>
        <p:spPr bwMode="auto">
          <a:xfrm>
            <a:off x="1001714" y="2714626"/>
            <a:ext cx="1069975" cy="519113"/>
          </a:xfrm>
          <a:prstGeom prst="rect">
            <a:avLst/>
          </a:prstGeom>
          <a:noFill/>
          <a:ln w="9525">
            <a:noFill/>
            <a:miter lim="800000"/>
            <a:headEnd/>
            <a:tailEnd/>
          </a:ln>
        </p:spPr>
        <p:txBody>
          <a:bodyPr>
            <a:spAutoFit/>
          </a:bodyPr>
          <a:lstStyle/>
          <a:p>
            <a:pPr eaLnBrk="0" hangingPunct="0"/>
            <a:r>
              <a:rPr lang="en-GB" sz="2800" b="0">
                <a:solidFill>
                  <a:srgbClr val="660066"/>
                </a:solidFill>
                <a:latin typeface="Verdana" pitchFamily="34" charset="0"/>
                <a:ea typeface="ＭＳ Ｐゴシック" pitchFamily="34" charset="-128"/>
              </a:rPr>
              <a:t>GDV</a:t>
            </a:r>
          </a:p>
        </p:txBody>
      </p:sp>
      <p:sp>
        <p:nvSpPr>
          <p:cNvPr id="6155" name="TextBox 21"/>
          <p:cNvSpPr txBox="1">
            <a:spLocks noChangeArrowheads="1"/>
          </p:cNvSpPr>
          <p:nvPr/>
        </p:nvSpPr>
        <p:spPr bwMode="auto">
          <a:xfrm>
            <a:off x="671514" y="5429250"/>
            <a:ext cx="4879975" cy="400050"/>
          </a:xfrm>
          <a:prstGeom prst="rect">
            <a:avLst/>
          </a:prstGeom>
          <a:noFill/>
          <a:ln w="9525">
            <a:noFill/>
            <a:miter lim="800000"/>
            <a:headEnd/>
            <a:tailEnd/>
          </a:ln>
        </p:spPr>
        <p:txBody>
          <a:bodyPr>
            <a:spAutoFit/>
          </a:bodyPr>
          <a:lstStyle/>
          <a:p>
            <a:pPr eaLnBrk="0" hangingPunct="0"/>
            <a:r>
              <a:rPr lang="en-GB" sz="2000" b="0">
                <a:solidFill>
                  <a:srgbClr val="660066"/>
                </a:solidFill>
                <a:latin typeface="Verdana" pitchFamily="34" charset="0"/>
                <a:ea typeface="ＭＳ Ｐゴシック" pitchFamily="34" charset="-128"/>
              </a:rPr>
              <a:t>GDV = Gross Development Value</a:t>
            </a:r>
          </a:p>
        </p:txBody>
      </p:sp>
      <p:sp>
        <p:nvSpPr>
          <p:cNvPr id="15" name="Rectangle 14"/>
          <p:cNvSpPr/>
          <p:nvPr/>
        </p:nvSpPr>
        <p:spPr>
          <a:xfrm>
            <a:off x="2452688" y="2924944"/>
            <a:ext cx="1384300" cy="1270818"/>
          </a:xfrm>
          <a:prstGeom prst="rect">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4" name="Rectangle 13"/>
          <p:cNvSpPr/>
          <p:nvPr/>
        </p:nvSpPr>
        <p:spPr>
          <a:xfrm>
            <a:off x="5961112" y="581025"/>
            <a:ext cx="1384300" cy="47863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7" name="Rectangle 16"/>
          <p:cNvSpPr/>
          <p:nvPr/>
        </p:nvSpPr>
        <p:spPr>
          <a:xfrm>
            <a:off x="5961112" y="571500"/>
            <a:ext cx="1384300" cy="1428750"/>
          </a:xfrm>
          <a:prstGeom prst="rect">
            <a:avLst/>
          </a:prstGeom>
          <a:solidFill>
            <a:srgbClr val="0070C0"/>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srgbClr val="FF0000"/>
              </a:solidFill>
            </a:endParaRPr>
          </a:p>
        </p:txBody>
      </p:sp>
      <p:sp>
        <p:nvSpPr>
          <p:cNvPr id="18" name="Rectangle 17"/>
          <p:cNvSpPr/>
          <p:nvPr/>
        </p:nvSpPr>
        <p:spPr>
          <a:xfrm>
            <a:off x="5961112" y="2000250"/>
            <a:ext cx="1384300" cy="924694"/>
          </a:xfrm>
          <a:prstGeom prst="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9" name="Rectangle 18"/>
          <p:cNvSpPr/>
          <p:nvPr/>
        </p:nvSpPr>
        <p:spPr>
          <a:xfrm>
            <a:off x="5961112" y="4195763"/>
            <a:ext cx="1384300" cy="1162051"/>
          </a:xfrm>
          <a:prstGeom prst="rect">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20" name="Left Brace 19"/>
          <p:cNvSpPr/>
          <p:nvPr/>
        </p:nvSpPr>
        <p:spPr>
          <a:xfrm>
            <a:off x="5697587" y="571501"/>
            <a:ext cx="42862" cy="4786313"/>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GB" sz="6000" b="0" dirty="0">
              <a:solidFill>
                <a:srgbClr val="555555"/>
              </a:solidFill>
            </a:endParaRPr>
          </a:p>
        </p:txBody>
      </p:sp>
      <p:sp>
        <p:nvSpPr>
          <p:cNvPr id="21" name="TextBox 18"/>
          <p:cNvSpPr txBox="1">
            <a:spLocks noChangeArrowheads="1"/>
          </p:cNvSpPr>
          <p:nvPr/>
        </p:nvSpPr>
        <p:spPr bwMode="auto">
          <a:xfrm>
            <a:off x="4510138" y="2714626"/>
            <a:ext cx="1069975" cy="519113"/>
          </a:xfrm>
          <a:prstGeom prst="rect">
            <a:avLst/>
          </a:prstGeom>
          <a:noFill/>
          <a:ln w="9525">
            <a:noFill/>
            <a:miter lim="800000"/>
            <a:headEnd/>
            <a:tailEnd/>
          </a:ln>
        </p:spPr>
        <p:txBody>
          <a:bodyPr>
            <a:spAutoFit/>
          </a:bodyPr>
          <a:lstStyle/>
          <a:p>
            <a:pPr eaLnBrk="0" hangingPunct="0"/>
            <a:r>
              <a:rPr lang="en-GB" sz="2800" b="0">
                <a:solidFill>
                  <a:srgbClr val="660066"/>
                </a:solidFill>
                <a:latin typeface="Verdana" pitchFamily="34" charset="0"/>
                <a:ea typeface="ＭＳ Ｐゴシック" pitchFamily="34" charset="-128"/>
              </a:rPr>
              <a:t>GDV</a:t>
            </a:r>
          </a:p>
        </p:txBody>
      </p:sp>
      <p:sp>
        <p:nvSpPr>
          <p:cNvPr id="23" name="Rectangle 22"/>
          <p:cNvSpPr/>
          <p:nvPr/>
        </p:nvSpPr>
        <p:spPr>
          <a:xfrm>
            <a:off x="5961112" y="2420888"/>
            <a:ext cx="1384300" cy="1774874"/>
          </a:xfrm>
          <a:prstGeom prst="rect">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cxnSp>
        <p:nvCxnSpPr>
          <p:cNvPr id="22" name="Straight Connector 21"/>
          <p:cNvCxnSpPr/>
          <p:nvPr/>
        </p:nvCxnSpPr>
        <p:spPr bwMode="auto">
          <a:xfrm>
            <a:off x="1280592" y="4195762"/>
            <a:ext cx="7416824" cy="0"/>
          </a:xfrm>
          <a:prstGeom prst="line">
            <a:avLst/>
          </a:prstGeom>
          <a:solidFill>
            <a:schemeClr val="accent1"/>
          </a:solidFill>
          <a:ln w="476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343227924"/>
      </p:ext>
    </p:extLst>
  </p:cSld>
  <p:clrMapOvr>
    <a:masterClrMapping/>
  </p:clrMapOvr>
  <p:transition spd="slow">
    <p:wipe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2688" y="581025"/>
            <a:ext cx="1384300" cy="47863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9" name="Rectangle 8"/>
          <p:cNvSpPr/>
          <p:nvPr/>
        </p:nvSpPr>
        <p:spPr>
          <a:xfrm>
            <a:off x="2452688" y="571500"/>
            <a:ext cx="1384300" cy="1428750"/>
          </a:xfrm>
          <a:prstGeom prst="rect">
            <a:avLst/>
          </a:prstGeom>
          <a:solidFill>
            <a:srgbClr val="0070C0"/>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srgbClr val="FF0000"/>
              </a:solidFill>
            </a:endParaRPr>
          </a:p>
        </p:txBody>
      </p:sp>
      <p:sp>
        <p:nvSpPr>
          <p:cNvPr id="11" name="Rectangle 10"/>
          <p:cNvSpPr/>
          <p:nvPr/>
        </p:nvSpPr>
        <p:spPr>
          <a:xfrm>
            <a:off x="2452688" y="2000250"/>
            <a:ext cx="1384300" cy="924694"/>
          </a:xfrm>
          <a:prstGeom prst="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2" name="Rectangle 11"/>
          <p:cNvSpPr/>
          <p:nvPr/>
        </p:nvSpPr>
        <p:spPr>
          <a:xfrm>
            <a:off x="2452688" y="4195763"/>
            <a:ext cx="1384300" cy="1162051"/>
          </a:xfrm>
          <a:prstGeom prst="rect">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6" name="Left Brace 15"/>
          <p:cNvSpPr/>
          <p:nvPr/>
        </p:nvSpPr>
        <p:spPr>
          <a:xfrm>
            <a:off x="2189163" y="571501"/>
            <a:ext cx="42862" cy="4786313"/>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GB" sz="6000" b="0" dirty="0">
              <a:solidFill>
                <a:srgbClr val="555555"/>
              </a:solidFill>
            </a:endParaRPr>
          </a:p>
        </p:txBody>
      </p:sp>
      <p:sp>
        <p:nvSpPr>
          <p:cNvPr id="6154" name="TextBox 18"/>
          <p:cNvSpPr txBox="1">
            <a:spLocks noChangeArrowheads="1"/>
          </p:cNvSpPr>
          <p:nvPr/>
        </p:nvSpPr>
        <p:spPr bwMode="auto">
          <a:xfrm>
            <a:off x="1001714" y="2714626"/>
            <a:ext cx="1069975" cy="519113"/>
          </a:xfrm>
          <a:prstGeom prst="rect">
            <a:avLst/>
          </a:prstGeom>
          <a:noFill/>
          <a:ln w="9525">
            <a:noFill/>
            <a:miter lim="800000"/>
            <a:headEnd/>
            <a:tailEnd/>
          </a:ln>
        </p:spPr>
        <p:txBody>
          <a:bodyPr>
            <a:spAutoFit/>
          </a:bodyPr>
          <a:lstStyle/>
          <a:p>
            <a:pPr eaLnBrk="0" hangingPunct="0"/>
            <a:r>
              <a:rPr lang="en-GB" sz="2800" b="0">
                <a:solidFill>
                  <a:srgbClr val="660066"/>
                </a:solidFill>
                <a:latin typeface="Verdana" pitchFamily="34" charset="0"/>
                <a:ea typeface="ＭＳ Ｐゴシック" pitchFamily="34" charset="-128"/>
              </a:rPr>
              <a:t>GDV</a:t>
            </a:r>
          </a:p>
        </p:txBody>
      </p:sp>
      <p:sp>
        <p:nvSpPr>
          <p:cNvPr id="6155" name="TextBox 21"/>
          <p:cNvSpPr txBox="1">
            <a:spLocks noChangeArrowheads="1"/>
          </p:cNvSpPr>
          <p:nvPr/>
        </p:nvSpPr>
        <p:spPr bwMode="auto">
          <a:xfrm>
            <a:off x="671514" y="5429250"/>
            <a:ext cx="4879975" cy="400050"/>
          </a:xfrm>
          <a:prstGeom prst="rect">
            <a:avLst/>
          </a:prstGeom>
          <a:noFill/>
          <a:ln w="9525">
            <a:noFill/>
            <a:miter lim="800000"/>
            <a:headEnd/>
            <a:tailEnd/>
          </a:ln>
        </p:spPr>
        <p:txBody>
          <a:bodyPr>
            <a:spAutoFit/>
          </a:bodyPr>
          <a:lstStyle/>
          <a:p>
            <a:pPr eaLnBrk="0" hangingPunct="0"/>
            <a:r>
              <a:rPr lang="en-GB" sz="2000" b="0">
                <a:solidFill>
                  <a:srgbClr val="660066"/>
                </a:solidFill>
                <a:latin typeface="Verdana" pitchFamily="34" charset="0"/>
                <a:ea typeface="ＭＳ Ｐゴシック" pitchFamily="34" charset="-128"/>
              </a:rPr>
              <a:t>GDV = Gross Development Value</a:t>
            </a:r>
          </a:p>
        </p:txBody>
      </p:sp>
      <p:sp>
        <p:nvSpPr>
          <p:cNvPr id="15" name="Rectangle 14"/>
          <p:cNvSpPr/>
          <p:nvPr/>
        </p:nvSpPr>
        <p:spPr>
          <a:xfrm>
            <a:off x="2452688" y="2924944"/>
            <a:ext cx="1384300" cy="1270818"/>
          </a:xfrm>
          <a:prstGeom prst="rect">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4" name="Rectangle 13"/>
          <p:cNvSpPr/>
          <p:nvPr/>
        </p:nvSpPr>
        <p:spPr>
          <a:xfrm>
            <a:off x="5961112" y="581025"/>
            <a:ext cx="1384300" cy="47863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7" name="Rectangle 16"/>
          <p:cNvSpPr/>
          <p:nvPr/>
        </p:nvSpPr>
        <p:spPr>
          <a:xfrm>
            <a:off x="5961112" y="571500"/>
            <a:ext cx="1384300" cy="1428750"/>
          </a:xfrm>
          <a:prstGeom prst="rect">
            <a:avLst/>
          </a:prstGeom>
          <a:solidFill>
            <a:srgbClr val="0070C0"/>
          </a:solidFill>
          <a:ln w="317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srgbClr val="FF0000"/>
              </a:solidFill>
            </a:endParaRPr>
          </a:p>
        </p:txBody>
      </p:sp>
      <p:sp>
        <p:nvSpPr>
          <p:cNvPr id="18" name="Rectangle 17"/>
          <p:cNvSpPr/>
          <p:nvPr/>
        </p:nvSpPr>
        <p:spPr>
          <a:xfrm>
            <a:off x="5961112" y="2000250"/>
            <a:ext cx="1384300" cy="924694"/>
          </a:xfrm>
          <a:prstGeom prst="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19" name="Rectangle 18"/>
          <p:cNvSpPr/>
          <p:nvPr/>
        </p:nvSpPr>
        <p:spPr>
          <a:xfrm>
            <a:off x="5961112" y="4195763"/>
            <a:ext cx="1384300" cy="1162051"/>
          </a:xfrm>
          <a:prstGeom prst="rect">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sp>
        <p:nvSpPr>
          <p:cNvPr id="20" name="Left Brace 19"/>
          <p:cNvSpPr/>
          <p:nvPr/>
        </p:nvSpPr>
        <p:spPr>
          <a:xfrm>
            <a:off x="5697587" y="571501"/>
            <a:ext cx="42862" cy="4786313"/>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GB" sz="6000" b="0" dirty="0">
              <a:solidFill>
                <a:srgbClr val="555555"/>
              </a:solidFill>
            </a:endParaRPr>
          </a:p>
        </p:txBody>
      </p:sp>
      <p:sp>
        <p:nvSpPr>
          <p:cNvPr id="21" name="TextBox 18"/>
          <p:cNvSpPr txBox="1">
            <a:spLocks noChangeArrowheads="1"/>
          </p:cNvSpPr>
          <p:nvPr/>
        </p:nvSpPr>
        <p:spPr bwMode="auto">
          <a:xfrm>
            <a:off x="4510138" y="2714626"/>
            <a:ext cx="1069975" cy="519113"/>
          </a:xfrm>
          <a:prstGeom prst="rect">
            <a:avLst/>
          </a:prstGeom>
          <a:noFill/>
          <a:ln w="9525">
            <a:noFill/>
            <a:miter lim="800000"/>
            <a:headEnd/>
            <a:tailEnd/>
          </a:ln>
        </p:spPr>
        <p:txBody>
          <a:bodyPr>
            <a:spAutoFit/>
          </a:bodyPr>
          <a:lstStyle/>
          <a:p>
            <a:pPr eaLnBrk="0" hangingPunct="0"/>
            <a:r>
              <a:rPr lang="en-GB" sz="2800" b="0">
                <a:solidFill>
                  <a:srgbClr val="660066"/>
                </a:solidFill>
                <a:latin typeface="Verdana" pitchFamily="34" charset="0"/>
                <a:ea typeface="ＭＳ Ｐゴシック" pitchFamily="34" charset="-128"/>
              </a:rPr>
              <a:t>GDV</a:t>
            </a:r>
          </a:p>
        </p:txBody>
      </p:sp>
      <p:sp>
        <p:nvSpPr>
          <p:cNvPr id="23" name="Rectangle 22"/>
          <p:cNvSpPr/>
          <p:nvPr/>
        </p:nvSpPr>
        <p:spPr>
          <a:xfrm>
            <a:off x="5961112" y="2924944"/>
            <a:ext cx="1384300" cy="1774874"/>
          </a:xfrm>
          <a:prstGeom prst="rect">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sz="2800" b="0" dirty="0">
              <a:solidFill>
                <a:prstClr val="white"/>
              </a:solidFill>
            </a:endParaRPr>
          </a:p>
        </p:txBody>
      </p:sp>
      <p:cxnSp>
        <p:nvCxnSpPr>
          <p:cNvPr id="3" name="Straight Connector 2"/>
          <p:cNvCxnSpPr/>
          <p:nvPr/>
        </p:nvCxnSpPr>
        <p:spPr bwMode="auto">
          <a:xfrm>
            <a:off x="1280592" y="4195762"/>
            <a:ext cx="7416824" cy="0"/>
          </a:xfrm>
          <a:prstGeom prst="line">
            <a:avLst/>
          </a:prstGeom>
          <a:solidFill>
            <a:schemeClr val="accent1"/>
          </a:solidFill>
          <a:ln w="476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253119908"/>
      </p:ext>
    </p:extLst>
  </p:cSld>
  <p:clrMapOvr>
    <a:masterClrMapping/>
  </p:clrMapOvr>
  <p:transition spd="slow">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howtobuyaprivateisland.com/images/maldives-private-is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04" y="1124745"/>
            <a:ext cx="8958542" cy="4428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818309"/>
      </p:ext>
    </p:extLst>
  </p:cSld>
  <p:clrMapOvr>
    <a:masterClrMapping/>
  </p:clrMapOvr>
  <p:transition spd="slow">
    <p:push/>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eoffschaadt.files.wordpress.com/2011/01/complex-formula.jpg?w=640"/>
          <p:cNvPicPr>
            <a:picLocks noChangeAspect="1" noChangeArrowheads="1"/>
          </p:cNvPicPr>
          <p:nvPr/>
        </p:nvPicPr>
        <p:blipFill rotWithShape="1">
          <a:blip r:embed="rId2">
            <a:extLst>
              <a:ext uri="{28A0092B-C50C-407E-A947-70E740481C1C}">
                <a14:useLocalDpi xmlns:a14="http://schemas.microsoft.com/office/drawing/2010/main" val="0"/>
              </a:ext>
            </a:extLst>
          </a:blip>
          <a:srcRect l="9631" t="9257" r="14383" b="10075"/>
          <a:stretch/>
        </p:blipFill>
        <p:spPr bwMode="auto">
          <a:xfrm>
            <a:off x="704528" y="1"/>
            <a:ext cx="8532440" cy="601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54461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descr="http://www.thecycleseen.com/wp-content/uploads/2012/10/Head-in-sand.jpg"/>
          <p:cNvSpPr>
            <a:spLocks noChangeAspect="1" noChangeArrowheads="1"/>
          </p:cNvSpPr>
          <p:nvPr/>
        </p:nvSpPr>
        <p:spPr bwMode="auto">
          <a:xfrm>
            <a:off x="4651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b="0">
              <a:solidFill>
                <a:srgbClr val="555555"/>
              </a:solidFill>
            </a:endParaRPr>
          </a:p>
        </p:txBody>
      </p:sp>
      <p:sp>
        <p:nvSpPr>
          <p:cNvPr id="8195" name="AutoShape 4" descr="http://www.thecycleseen.com/wp-content/uploads/2012/10/Head-in-sand.jpg"/>
          <p:cNvSpPr>
            <a:spLocks noChangeAspect="1" noChangeArrowheads="1"/>
          </p:cNvSpPr>
          <p:nvPr/>
        </p:nvSpPr>
        <p:spPr bwMode="auto">
          <a:xfrm>
            <a:off x="4651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b="0">
              <a:solidFill>
                <a:srgbClr val="555555"/>
              </a:solidFill>
            </a:endParaRPr>
          </a:p>
        </p:txBody>
      </p:sp>
      <p:sp>
        <p:nvSpPr>
          <p:cNvPr id="8196" name="AutoShape 6" descr="http://www.thecycleseen.com/wp-content/uploads/2012/10/Head-in-sand.jpg"/>
          <p:cNvSpPr>
            <a:spLocks noChangeAspect="1" noChangeArrowheads="1"/>
          </p:cNvSpPr>
          <p:nvPr/>
        </p:nvSpPr>
        <p:spPr bwMode="auto">
          <a:xfrm>
            <a:off x="4651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en-US" b="0">
              <a:solidFill>
                <a:srgbClr val="555555"/>
              </a:solidFill>
            </a:endParaRPr>
          </a:p>
        </p:txBody>
      </p:sp>
      <p:pic>
        <p:nvPicPr>
          <p:cNvPr id="8197" name="Picture 8" descr="http://www.thecycleseen.com/wp-content/uploads/2012/10/Head-in-s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21134"/>
            <a:ext cx="8921738" cy="591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404269"/>
      </p:ext>
    </p:extLst>
  </p:cSld>
  <p:clrMapOvr>
    <a:masterClrMapping/>
  </p:clrMapOvr>
  <p:transition spd="slow">
    <p:pu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76288" y="188913"/>
            <a:ext cx="8280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4000" b="0">
                <a:solidFill>
                  <a:srgbClr val="555555"/>
                </a:solidFill>
              </a:rPr>
              <a:t>Think of a number</a:t>
            </a:r>
          </a:p>
          <a:p>
            <a:pPr eaLnBrk="1" hangingPunct="1"/>
            <a:r>
              <a:rPr lang="en-GB" altLang="en-US" sz="4000" b="0">
                <a:solidFill>
                  <a:srgbClr val="555555"/>
                </a:solidFill>
              </a:rPr>
              <a:t>Subtract 1 from it </a:t>
            </a:r>
          </a:p>
          <a:p>
            <a:pPr eaLnBrk="1" hangingPunct="1"/>
            <a:r>
              <a:rPr lang="en-GB" altLang="en-US" sz="4000" b="0">
                <a:solidFill>
                  <a:srgbClr val="555555"/>
                </a:solidFill>
              </a:rPr>
              <a:t>Multiply it by 3</a:t>
            </a:r>
          </a:p>
          <a:p>
            <a:pPr eaLnBrk="1" hangingPunct="1"/>
            <a:r>
              <a:rPr lang="en-GB" altLang="en-US" sz="4000" b="0">
                <a:solidFill>
                  <a:srgbClr val="555555"/>
                </a:solidFill>
              </a:rPr>
              <a:t>Add 12 to the result</a:t>
            </a:r>
          </a:p>
          <a:p>
            <a:pPr eaLnBrk="1" hangingPunct="1"/>
            <a:r>
              <a:rPr lang="en-GB" altLang="en-US" sz="4000" b="0">
                <a:solidFill>
                  <a:srgbClr val="555555"/>
                </a:solidFill>
              </a:rPr>
              <a:t>Divide by 3</a:t>
            </a:r>
          </a:p>
          <a:p>
            <a:pPr eaLnBrk="1" hangingPunct="1"/>
            <a:r>
              <a:rPr lang="en-GB" altLang="en-US" sz="4000" b="0">
                <a:solidFill>
                  <a:srgbClr val="555555"/>
                </a:solidFill>
              </a:rPr>
              <a:t>Add 5 to the result</a:t>
            </a:r>
          </a:p>
          <a:p>
            <a:pPr eaLnBrk="1" hangingPunct="1"/>
            <a:r>
              <a:rPr lang="en-GB" altLang="en-US" sz="4000" b="0">
                <a:solidFill>
                  <a:srgbClr val="555555"/>
                </a:solidFill>
              </a:rPr>
              <a:t>Take away the number you first thought of</a:t>
            </a:r>
          </a:p>
        </p:txBody>
      </p:sp>
    </p:spTree>
    <p:extLst>
      <p:ext uri="{BB962C8B-B14F-4D97-AF65-F5344CB8AC3E}">
        <p14:creationId xmlns:p14="http://schemas.microsoft.com/office/powerpoint/2010/main" val="396441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idx="4294967295"/>
          </p:nvPr>
        </p:nvSpPr>
        <p:spPr>
          <a:xfrm>
            <a:off x="560512" y="332656"/>
            <a:ext cx="8915400" cy="1152128"/>
          </a:xfrm>
        </p:spPr>
        <p:txBody>
          <a:bodyPr lIns="90000" tIns="46800" rIns="90000" bIns="46800"/>
          <a:lstStyle/>
          <a:p>
            <a:pPr eaLnBrk="1" hangingPunct="1"/>
            <a:r>
              <a:rPr lang="en-GB" altLang="en-US" dirty="0"/>
              <a:t>O</a:t>
            </a:r>
            <a:r>
              <a:rPr lang="en-GB" altLang="en-US" dirty="0" smtClean="0"/>
              <a:t>n the wall</a:t>
            </a:r>
          </a:p>
        </p:txBody>
      </p:sp>
      <p:sp>
        <p:nvSpPr>
          <p:cNvPr id="25604" name="Rectangle 3"/>
          <p:cNvSpPr>
            <a:spLocks noGrp="1" noChangeArrowheads="1"/>
          </p:cNvSpPr>
          <p:nvPr>
            <p:ph type="body" idx="4294967295"/>
          </p:nvPr>
        </p:nvSpPr>
        <p:spPr>
          <a:xfrm>
            <a:off x="1894168" y="6243787"/>
            <a:ext cx="7146163" cy="3813713"/>
          </a:xfrm>
        </p:spPr>
        <p:txBody>
          <a:bodyPr lIns="90000" tIns="46800" rIns="90000" bIns="46800"/>
          <a:lstStyle/>
          <a:p>
            <a:pPr eaLnBrk="1" hangingPunct="1">
              <a:lnSpc>
                <a:spcPct val="90000"/>
              </a:lnSpc>
              <a:buFontTx/>
              <a:buNone/>
            </a:pPr>
            <a:endParaRPr lang="en-GB" altLang="en-US" sz="4800" dirty="0" smtClean="0"/>
          </a:p>
          <a:p>
            <a:pPr eaLnBrk="1" hangingPunct="1">
              <a:lnSpc>
                <a:spcPct val="90000"/>
              </a:lnSpc>
              <a:buFontTx/>
              <a:buNone/>
            </a:pPr>
            <a:endParaRPr lang="en-GB" altLang="en-US" sz="4800" dirty="0"/>
          </a:p>
          <a:p>
            <a:pPr eaLnBrk="1" hangingPunct="1">
              <a:lnSpc>
                <a:spcPct val="90000"/>
              </a:lnSpc>
              <a:buFontTx/>
              <a:buNone/>
            </a:pPr>
            <a:endParaRPr lang="en-GB" altLang="en-US" sz="4800" dirty="0" smtClean="0"/>
          </a:p>
          <a:p>
            <a:pPr eaLnBrk="1" hangingPunct="1">
              <a:lnSpc>
                <a:spcPct val="90000"/>
              </a:lnSpc>
              <a:buFontTx/>
              <a:buNone/>
            </a:pPr>
            <a:r>
              <a:rPr lang="en-GB" altLang="en-US" sz="4800" dirty="0" smtClean="0"/>
              <a:t>The </a:t>
            </a:r>
            <a:r>
              <a:rPr lang="en-GB" altLang="en-US" sz="4800" dirty="0"/>
              <a:t>Car </a:t>
            </a:r>
            <a:r>
              <a:rPr lang="en-GB" altLang="en-US" sz="4800" dirty="0" smtClean="0"/>
              <a:t>Park</a:t>
            </a:r>
          </a:p>
          <a:p>
            <a:pPr eaLnBrk="1" hangingPunct="1">
              <a:lnSpc>
                <a:spcPct val="90000"/>
              </a:lnSpc>
              <a:buFontTx/>
              <a:buNone/>
            </a:pPr>
            <a:endParaRPr lang="en-GB" altLang="en-US" sz="4800" dirty="0" smtClean="0"/>
          </a:p>
          <a:p>
            <a:pPr eaLnBrk="1" hangingPunct="1">
              <a:lnSpc>
                <a:spcPct val="90000"/>
              </a:lnSpc>
              <a:buFontTx/>
              <a:buNone/>
            </a:pPr>
            <a:endParaRPr lang="en-GB" altLang="en-US" sz="4800" dirty="0"/>
          </a:p>
          <a:p>
            <a:pPr eaLnBrk="1" hangingPunct="1">
              <a:lnSpc>
                <a:spcPct val="90000"/>
              </a:lnSpc>
              <a:buFontTx/>
              <a:buNone/>
            </a:pPr>
            <a:endParaRPr lang="en-GB" altLang="en-US" sz="4800" dirty="0" smtClean="0"/>
          </a:p>
        </p:txBody>
      </p:sp>
      <p:pic>
        <p:nvPicPr>
          <p:cNvPr id="2" name="Picture 1"/>
          <p:cNvPicPr>
            <a:picLocks noChangeAspect="1"/>
          </p:cNvPicPr>
          <p:nvPr/>
        </p:nvPicPr>
        <p:blipFill>
          <a:blip r:embed="rId3"/>
          <a:stretch>
            <a:fillRect/>
          </a:stretch>
        </p:blipFill>
        <p:spPr>
          <a:xfrm>
            <a:off x="2792760" y="1304746"/>
            <a:ext cx="3871515" cy="5119079"/>
          </a:xfrm>
          <a:prstGeom prst="rect">
            <a:avLst/>
          </a:prstGeom>
        </p:spPr>
      </p:pic>
    </p:spTree>
    <p:extLst>
      <p:ext uri="{BB962C8B-B14F-4D97-AF65-F5344CB8AC3E}">
        <p14:creationId xmlns:p14="http://schemas.microsoft.com/office/powerpoint/2010/main" val="40497214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6776" y="-1107504"/>
            <a:ext cx="3751348" cy="778674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0" dirty="0">
                <a:ln w="11430"/>
                <a:gradFill>
                  <a:gsLst>
                    <a:gs pos="0">
                      <a:srgbClr val="BA544D">
                        <a:tint val="70000"/>
                        <a:satMod val="245000"/>
                      </a:srgbClr>
                    </a:gs>
                    <a:gs pos="75000">
                      <a:srgbClr val="BA544D">
                        <a:tint val="90000"/>
                        <a:shade val="60000"/>
                        <a:satMod val="240000"/>
                      </a:srgbClr>
                    </a:gs>
                    <a:gs pos="100000">
                      <a:srgbClr val="BA544D">
                        <a:tint val="100000"/>
                        <a:shade val="50000"/>
                        <a:satMod val="240000"/>
                      </a:srgbClr>
                    </a:gs>
                  </a:gsLst>
                  <a:lin ang="5400000"/>
                </a:gradFill>
                <a:effectLst>
                  <a:outerShdw blurRad="50800" dist="39000" dir="5460000" algn="tl">
                    <a:srgbClr val="000000">
                      <a:alpha val="38000"/>
                    </a:srgbClr>
                  </a:outerShdw>
                </a:effectLst>
                <a:latin typeface="Arial" charset="0"/>
                <a:ea typeface="ＭＳ Ｐゴシック" pitchFamily="34" charset="-128"/>
              </a:rPr>
              <a:t>8</a:t>
            </a:r>
          </a:p>
        </p:txBody>
      </p:sp>
    </p:spTree>
    <p:extLst>
      <p:ext uri="{BB962C8B-B14F-4D97-AF65-F5344CB8AC3E}">
        <p14:creationId xmlns:p14="http://schemas.microsoft.com/office/powerpoint/2010/main" val="37631165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eyuguys.com/images/2014/05/Edge-of-Tomorrow-UK-Qu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560" y="44624"/>
            <a:ext cx="7943528" cy="596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209067"/>
      </p:ext>
    </p:extLst>
  </p:cSld>
  <p:clrMapOvr>
    <a:masterClrMapping/>
  </p:clrMapOvr>
  <p:transition spd="slow">
    <p:push/>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15" t="21405" r="13855" b="11865"/>
          <a:stretch/>
        </p:blipFill>
        <p:spPr>
          <a:xfrm>
            <a:off x="920552" y="206408"/>
            <a:ext cx="8238802" cy="5670864"/>
          </a:xfrm>
          <a:prstGeom prst="rect">
            <a:avLst/>
          </a:prstGeom>
        </p:spPr>
      </p:pic>
    </p:spTree>
    <p:extLst>
      <p:ext uri="{BB962C8B-B14F-4D97-AF65-F5344CB8AC3E}">
        <p14:creationId xmlns:p14="http://schemas.microsoft.com/office/powerpoint/2010/main" val="2905411397"/>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199" t="14606" r="27018" b="2630"/>
          <a:stretch/>
        </p:blipFill>
        <p:spPr>
          <a:xfrm>
            <a:off x="5169024" y="306734"/>
            <a:ext cx="3960440" cy="5386199"/>
          </a:xfrm>
          <a:prstGeom prst="rect">
            <a:avLst/>
          </a:prstGeom>
        </p:spPr>
      </p:pic>
      <p:pic>
        <p:nvPicPr>
          <p:cNvPr id="3" name="Picture 2"/>
          <p:cNvPicPr>
            <a:picLocks noChangeAspect="1"/>
          </p:cNvPicPr>
          <p:nvPr/>
        </p:nvPicPr>
        <p:blipFill rotWithShape="1">
          <a:blip r:embed="rId3"/>
          <a:srcRect l="24862" t="9983" r="25684"/>
          <a:stretch/>
        </p:blipFill>
        <p:spPr>
          <a:xfrm>
            <a:off x="1064569" y="318009"/>
            <a:ext cx="3833039" cy="5363647"/>
          </a:xfrm>
          <a:prstGeom prst="rect">
            <a:avLst/>
          </a:prstGeom>
          <a:ln w="44450">
            <a:solidFill>
              <a:schemeClr val="tx1"/>
            </a:solidFill>
          </a:ln>
        </p:spPr>
      </p:pic>
    </p:spTree>
    <p:extLst>
      <p:ext uri="{BB962C8B-B14F-4D97-AF65-F5344CB8AC3E}">
        <p14:creationId xmlns:p14="http://schemas.microsoft.com/office/powerpoint/2010/main" val="275142380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455209022"/>
              </p:ext>
            </p:extLst>
          </p:nvPr>
        </p:nvGraphicFramePr>
        <p:xfrm>
          <a:off x="848544" y="404664"/>
          <a:ext cx="8424936" cy="5544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7900256"/>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576" y="24652"/>
            <a:ext cx="7772400" cy="1080121"/>
          </a:xfrm>
        </p:spPr>
        <p:txBody>
          <a:bodyPr>
            <a:normAutofit/>
          </a:bodyPr>
          <a:lstStyle/>
          <a:p>
            <a:r>
              <a:rPr lang="en-GB" sz="4000" dirty="0"/>
              <a:t>Do the Maths</a:t>
            </a:r>
          </a:p>
        </p:txBody>
      </p:sp>
      <p:sp>
        <p:nvSpPr>
          <p:cNvPr id="3" name="Content Placeholder 2"/>
          <p:cNvSpPr>
            <a:spLocks noGrp="1"/>
          </p:cNvSpPr>
          <p:nvPr>
            <p:ph idx="1"/>
          </p:nvPr>
        </p:nvSpPr>
        <p:spPr>
          <a:xfrm>
            <a:off x="1136576" y="1772816"/>
            <a:ext cx="7772400" cy="3838678"/>
          </a:xfrm>
        </p:spPr>
        <p:txBody>
          <a:bodyPr>
            <a:normAutofit/>
          </a:bodyPr>
          <a:lstStyle/>
          <a:p>
            <a:pPr marL="0" indent="0">
              <a:buNone/>
            </a:pPr>
            <a:r>
              <a:rPr lang="en-GB" sz="3200" dirty="0"/>
              <a:t>Plan period 2016 – 2031 (15 years)</a:t>
            </a:r>
          </a:p>
          <a:p>
            <a:pPr marL="0" indent="0">
              <a:buNone/>
            </a:pPr>
            <a:r>
              <a:rPr lang="en-GB" sz="3200" dirty="0"/>
              <a:t>Housing requirement = 1,200 net additional dwellings</a:t>
            </a:r>
          </a:p>
          <a:p>
            <a:pPr marL="0" indent="0">
              <a:buNone/>
            </a:pPr>
            <a:r>
              <a:rPr lang="en-GB" sz="3200" dirty="0"/>
              <a:t>Annual requirement = 1,200 / 15 = 80 dwellings per year</a:t>
            </a:r>
          </a:p>
          <a:p>
            <a:pPr marL="0" indent="0">
              <a:buNone/>
            </a:pPr>
            <a:r>
              <a:rPr lang="en-GB" sz="3200" dirty="0"/>
              <a:t>5 year housing supply = 80 x 5 = 400  </a:t>
            </a:r>
          </a:p>
        </p:txBody>
      </p:sp>
    </p:spTree>
    <p:extLst>
      <p:ext uri="{BB962C8B-B14F-4D97-AF65-F5344CB8AC3E}">
        <p14:creationId xmlns:p14="http://schemas.microsoft.com/office/powerpoint/2010/main" val="10588048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066800" y="228600"/>
            <a:ext cx="7772400" cy="1143000"/>
          </a:xfrm>
          <a:noFill/>
          <a:ln>
            <a:miter lim="800000"/>
            <a:headEnd/>
            <a:tailEnd/>
          </a:ln>
        </p:spPr>
        <p:txBody>
          <a:bodyPr vert="horz" wrap="square" lIns="91440" tIns="45720" rIns="91440" bIns="45720" numCol="1" anchor="t" anchorCtr="0" compatLnSpc="1">
            <a:prstTxWarp prst="textNoShape">
              <a:avLst/>
            </a:prstTxWarp>
            <a:normAutofit/>
          </a:bodyPr>
          <a:lstStyle/>
          <a:p>
            <a:r>
              <a:rPr lang="en-GB" dirty="0" smtClean="0">
                <a:solidFill>
                  <a:schemeClr val="tx1"/>
                </a:solidFill>
              </a:rPr>
              <a:t>5 Year Trajectory Plan</a:t>
            </a:r>
          </a:p>
        </p:txBody>
      </p:sp>
      <p:graphicFrame>
        <p:nvGraphicFramePr>
          <p:cNvPr id="13315" name="Object 824"/>
          <p:cNvGraphicFramePr>
            <a:graphicFrameLocks noChangeAspect="1"/>
          </p:cNvGraphicFramePr>
          <p:nvPr>
            <p:extLst>
              <p:ext uri="{D42A27DB-BD31-4B8C-83A1-F6EECF244321}">
                <p14:modId xmlns:p14="http://schemas.microsoft.com/office/powerpoint/2010/main" val="3939959406"/>
              </p:ext>
            </p:extLst>
          </p:nvPr>
        </p:nvGraphicFramePr>
        <p:xfrm>
          <a:off x="588964" y="1484314"/>
          <a:ext cx="8728075" cy="3995737"/>
        </p:xfrm>
        <a:graphic>
          <a:graphicData uri="http://schemas.openxmlformats.org/presentationml/2006/ole">
            <mc:AlternateContent xmlns:mc="http://schemas.openxmlformats.org/markup-compatibility/2006">
              <mc:Choice xmlns:v="urn:schemas-microsoft-com:vml" Requires="v">
                <p:oleObj spid="_x0000_s1033" name="Worksheet" r:id="rId4" imgW="4676657" imgH="1809685" progId="Excel.Sheet.8">
                  <p:embed/>
                </p:oleObj>
              </mc:Choice>
              <mc:Fallback>
                <p:oleObj name="Worksheet" r:id="rId4" imgW="4676657" imgH="1809685" progId="Excel.Sheet.8">
                  <p:embed/>
                  <p:pic>
                    <p:nvPicPr>
                      <p:cNvPr id="0" name=""/>
                      <p:cNvPicPr>
                        <a:picLocks noChangeAspect="1" noChangeArrowheads="1"/>
                      </p:cNvPicPr>
                      <p:nvPr/>
                    </p:nvPicPr>
                    <p:blipFill>
                      <a:blip r:embed="rId5"/>
                      <a:srcRect/>
                      <a:stretch>
                        <a:fillRect/>
                      </a:stretch>
                    </p:blipFill>
                    <p:spPr bwMode="auto">
                      <a:xfrm>
                        <a:off x="588964" y="1484314"/>
                        <a:ext cx="8728075" cy="399573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83170030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1+#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519587226"/>
              </p:ext>
            </p:extLst>
          </p:nvPr>
        </p:nvGraphicFramePr>
        <p:xfrm>
          <a:off x="632520" y="332656"/>
          <a:ext cx="8640960"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6844754"/>
      </p:ext>
    </p:extLst>
  </p:cSld>
  <p:clrMapOvr>
    <a:masterClrMapping/>
  </p:clrMapOvr>
  <p:transition spd="slow">
    <p:push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http://wolverhamptoncelp.org.uk/uploads/opportunity/image/11/Localism.jpg"/>
          <p:cNvPicPr>
            <a:picLocks noChangeAspect="1" noChangeArrowheads="1"/>
          </p:cNvPicPr>
          <p:nvPr/>
        </p:nvPicPr>
        <p:blipFill>
          <a:blip r:embed="rId3" cstate="print"/>
          <a:srcRect/>
          <a:stretch>
            <a:fillRect/>
          </a:stretch>
        </p:blipFill>
        <p:spPr bwMode="auto">
          <a:xfrm>
            <a:off x="2144689" y="188641"/>
            <a:ext cx="5381203" cy="5750501"/>
          </a:xfrm>
          <a:prstGeom prst="rect">
            <a:avLst/>
          </a:prstGeom>
          <a:noFill/>
          <a:ln w="9525">
            <a:noFill/>
            <a:miter lim="800000"/>
            <a:headEnd/>
            <a:tailEnd/>
          </a:ln>
        </p:spPr>
      </p:pic>
    </p:spTree>
  </p:cSld>
  <p:clrMapOvr>
    <a:masterClrMapping/>
  </p:clrMapOvr>
  <p:transition spd="slow">
    <p:push/>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937" t="18144" r="24281" b="2334"/>
          <a:stretch/>
        </p:blipFill>
        <p:spPr>
          <a:xfrm>
            <a:off x="2000672" y="41744"/>
            <a:ext cx="5688632" cy="5916178"/>
          </a:xfrm>
          <a:prstGeom prst="rect">
            <a:avLst/>
          </a:prstGeom>
        </p:spPr>
      </p:pic>
    </p:spTree>
    <p:extLst>
      <p:ext uri="{BB962C8B-B14F-4D97-AF65-F5344CB8AC3E}">
        <p14:creationId xmlns:p14="http://schemas.microsoft.com/office/powerpoint/2010/main" val="1222168977"/>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defTabSz="449234">
              <a:buSzPct val="100000"/>
              <a:tabLst>
                <a:tab pos="0" algn="l"/>
                <a:tab pos="914342" algn="l"/>
                <a:tab pos="1828684" algn="l"/>
                <a:tab pos="2743026" algn="l"/>
                <a:tab pos="3657369" algn="l"/>
                <a:tab pos="4571712" algn="l"/>
                <a:tab pos="5486054" algn="l"/>
                <a:tab pos="6400396" algn="l"/>
                <a:tab pos="7314738" algn="l"/>
                <a:tab pos="8229080" algn="l"/>
                <a:tab pos="9143423" algn="l"/>
                <a:tab pos="10057765" algn="l"/>
              </a:tabLst>
              <a:defRPr/>
            </a:pPr>
            <a:r>
              <a:rPr lang="en-GB" kern="1200" dirty="0" smtClean="0">
                <a:latin typeface="Arial" charset="0"/>
                <a:cs typeface="Arial" charset="0"/>
              </a:rPr>
              <a:t>Government agenda items and issues that concern you</a:t>
            </a:r>
            <a:endParaRPr lang="en-US" kern="1200" dirty="0">
              <a:latin typeface="Arial" charset="0"/>
              <a:cs typeface="Arial" charset="0"/>
            </a:endParaRPr>
          </a:p>
        </p:txBody>
      </p:sp>
      <p:sp>
        <p:nvSpPr>
          <p:cNvPr id="74755" name="Rectangle 3"/>
          <p:cNvSpPr>
            <a:spLocks noGrp="1" noChangeArrowheads="1"/>
          </p:cNvSpPr>
          <p:nvPr>
            <p:ph type="body" idx="1"/>
          </p:nvPr>
        </p:nvSpPr>
        <p:spPr>
          <a:xfrm>
            <a:off x="272480" y="1772816"/>
            <a:ext cx="9433048" cy="4032448"/>
          </a:xfrm>
        </p:spPr>
        <p:txBody>
          <a:bodyPr/>
          <a:lstStyle/>
          <a:p>
            <a:pPr marL="0" indent="0">
              <a:spcBef>
                <a:spcPts val="0"/>
              </a:spcBef>
              <a:buNone/>
              <a:defRPr/>
            </a:pPr>
            <a:r>
              <a:rPr lang="en-GB" sz="2800" i="1" dirty="0"/>
              <a:t>Local plan </a:t>
            </a:r>
            <a:r>
              <a:rPr lang="en-GB" sz="2800" i="1" dirty="0" smtClean="0"/>
              <a:t>production: </a:t>
            </a:r>
            <a:r>
              <a:rPr lang="en-GB" sz="2800" i="1" dirty="0" err="1"/>
              <a:t>DtC</a:t>
            </a:r>
            <a:r>
              <a:rPr lang="en-GB" sz="2800" i="1" dirty="0"/>
              <a:t>, 5YHLS, OAN, 2017 </a:t>
            </a:r>
            <a:r>
              <a:rPr lang="en-GB" sz="2800" i="1" dirty="0" smtClean="0"/>
              <a:t>target,. 14</a:t>
            </a:r>
          </a:p>
          <a:p>
            <a:pPr marL="0" indent="0">
              <a:spcBef>
                <a:spcPts val="0"/>
              </a:spcBef>
              <a:buNone/>
              <a:defRPr/>
            </a:pPr>
            <a:r>
              <a:rPr lang="en-GB" sz="2800" i="1" dirty="0" smtClean="0"/>
              <a:t>Affordable Housing, Starter Homes &amp; </a:t>
            </a:r>
            <a:r>
              <a:rPr lang="en-GB" sz="2800" i="1" dirty="0"/>
              <a:t>R</a:t>
            </a:r>
            <a:r>
              <a:rPr lang="en-GB" sz="2800" i="1" dirty="0" smtClean="0"/>
              <a:t>ight to Buy	</a:t>
            </a:r>
            <a:r>
              <a:rPr lang="en-GB" sz="2800" i="1" dirty="0"/>
              <a:t> </a:t>
            </a:r>
            <a:r>
              <a:rPr lang="en-GB" sz="2800" i="1" dirty="0" smtClean="0"/>
              <a:t>      9</a:t>
            </a:r>
          </a:p>
          <a:p>
            <a:pPr marL="0" indent="0">
              <a:spcBef>
                <a:spcPts val="0"/>
              </a:spcBef>
              <a:buNone/>
              <a:defRPr/>
            </a:pPr>
            <a:r>
              <a:rPr lang="en-GB" sz="2800" i="1" dirty="0" smtClean="0"/>
              <a:t>New Home Bonus Reform					       6</a:t>
            </a:r>
            <a:endParaRPr lang="en-GB" sz="2800" i="1" dirty="0"/>
          </a:p>
          <a:p>
            <a:pPr marL="0" indent="0">
              <a:spcBef>
                <a:spcPts val="0"/>
              </a:spcBef>
              <a:buNone/>
              <a:defRPr/>
            </a:pPr>
            <a:r>
              <a:rPr lang="en-GB" sz="2800" i="1" dirty="0" smtClean="0"/>
              <a:t>Brownfield </a:t>
            </a:r>
            <a:r>
              <a:rPr lang="en-GB" sz="2800" i="1" dirty="0"/>
              <a:t>Register &amp; Permissions in Principle 	</a:t>
            </a:r>
            <a:r>
              <a:rPr lang="en-GB" sz="2800" i="1" dirty="0" smtClean="0"/>
              <a:t>       6</a:t>
            </a:r>
            <a:endParaRPr lang="en-GB" sz="2800" i="1" dirty="0"/>
          </a:p>
          <a:p>
            <a:pPr marL="0" indent="0">
              <a:spcBef>
                <a:spcPts val="0"/>
              </a:spcBef>
              <a:buNone/>
              <a:defRPr/>
            </a:pPr>
            <a:r>
              <a:rPr lang="en-US" sz="2800" i="1" dirty="0"/>
              <a:t>Fees/Resourcing				</a:t>
            </a:r>
            <a:r>
              <a:rPr lang="en-US" sz="2800" i="1" dirty="0" smtClean="0"/>
              <a:t>			       6</a:t>
            </a:r>
            <a:endParaRPr lang="en-US" sz="2800" i="1" dirty="0"/>
          </a:p>
          <a:p>
            <a:pPr marL="0" indent="0">
              <a:spcBef>
                <a:spcPts val="0"/>
              </a:spcBef>
              <a:buNone/>
              <a:defRPr/>
            </a:pPr>
            <a:r>
              <a:rPr lang="en-GB" sz="2800" i="1" dirty="0" smtClean="0"/>
              <a:t>DM Performance				                                   3</a:t>
            </a:r>
            <a:endParaRPr lang="en-GB" sz="2800" i="1" dirty="0"/>
          </a:p>
          <a:p>
            <a:pPr marL="0" indent="0">
              <a:spcBef>
                <a:spcPts val="0"/>
              </a:spcBef>
              <a:buNone/>
              <a:defRPr/>
            </a:pPr>
            <a:r>
              <a:rPr lang="en-GB" sz="2800" i="1" dirty="0" smtClean="0"/>
              <a:t>Neighbourhood Planning Reform 				       3</a:t>
            </a:r>
          </a:p>
          <a:p>
            <a:pPr marL="0" indent="0">
              <a:spcBef>
                <a:spcPts val="0"/>
              </a:spcBef>
              <a:buNone/>
              <a:defRPr/>
            </a:pPr>
            <a:r>
              <a:rPr lang="en-GB" sz="2800" i="1" dirty="0"/>
              <a:t>Alternative providers						       </a:t>
            </a:r>
            <a:r>
              <a:rPr lang="en-GB" sz="2800" i="1" dirty="0" smtClean="0"/>
              <a:t>2</a:t>
            </a:r>
          </a:p>
          <a:p>
            <a:pPr marL="0" indent="0">
              <a:spcBef>
                <a:spcPts val="0"/>
              </a:spcBef>
              <a:buNone/>
              <a:defRPr/>
            </a:pPr>
            <a:r>
              <a:rPr lang="en-GB" sz="2800" i="1" dirty="0" smtClean="0"/>
              <a:t>Recruitment of experience planners	 		       2</a:t>
            </a:r>
          </a:p>
          <a:p>
            <a:pPr marL="0" indent="0">
              <a:spcBef>
                <a:spcPts val="0"/>
              </a:spcBef>
              <a:buNone/>
              <a:defRPr/>
            </a:pPr>
            <a:r>
              <a:rPr lang="en-GB" sz="2800" i="1" dirty="0" smtClean="0"/>
              <a:t>Delivery quality sustainable development 	                2</a:t>
            </a:r>
            <a:r>
              <a:rPr lang="en-GB" i="1" dirty="0" smtClean="0"/>
              <a:t>			   </a:t>
            </a:r>
          </a:p>
          <a:p>
            <a:pPr eaLnBrk="1" hangingPunct="1">
              <a:buFontTx/>
              <a:buNone/>
              <a:defRPr/>
            </a:pPr>
            <a:endParaRPr lang="en-US" dirty="0" smtClean="0"/>
          </a:p>
        </p:txBody>
      </p:sp>
    </p:spTree>
    <p:extLst>
      <p:ext uri="{BB962C8B-B14F-4D97-AF65-F5344CB8AC3E}">
        <p14:creationId xmlns:p14="http://schemas.microsoft.com/office/powerpoint/2010/main" val="167031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4755">
                                            <p:txEl>
                                              <p:pRg st="5" end="5"/>
                                            </p:txEl>
                                          </p:spTgt>
                                        </p:tgtEl>
                                        <p:attrNameLst>
                                          <p:attrName>style.visibility</p:attrName>
                                        </p:attrNameLst>
                                      </p:cBhvr>
                                      <p:to>
                                        <p:strVal val="visible"/>
                                      </p:to>
                                    </p:set>
                                    <p:animEffect transition="in" filter="circle(in)">
                                      <p:cBhvr>
                                        <p:cTn id="7" dur="2000"/>
                                        <p:tgtEl>
                                          <p:spTgt spid="74755">
                                            <p:txEl>
                                              <p:pRg st="5" end="5"/>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74755">
                                            <p:txEl>
                                              <p:pRg st="6" end="6"/>
                                            </p:txEl>
                                          </p:spTgt>
                                        </p:tgtEl>
                                        <p:attrNameLst>
                                          <p:attrName>style.visibility</p:attrName>
                                        </p:attrNameLst>
                                      </p:cBhvr>
                                      <p:to>
                                        <p:strVal val="visible"/>
                                      </p:to>
                                    </p:set>
                                    <p:animEffect transition="in" filter="circle(in)">
                                      <p:cBhvr>
                                        <p:cTn id="10" dur="2000"/>
                                        <p:tgtEl>
                                          <p:spTgt spid="74755">
                                            <p:txEl>
                                              <p:pRg st="6" end="6"/>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74755">
                                            <p:txEl>
                                              <p:pRg st="7" end="7"/>
                                            </p:txEl>
                                          </p:spTgt>
                                        </p:tgtEl>
                                        <p:attrNameLst>
                                          <p:attrName>style.visibility</p:attrName>
                                        </p:attrNameLst>
                                      </p:cBhvr>
                                      <p:to>
                                        <p:strVal val="visible"/>
                                      </p:to>
                                    </p:set>
                                    <p:animEffect transition="in" filter="circle(in)">
                                      <p:cBhvr>
                                        <p:cTn id="13" dur="2000"/>
                                        <p:tgtEl>
                                          <p:spTgt spid="74755">
                                            <p:txEl>
                                              <p:pRg st="7" end="7"/>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74755">
                                            <p:txEl>
                                              <p:pRg st="8" end="8"/>
                                            </p:txEl>
                                          </p:spTgt>
                                        </p:tgtEl>
                                        <p:attrNameLst>
                                          <p:attrName>style.visibility</p:attrName>
                                        </p:attrNameLst>
                                      </p:cBhvr>
                                      <p:to>
                                        <p:strVal val="visible"/>
                                      </p:to>
                                    </p:set>
                                    <p:animEffect transition="in" filter="circle(in)">
                                      <p:cBhvr>
                                        <p:cTn id="16" dur="2000"/>
                                        <p:tgtEl>
                                          <p:spTgt spid="74755">
                                            <p:txEl>
                                              <p:pRg st="8" end="8"/>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74755">
                                            <p:txEl>
                                              <p:pRg st="9" end="9"/>
                                            </p:txEl>
                                          </p:spTgt>
                                        </p:tgtEl>
                                        <p:attrNameLst>
                                          <p:attrName>style.visibility</p:attrName>
                                        </p:attrNameLst>
                                      </p:cBhvr>
                                      <p:to>
                                        <p:strVal val="visible"/>
                                      </p:to>
                                    </p:set>
                                    <p:animEffect transition="in" filter="circle(in)">
                                      <p:cBhvr>
                                        <p:cTn id="19" dur="2000"/>
                                        <p:tgtEl>
                                          <p:spTgt spid="74755">
                                            <p:txEl>
                                              <p:pRg st="9" end="9"/>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74755">
                                            <p:txEl>
                                              <p:pRg st="3" end="3"/>
                                            </p:txEl>
                                          </p:spTgt>
                                        </p:tgtEl>
                                        <p:attrNameLst>
                                          <p:attrName>style.visibility</p:attrName>
                                        </p:attrNameLst>
                                      </p:cBhvr>
                                      <p:to>
                                        <p:strVal val="visible"/>
                                      </p:to>
                                    </p:set>
                                    <p:animEffect transition="in" filter="circle(in)">
                                      <p:cBhvr>
                                        <p:cTn id="22" dur="2000"/>
                                        <p:tgtEl>
                                          <p:spTgt spid="74755">
                                            <p:txEl>
                                              <p:pRg st="3" end="3"/>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74755">
                                            <p:txEl>
                                              <p:pRg st="4" end="4"/>
                                            </p:txEl>
                                          </p:spTgt>
                                        </p:tgtEl>
                                        <p:attrNameLst>
                                          <p:attrName>style.visibility</p:attrName>
                                        </p:attrNameLst>
                                      </p:cBhvr>
                                      <p:to>
                                        <p:strVal val="visible"/>
                                      </p:to>
                                    </p:set>
                                    <p:animEffect transition="in" filter="circle(in)">
                                      <p:cBhvr>
                                        <p:cTn id="25" dur="2000"/>
                                        <p:tgtEl>
                                          <p:spTgt spid="7475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4755">
                                            <p:txEl>
                                              <p:pRg st="0" end="0"/>
                                            </p:txEl>
                                          </p:spTgt>
                                        </p:tgtEl>
                                        <p:attrNameLst>
                                          <p:attrName>style.visibility</p:attrName>
                                        </p:attrNameLst>
                                      </p:cBhvr>
                                      <p:to>
                                        <p:strVal val="visible"/>
                                      </p:to>
                                    </p:set>
                                    <p:animEffect transition="in" filter="circle(in)">
                                      <p:cBhvr>
                                        <p:cTn id="30" dur="2000"/>
                                        <p:tgtEl>
                                          <p:spTgt spid="7475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74755">
                                            <p:txEl>
                                              <p:pRg st="1" end="1"/>
                                            </p:txEl>
                                          </p:spTgt>
                                        </p:tgtEl>
                                        <p:attrNameLst>
                                          <p:attrName>style.visibility</p:attrName>
                                        </p:attrNameLst>
                                      </p:cBhvr>
                                      <p:to>
                                        <p:strVal val="visible"/>
                                      </p:to>
                                    </p:set>
                                    <p:animEffect transition="in" filter="circle(in)">
                                      <p:cBhvr>
                                        <p:cTn id="35" dur="2000"/>
                                        <p:tgtEl>
                                          <p:spTgt spid="7475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74755">
                                            <p:txEl>
                                              <p:pRg st="2" end="2"/>
                                            </p:txEl>
                                          </p:spTgt>
                                        </p:tgtEl>
                                        <p:attrNameLst>
                                          <p:attrName>style.visibility</p:attrName>
                                        </p:attrNameLst>
                                      </p:cBhvr>
                                      <p:to>
                                        <p:strVal val="visible"/>
                                      </p:to>
                                    </p:set>
                                    <p:animEffect transition="in" filter="circle(in)">
                                      <p:cBhvr>
                                        <p:cTn id="40" dur="2000"/>
                                        <p:tgtEl>
                                          <p:spTgt spid="74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ourneighbourhoodplanning.org.uk/static/img/map_thumb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664" y="116632"/>
            <a:ext cx="5832648"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584153"/>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36260722"/>
              </p:ext>
            </p:extLst>
          </p:nvPr>
        </p:nvGraphicFramePr>
        <p:xfrm>
          <a:off x="632525" y="1700808"/>
          <a:ext cx="8568945" cy="2725848"/>
        </p:xfrm>
        <a:graphic>
          <a:graphicData uri="http://schemas.openxmlformats.org/drawingml/2006/table">
            <a:tbl>
              <a:tblPr>
                <a:tableStyleId>{5C22544A-7EE6-4342-B048-85BDC9FD1C3A}</a:tableStyleId>
              </a:tblPr>
              <a:tblGrid>
                <a:gridCol w="1224135"/>
                <a:gridCol w="1224135"/>
                <a:gridCol w="1224135"/>
                <a:gridCol w="1224135"/>
                <a:gridCol w="1224135"/>
                <a:gridCol w="1224135"/>
                <a:gridCol w="1224135"/>
              </a:tblGrid>
              <a:tr h="1120515">
                <a:tc gridSpan="7">
                  <a:txBody>
                    <a:bodyPr/>
                    <a:lstStyle/>
                    <a:p>
                      <a:pPr algn="ctr" fontAlgn="ctr"/>
                      <a:r>
                        <a:rPr lang="en-GB" sz="1800" b="1" i="0" u="none" strike="noStrike" dirty="0" smtClean="0">
                          <a:solidFill>
                            <a:srgbClr val="000000"/>
                          </a:solidFill>
                          <a:effectLst/>
                          <a:latin typeface="Arial" panose="020B0604020202020204" pitchFamily="34" charset="0"/>
                        </a:rPr>
                        <a:t>NEIGHBOURHOOD PLAN PROGRESS</a:t>
                      </a:r>
                    </a:p>
                    <a:p>
                      <a:pPr algn="ctr" fontAlgn="ctr"/>
                      <a:endParaRPr lang="en-GB" sz="1800" b="1" i="0" u="none" strike="noStrike" dirty="0" smtClean="0">
                        <a:solidFill>
                          <a:srgbClr val="000000"/>
                        </a:solidFill>
                        <a:effectLst/>
                        <a:latin typeface="Arial" panose="020B0604020202020204" pitchFamily="34" charset="0"/>
                      </a:endParaRPr>
                    </a:p>
                    <a:p>
                      <a:pPr algn="ctr" fontAlgn="ctr"/>
                      <a:endParaRPr lang="en-GB"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GB"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GB"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GB"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GB"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GB"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GB"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7009">
                <a:tc>
                  <a:txBody>
                    <a:bodyPr/>
                    <a:lstStyle/>
                    <a:p>
                      <a:pPr algn="ctr" fontAlgn="ctr"/>
                      <a:r>
                        <a:rPr lang="en-GB" sz="1800" u="none" strike="noStrike" dirty="0">
                          <a:effectLst/>
                        </a:rPr>
                        <a:t>Applied</a:t>
                      </a:r>
                      <a:endParaRPr lang="en-GB" sz="18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800" u="none" strike="noStrike">
                          <a:effectLst/>
                        </a:rPr>
                        <a:t>Designated</a:t>
                      </a:r>
                      <a:endParaRPr lang="en-GB" sz="1800" b="1"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800" u="none" strike="noStrike">
                          <a:effectLst/>
                        </a:rPr>
                        <a:t>Pre-sub draft</a:t>
                      </a:r>
                      <a:endParaRPr lang="en-GB" sz="1800" b="1"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800" u="none" strike="noStrike">
                          <a:effectLst/>
                        </a:rPr>
                        <a:t>Submitted</a:t>
                      </a:r>
                      <a:endParaRPr lang="en-GB" sz="1800" b="1"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800" u="none" strike="noStrike">
                          <a:effectLst/>
                        </a:rPr>
                        <a:t>Examined</a:t>
                      </a:r>
                      <a:endParaRPr lang="en-GB" sz="1800" b="1"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800" u="none" strike="noStrike">
                          <a:effectLst/>
                        </a:rPr>
                        <a:t>Ref held</a:t>
                      </a:r>
                      <a:endParaRPr lang="en-GB" sz="1800" b="1"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800" u="none" strike="noStrike">
                          <a:effectLst/>
                        </a:rPr>
                        <a:t>Made</a:t>
                      </a:r>
                      <a:endParaRPr lang="en-GB" sz="1800" b="1"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7009">
                <a:tc>
                  <a:txBody>
                    <a:bodyPr/>
                    <a:lstStyle/>
                    <a:p>
                      <a:pPr algn="r" fontAlgn="b"/>
                      <a:r>
                        <a:rPr lang="en-GB" sz="1800" u="none" strike="noStrike">
                          <a:effectLst/>
                        </a:rPr>
                        <a:t>2121</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1994</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617</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442</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dirty="0">
                          <a:effectLst/>
                        </a:rPr>
                        <a:t>321</a:t>
                      </a:r>
                      <a:endParaRPr lang="en-GB" sz="1800" b="0"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271</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231</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0159">
                <a:tc>
                  <a:txBody>
                    <a:bodyPr/>
                    <a:lstStyle/>
                    <a:p>
                      <a:pPr algn="r" fontAlgn="b"/>
                      <a:r>
                        <a:rPr lang="en-GB" sz="1800" u="none" strike="noStrike">
                          <a:effectLst/>
                        </a:rPr>
                        <a:t>127</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1377</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175</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121</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50</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40</a:t>
                      </a:r>
                      <a:endParaRPr lang="en-GB" sz="1800" b="0" i="0" u="none" strike="noStrike">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dirty="0">
                          <a:effectLst/>
                        </a:rPr>
                        <a:t>231</a:t>
                      </a:r>
                      <a:endParaRPr lang="en-GB" sz="1800" b="0" i="0" u="none" strike="noStrike" dirty="0">
                        <a:solidFill>
                          <a:srgbClr val="000000"/>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252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066800" y="228600"/>
            <a:ext cx="7772400" cy="1143000"/>
          </a:xfrm>
          <a:noFill/>
          <a:ln>
            <a:miter lim="800000"/>
            <a:headEnd/>
            <a:tailEnd/>
          </a:ln>
        </p:spPr>
        <p:txBody>
          <a:bodyPr vert="horz" wrap="square" lIns="91440" tIns="45720" rIns="91440" bIns="45720" numCol="1" anchor="t" anchorCtr="0" compatLnSpc="1">
            <a:prstTxWarp prst="textNoShape">
              <a:avLst/>
            </a:prstTxWarp>
            <a:normAutofit/>
          </a:bodyPr>
          <a:lstStyle/>
          <a:p>
            <a:r>
              <a:rPr lang="en-GB" dirty="0" smtClean="0">
                <a:solidFill>
                  <a:schemeClr val="tx1"/>
                </a:solidFill>
              </a:rPr>
              <a:t>Planning fees and costs recovery</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788" y="1340769"/>
            <a:ext cx="9630893" cy="451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70649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gedefyinggolf.com/wp-content/uploads/2012/12/golf-driver-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28" y="116632"/>
            <a:ext cx="8640960" cy="586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675377"/>
      </p:ext>
    </p:extLst>
  </p:cSld>
  <p:clrMapOvr>
    <a:masterClrMapping/>
  </p:clrMapOvr>
  <p:transition spd="slow">
    <p:push/>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eckchairs on the titan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77" y="332656"/>
            <a:ext cx="7680853"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092758"/>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realfoodgirlunmodified.com/wp-content/uploads/2015/09/wallE-with-plant-RFG-lets-get-real.jpg"/>
          <p:cNvPicPr>
            <a:picLocks noChangeAspect="1" noChangeArrowheads="1"/>
          </p:cNvPicPr>
          <p:nvPr/>
        </p:nvPicPr>
        <p:blipFill rotWithShape="1">
          <a:blip r:embed="rId2">
            <a:extLst>
              <a:ext uri="{28A0092B-C50C-407E-A947-70E740481C1C}">
                <a14:useLocalDpi xmlns:a14="http://schemas.microsoft.com/office/drawing/2010/main" val="0"/>
              </a:ext>
            </a:extLst>
          </a:blip>
          <a:srcRect t="5364" r="9322"/>
          <a:stretch/>
        </p:blipFill>
        <p:spPr bwMode="auto">
          <a:xfrm>
            <a:off x="920552" y="116632"/>
            <a:ext cx="8136904" cy="588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534297"/>
      </p:ext>
    </p:extLst>
  </p:cSld>
  <p:clrMapOvr>
    <a:masterClrMapping/>
  </p:clrMapOvr>
  <p:transition spd="slow">
    <p:push/>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135278"/>
      </p:ext>
    </p:extLst>
  </p:cSld>
  <p:clrMapOvr>
    <a:masterClrMapping/>
  </p:clrMapOvr>
  <p:transition spd="slow">
    <p:push/>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12" y="2852936"/>
            <a:ext cx="8915400" cy="1143000"/>
          </a:xfrm>
        </p:spPr>
        <p:txBody>
          <a:bodyPr/>
          <a:lstStyle/>
          <a:p>
            <a:r>
              <a:rPr lang="en-GB" dirty="0" smtClean="0"/>
              <a:t>Coffee – 15 mins</a:t>
            </a:r>
            <a:br>
              <a:rPr lang="en-GB" dirty="0" smtClean="0"/>
            </a:br>
            <a:r>
              <a:rPr lang="en-GB" dirty="0"/>
              <a:t/>
            </a:r>
            <a:br>
              <a:rPr lang="en-GB" dirty="0"/>
            </a:br>
            <a:r>
              <a:rPr lang="en-GB" dirty="0" smtClean="0"/>
              <a:t/>
            </a:r>
            <a:br>
              <a:rPr lang="en-GB" dirty="0" smtClean="0"/>
            </a:br>
            <a:endParaRPr lang="en-GB" dirty="0"/>
          </a:p>
        </p:txBody>
      </p:sp>
    </p:spTree>
    <p:extLst>
      <p:ext uri="{BB962C8B-B14F-4D97-AF65-F5344CB8AC3E}">
        <p14:creationId xmlns:p14="http://schemas.microsoft.com/office/powerpoint/2010/main" val="323012198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NPPF – brownfield land</a:t>
            </a:r>
            <a:endParaRPr lang="en-GB" dirty="0"/>
          </a:p>
        </p:txBody>
      </p:sp>
      <p:sp>
        <p:nvSpPr>
          <p:cNvPr id="3" name="Content Placeholder 2"/>
          <p:cNvSpPr>
            <a:spLocks noGrp="1"/>
          </p:cNvSpPr>
          <p:nvPr>
            <p:ph idx="1"/>
          </p:nvPr>
        </p:nvSpPr>
        <p:spPr/>
        <p:txBody>
          <a:bodyPr/>
          <a:lstStyle/>
          <a:p>
            <a:pPr lvl="0">
              <a:lnSpc>
                <a:spcPct val="115000"/>
              </a:lnSpc>
              <a:spcAft>
                <a:spcPts val="0"/>
              </a:spcAft>
              <a:buFont typeface="Symbol"/>
              <a:buChar char=""/>
            </a:pPr>
            <a:r>
              <a:rPr lang="en-GB" dirty="0" smtClean="0">
                <a:ea typeface="Calibri"/>
              </a:rPr>
              <a:t>Planning </a:t>
            </a:r>
            <a:r>
              <a:rPr lang="en-GB" dirty="0">
                <a:ea typeface="Calibri"/>
              </a:rPr>
              <a:t>policies and decisions should encourage the effective use of land by re-using brownfield land provided that it is not of high environmental value</a:t>
            </a:r>
          </a:p>
          <a:p>
            <a:pPr lvl="0">
              <a:lnSpc>
                <a:spcPct val="115000"/>
              </a:lnSpc>
              <a:spcAft>
                <a:spcPts val="1000"/>
              </a:spcAft>
              <a:buFont typeface="Symbol"/>
              <a:buChar char=""/>
            </a:pPr>
            <a:r>
              <a:rPr lang="en-GB" dirty="0" smtClean="0">
                <a:ea typeface="Calibri"/>
              </a:rPr>
              <a:t>‘Brownfield first’ went </a:t>
            </a:r>
          </a:p>
          <a:p>
            <a:pPr lvl="0">
              <a:lnSpc>
                <a:spcPct val="115000"/>
              </a:lnSpc>
              <a:spcAft>
                <a:spcPts val="1000"/>
              </a:spcAft>
              <a:buFont typeface="Symbol"/>
              <a:buChar char=""/>
            </a:pPr>
            <a:r>
              <a:rPr lang="en-GB" dirty="0" smtClean="0">
                <a:ea typeface="Calibri"/>
              </a:rPr>
              <a:t>Local </a:t>
            </a:r>
            <a:r>
              <a:rPr lang="en-GB" dirty="0">
                <a:ea typeface="Calibri"/>
              </a:rPr>
              <a:t>councils can set locally appropriate targets for using brownfield land </a:t>
            </a:r>
          </a:p>
          <a:p>
            <a:endParaRPr lang="en-GB" dirty="0"/>
          </a:p>
        </p:txBody>
      </p:sp>
    </p:spTree>
    <p:extLst>
      <p:ext uri="{BB962C8B-B14F-4D97-AF65-F5344CB8AC3E}">
        <p14:creationId xmlns:p14="http://schemas.microsoft.com/office/powerpoint/2010/main" val="9079774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Housing and Planning Act</a:t>
            </a:r>
            <a:endParaRPr lang="en-GB" dirty="0"/>
          </a:p>
        </p:txBody>
      </p:sp>
      <p:sp>
        <p:nvSpPr>
          <p:cNvPr id="3" name="Content Placeholder 2"/>
          <p:cNvSpPr>
            <a:spLocks noGrp="1"/>
          </p:cNvSpPr>
          <p:nvPr>
            <p:ph idx="1"/>
          </p:nvPr>
        </p:nvSpPr>
        <p:spPr/>
        <p:txBody>
          <a:bodyPr/>
          <a:lstStyle/>
          <a:p>
            <a:pPr marL="0" indent="0">
              <a:buNone/>
            </a:pPr>
            <a:r>
              <a:rPr lang="en-GB" dirty="0" smtClean="0"/>
              <a:t>2 relevant aspects:</a:t>
            </a:r>
          </a:p>
          <a:p>
            <a:pPr marL="342900" lvl="1" indent="-342900">
              <a:buFontTx/>
              <a:buChar char="•"/>
            </a:pPr>
            <a:r>
              <a:rPr lang="en-GB" sz="3200" dirty="0"/>
              <a:t>Councils to keep a register of brownfield land suitable for housing</a:t>
            </a:r>
          </a:p>
          <a:p>
            <a:r>
              <a:rPr lang="en-GB" dirty="0" smtClean="0"/>
              <a:t>Permissions in principle (</a:t>
            </a:r>
            <a:r>
              <a:rPr lang="en-GB" dirty="0" err="1" smtClean="0"/>
              <a:t>PiP</a:t>
            </a:r>
            <a:r>
              <a:rPr lang="en-GB" dirty="0" smtClean="0"/>
              <a:t>)</a:t>
            </a:r>
          </a:p>
          <a:p>
            <a:pPr lvl="1"/>
            <a:r>
              <a:rPr lang="en-GB" dirty="0" smtClean="0"/>
              <a:t>2 kinds: </a:t>
            </a:r>
          </a:p>
          <a:p>
            <a:pPr lvl="2"/>
            <a:r>
              <a:rPr lang="en-GB" sz="2800" dirty="0" smtClean="0"/>
              <a:t>By application decided by councils</a:t>
            </a:r>
          </a:p>
          <a:p>
            <a:pPr lvl="2"/>
            <a:r>
              <a:rPr lang="en-GB" sz="2800" dirty="0" smtClean="0"/>
              <a:t>Granted by the </a:t>
            </a:r>
            <a:r>
              <a:rPr lang="en-GB" sz="2800" dirty="0" err="1" smtClean="0"/>
              <a:t>SoS</a:t>
            </a:r>
            <a:r>
              <a:rPr lang="en-GB" sz="2800" dirty="0" smtClean="0"/>
              <a:t> through a development order</a:t>
            </a:r>
          </a:p>
          <a:p>
            <a:pPr marL="457200" lvl="1" indent="0">
              <a:buNone/>
            </a:pPr>
            <a:endParaRPr lang="en-GB" dirty="0" smtClean="0"/>
          </a:p>
        </p:txBody>
      </p:sp>
    </p:spTree>
    <p:extLst>
      <p:ext uri="{BB962C8B-B14F-4D97-AF65-F5344CB8AC3E}">
        <p14:creationId xmlns:p14="http://schemas.microsoft.com/office/powerpoint/2010/main" val="111242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8"/>
            <a:ext cx="9121327" cy="1143000"/>
          </a:xfrm>
        </p:spPr>
        <p:txBody>
          <a:bodyPr/>
          <a:lstStyle/>
          <a:p>
            <a:r>
              <a:rPr lang="en-GB" dirty="0" smtClean="0"/>
              <a:t>The Government &amp; Planning Reform</a:t>
            </a:r>
            <a:endParaRPr lang="en-GB" dirty="0"/>
          </a:p>
        </p:txBody>
      </p:sp>
      <p:sp>
        <p:nvSpPr>
          <p:cNvPr id="3" name="Content Placeholder 2"/>
          <p:cNvSpPr>
            <a:spLocks noGrp="1"/>
          </p:cNvSpPr>
          <p:nvPr>
            <p:ph idx="1"/>
          </p:nvPr>
        </p:nvSpPr>
        <p:spPr>
          <a:xfrm>
            <a:off x="588393" y="1268760"/>
            <a:ext cx="8915400" cy="4853130"/>
          </a:xfrm>
        </p:spPr>
        <p:txBody>
          <a:bodyPr numCol="2"/>
          <a:lstStyle/>
          <a:p>
            <a:pPr marL="0" indent="0">
              <a:buNone/>
            </a:pPr>
            <a:r>
              <a:rPr lang="en-GB" sz="2400" b="1" dirty="0"/>
              <a:t>Day1</a:t>
            </a:r>
          </a:p>
          <a:p>
            <a:r>
              <a:rPr lang="en-GB" sz="2400" dirty="0" smtClean="0"/>
              <a:t>The legislation</a:t>
            </a:r>
          </a:p>
          <a:p>
            <a:r>
              <a:rPr lang="en-GB" sz="2400" dirty="0" smtClean="0"/>
              <a:t>Affordable housing: Starter Homes, Right to Buy</a:t>
            </a:r>
          </a:p>
          <a:p>
            <a:r>
              <a:rPr lang="en-GB" sz="2400" dirty="0" smtClean="0"/>
              <a:t>CIL reform</a:t>
            </a:r>
          </a:p>
          <a:p>
            <a:r>
              <a:rPr lang="en-GB" sz="2400" dirty="0" smtClean="0"/>
              <a:t>A developer’s view: HBF</a:t>
            </a:r>
          </a:p>
          <a:p>
            <a:r>
              <a:rPr lang="en-GB" sz="2400" dirty="0" smtClean="0"/>
              <a:t>Brownfield </a:t>
            </a:r>
            <a:r>
              <a:rPr lang="en-GB" sz="2400" dirty="0"/>
              <a:t>Register &amp; PIPs </a:t>
            </a:r>
            <a:endParaRPr lang="en-GB" sz="2400" dirty="0" smtClean="0"/>
          </a:p>
          <a:p>
            <a:r>
              <a:rPr lang="en-GB" sz="2400" dirty="0" smtClean="0"/>
              <a:t>Alternative </a:t>
            </a:r>
            <a:r>
              <a:rPr lang="en-GB" sz="2400" dirty="0"/>
              <a:t>Providers &amp; </a:t>
            </a:r>
            <a:r>
              <a:rPr lang="en-GB" sz="2400" dirty="0" smtClean="0"/>
              <a:t>fees</a:t>
            </a:r>
          </a:p>
          <a:p>
            <a:r>
              <a:rPr lang="en-GB" sz="2400" dirty="0" smtClean="0"/>
              <a:t>NHB Reform</a:t>
            </a:r>
          </a:p>
          <a:p>
            <a:r>
              <a:rPr lang="en-GB" sz="2400" dirty="0" smtClean="0"/>
              <a:t>DM performance</a:t>
            </a:r>
            <a:endParaRPr lang="en-GB" sz="2400" dirty="0"/>
          </a:p>
          <a:p>
            <a:pPr marL="0" indent="0">
              <a:buNone/>
            </a:pPr>
            <a:r>
              <a:rPr lang="en-GB" sz="2400" dirty="0"/>
              <a:t>5pm finish </a:t>
            </a:r>
          </a:p>
          <a:p>
            <a:pPr marL="0" indent="0">
              <a:buNone/>
            </a:pPr>
            <a:r>
              <a:rPr lang="en-GB" sz="2400" dirty="0" smtClean="0"/>
              <a:t>7pm bar &amp; </a:t>
            </a:r>
            <a:r>
              <a:rPr lang="en-GB" sz="2400" dirty="0"/>
              <a:t>8pm Dinner</a:t>
            </a:r>
          </a:p>
          <a:p>
            <a:pPr marL="0" indent="0">
              <a:buNone/>
            </a:pPr>
            <a:r>
              <a:rPr lang="en-GB" sz="2400" b="1" dirty="0" smtClean="0"/>
              <a:t>Day2</a:t>
            </a:r>
          </a:p>
          <a:p>
            <a:pPr marL="0" indent="0">
              <a:buNone/>
            </a:pPr>
            <a:r>
              <a:rPr lang="en-GB" sz="2400" dirty="0"/>
              <a:t>9.00 </a:t>
            </a:r>
            <a:r>
              <a:rPr lang="en-GB" sz="2400" dirty="0" smtClean="0"/>
              <a:t>start</a:t>
            </a:r>
            <a:endParaRPr lang="en-GB" sz="2400" dirty="0"/>
          </a:p>
          <a:p>
            <a:r>
              <a:rPr lang="en-GB" sz="2400" dirty="0" smtClean="0"/>
              <a:t>Neighbourhood Planning Changes; </a:t>
            </a:r>
          </a:p>
          <a:p>
            <a:r>
              <a:rPr lang="en-GB" sz="2400" dirty="0" smtClean="0"/>
              <a:t>The Housing White Paper: Local </a:t>
            </a:r>
            <a:r>
              <a:rPr lang="en-GB" sz="2400" dirty="0"/>
              <a:t>Plan </a:t>
            </a:r>
            <a:r>
              <a:rPr lang="en-GB" sz="2400" dirty="0" smtClean="0"/>
              <a:t>Changes, resourcing</a:t>
            </a:r>
            <a:endParaRPr lang="en-GB" sz="2400" dirty="0"/>
          </a:p>
          <a:p>
            <a:r>
              <a:rPr lang="en-GB" sz="2400" dirty="0" smtClean="0"/>
              <a:t>Horizon scanning: Brexit effect, ….</a:t>
            </a:r>
            <a:endParaRPr lang="en-GB" sz="2400" dirty="0"/>
          </a:p>
          <a:p>
            <a:pPr marL="0" indent="0">
              <a:buNone/>
            </a:pPr>
            <a:r>
              <a:rPr lang="en-US" sz="2400" dirty="0" smtClean="0"/>
              <a:t>Finish </a:t>
            </a:r>
            <a:r>
              <a:rPr lang="en-US" sz="2400" dirty="0"/>
              <a:t>1pm</a:t>
            </a:r>
          </a:p>
          <a:p>
            <a:pPr marL="0" indent="0">
              <a:buNone/>
            </a:pPr>
            <a:r>
              <a:rPr lang="en-US" sz="2400" dirty="0"/>
              <a:t>Optional Lunch</a:t>
            </a:r>
          </a:p>
          <a:p>
            <a:pPr marL="0" indent="0">
              <a:buNone/>
            </a:pPr>
            <a:endParaRPr lang="en-GB" dirty="0"/>
          </a:p>
        </p:txBody>
      </p:sp>
    </p:spTree>
    <p:extLst>
      <p:ext uri="{BB962C8B-B14F-4D97-AF65-F5344CB8AC3E}">
        <p14:creationId xmlns:p14="http://schemas.microsoft.com/office/powerpoint/2010/main" val="14932722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Brownfield Register</a:t>
            </a:r>
            <a:endParaRPr lang="en-GB" dirty="0"/>
          </a:p>
        </p:txBody>
      </p:sp>
      <p:sp>
        <p:nvSpPr>
          <p:cNvPr id="3" name="Content Placeholder 2"/>
          <p:cNvSpPr>
            <a:spLocks noGrp="1"/>
          </p:cNvSpPr>
          <p:nvPr>
            <p:ph idx="1"/>
          </p:nvPr>
        </p:nvSpPr>
        <p:spPr>
          <a:xfrm>
            <a:off x="584201" y="1340770"/>
            <a:ext cx="8915400" cy="4525963"/>
          </a:xfrm>
        </p:spPr>
        <p:txBody>
          <a:bodyPr/>
          <a:lstStyle/>
          <a:p>
            <a:pPr marL="0" lvl="0" indent="0">
              <a:lnSpc>
                <a:spcPct val="115000"/>
              </a:lnSpc>
              <a:spcAft>
                <a:spcPts val="0"/>
              </a:spcAft>
              <a:buNone/>
            </a:pPr>
            <a:r>
              <a:rPr lang="en-GB" sz="2800" dirty="0" smtClean="0">
                <a:solidFill>
                  <a:srgbClr val="009900"/>
                </a:solidFill>
                <a:ea typeface="Calibri"/>
              </a:rPr>
              <a:t>Issue:</a:t>
            </a:r>
          </a:p>
          <a:p>
            <a:pPr>
              <a:lnSpc>
                <a:spcPct val="115000"/>
              </a:lnSpc>
              <a:spcAft>
                <a:spcPts val="0"/>
              </a:spcAft>
            </a:pPr>
            <a:r>
              <a:rPr lang="en-GB" sz="2400" dirty="0" smtClean="0">
                <a:ea typeface="Calibri"/>
              </a:rPr>
              <a:t>How to incentivise the development of previously developed land, given that this land may have higher development costs and not initially be attractive (or profitable)</a:t>
            </a:r>
          </a:p>
          <a:p>
            <a:pPr marL="0" lvl="0" indent="0">
              <a:lnSpc>
                <a:spcPct val="115000"/>
              </a:lnSpc>
              <a:spcAft>
                <a:spcPts val="0"/>
              </a:spcAft>
              <a:buNone/>
            </a:pPr>
            <a:r>
              <a:rPr lang="en-GB" sz="2800" dirty="0" smtClean="0">
                <a:solidFill>
                  <a:srgbClr val="009900"/>
                </a:solidFill>
                <a:ea typeface="Calibri"/>
              </a:rPr>
              <a:t>Policy Aims:</a:t>
            </a:r>
          </a:p>
          <a:p>
            <a:pPr>
              <a:lnSpc>
                <a:spcPct val="115000"/>
              </a:lnSpc>
              <a:spcAft>
                <a:spcPts val="0"/>
              </a:spcAft>
            </a:pPr>
            <a:r>
              <a:rPr lang="en-GB" sz="2400" dirty="0" smtClean="0">
                <a:ea typeface="Calibri"/>
              </a:rPr>
              <a:t>improve </a:t>
            </a:r>
            <a:r>
              <a:rPr lang="en-GB" sz="2400" dirty="0">
                <a:ea typeface="Calibri"/>
              </a:rPr>
              <a:t>the availability and transparency of information, providing certainty and encouraging investment </a:t>
            </a:r>
          </a:p>
          <a:p>
            <a:pPr lvl="0">
              <a:lnSpc>
                <a:spcPct val="115000"/>
              </a:lnSpc>
              <a:spcAft>
                <a:spcPts val="1000"/>
              </a:spcAft>
              <a:buFont typeface="Symbol"/>
              <a:buChar char=""/>
            </a:pPr>
            <a:r>
              <a:rPr lang="en-GB" sz="2400" dirty="0">
                <a:ea typeface="Calibri"/>
              </a:rPr>
              <a:t>help to measure progress in delivering </a:t>
            </a:r>
            <a:r>
              <a:rPr lang="en-GB" sz="2400" dirty="0" smtClean="0">
                <a:ea typeface="Calibri"/>
              </a:rPr>
              <a:t>permissions</a:t>
            </a:r>
          </a:p>
          <a:p>
            <a:pPr lvl="0">
              <a:lnSpc>
                <a:spcPct val="115000"/>
              </a:lnSpc>
              <a:spcAft>
                <a:spcPts val="1000"/>
              </a:spcAft>
              <a:buFont typeface="Symbol"/>
              <a:buChar char=""/>
            </a:pPr>
            <a:r>
              <a:rPr lang="en-GB" sz="2400" dirty="0" smtClean="0">
                <a:ea typeface="Calibri"/>
              </a:rPr>
              <a:t>Build on existing plan making processes to avoid additional work</a:t>
            </a:r>
          </a:p>
          <a:p>
            <a:pPr lvl="0">
              <a:lnSpc>
                <a:spcPct val="115000"/>
              </a:lnSpc>
              <a:spcAft>
                <a:spcPts val="1000"/>
              </a:spcAft>
              <a:buFont typeface="Symbol"/>
              <a:buChar char=""/>
            </a:pPr>
            <a:endParaRPr lang="en-GB" sz="2400" dirty="0">
              <a:ea typeface="Calibri"/>
            </a:endParaRPr>
          </a:p>
          <a:p>
            <a:endParaRPr lang="en-GB" dirty="0"/>
          </a:p>
        </p:txBody>
      </p:sp>
    </p:spTree>
    <p:extLst>
      <p:ext uri="{BB962C8B-B14F-4D97-AF65-F5344CB8AC3E}">
        <p14:creationId xmlns:p14="http://schemas.microsoft.com/office/powerpoint/2010/main" val="26210592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Brownfield register – H&amp;P Act</a:t>
            </a:r>
            <a:endParaRPr lang="en-GB" dirty="0"/>
          </a:p>
        </p:txBody>
      </p:sp>
      <p:sp>
        <p:nvSpPr>
          <p:cNvPr id="3" name="Content Placeholder 2"/>
          <p:cNvSpPr>
            <a:spLocks noGrp="1"/>
          </p:cNvSpPr>
          <p:nvPr>
            <p:ph idx="1"/>
          </p:nvPr>
        </p:nvSpPr>
        <p:spPr/>
        <p:txBody>
          <a:bodyPr/>
          <a:lstStyle/>
          <a:p>
            <a:r>
              <a:rPr lang="en-GB" sz="2400" dirty="0" smtClean="0"/>
              <a:t>Requirement for councils to compile </a:t>
            </a:r>
            <a:r>
              <a:rPr lang="en-GB" sz="2400" dirty="0"/>
              <a:t>a register of local brownfield land suitable for housing development and to keep it up to date. </a:t>
            </a:r>
            <a:endParaRPr lang="en-GB" sz="2400" dirty="0" smtClean="0"/>
          </a:p>
          <a:p>
            <a:r>
              <a:rPr lang="en-GB" sz="2400" dirty="0" err="1" smtClean="0"/>
              <a:t>SoS</a:t>
            </a:r>
            <a:r>
              <a:rPr lang="en-GB" sz="2400" dirty="0" smtClean="0"/>
              <a:t> </a:t>
            </a:r>
            <a:r>
              <a:rPr lang="en-GB" sz="2400" dirty="0"/>
              <a:t>will be able to prescribe criteria that sites must fulfil for entry on the </a:t>
            </a:r>
            <a:r>
              <a:rPr lang="en-GB" sz="2400" dirty="0" smtClean="0"/>
              <a:t>register </a:t>
            </a:r>
          </a:p>
          <a:p>
            <a:pPr lvl="1"/>
            <a:r>
              <a:rPr lang="en-GB" sz="2400" dirty="0" smtClean="0"/>
              <a:t>For </a:t>
            </a:r>
            <a:r>
              <a:rPr lang="en-GB" sz="2400" dirty="0"/>
              <a:t>example, he may stipulate that the land must be available already or in the near future for housing development, that it must not be affected by physical or environmental constraints that cannot be mitigated, and that it must be capable of supporting five dwellings or more</a:t>
            </a:r>
            <a:r>
              <a:rPr lang="en-GB" sz="2400" dirty="0" smtClean="0"/>
              <a:t>.</a:t>
            </a:r>
            <a:endParaRPr lang="en-GB" sz="2400" dirty="0"/>
          </a:p>
        </p:txBody>
      </p:sp>
    </p:spTree>
    <p:extLst>
      <p:ext uri="{BB962C8B-B14F-4D97-AF65-F5344CB8AC3E}">
        <p14:creationId xmlns:p14="http://schemas.microsoft.com/office/powerpoint/2010/main" val="9463956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1" y="53899"/>
            <a:ext cx="8915400" cy="1143000"/>
          </a:xfrm>
        </p:spPr>
        <p:txBody>
          <a:bodyPr/>
          <a:lstStyle/>
          <a:p>
            <a:r>
              <a:rPr lang="en-GB" dirty="0"/>
              <a:t>Brownfield Register</a:t>
            </a:r>
          </a:p>
        </p:txBody>
      </p:sp>
      <p:sp>
        <p:nvSpPr>
          <p:cNvPr id="3" name="Content Placeholder 2"/>
          <p:cNvSpPr>
            <a:spLocks noGrp="1"/>
          </p:cNvSpPr>
          <p:nvPr>
            <p:ph idx="1"/>
          </p:nvPr>
        </p:nvSpPr>
        <p:spPr>
          <a:xfrm>
            <a:off x="594576" y="908720"/>
            <a:ext cx="8915400" cy="4525963"/>
          </a:xfrm>
        </p:spPr>
        <p:txBody>
          <a:bodyPr/>
          <a:lstStyle/>
          <a:p>
            <a:pPr marL="0" indent="0">
              <a:buNone/>
            </a:pPr>
            <a:r>
              <a:rPr lang="en-GB" dirty="0"/>
              <a:t>From the </a:t>
            </a:r>
            <a:r>
              <a:rPr lang="en-GB" dirty="0" smtClean="0"/>
              <a:t>February consultation </a:t>
            </a:r>
            <a:endParaRPr lang="en-GB" dirty="0"/>
          </a:p>
          <a:p>
            <a:pPr marL="0" indent="0">
              <a:buNone/>
            </a:pPr>
            <a:r>
              <a:rPr lang="en-GB" dirty="0"/>
              <a:t>Is the site:</a:t>
            </a:r>
          </a:p>
          <a:p>
            <a:pPr marL="685800" lvl="1">
              <a:buFont typeface="Arial" pitchFamily="34" charset="0"/>
              <a:buChar char="•"/>
            </a:pPr>
            <a:r>
              <a:rPr lang="en-GB" sz="2000" dirty="0"/>
              <a:t>Deliverable;</a:t>
            </a:r>
          </a:p>
          <a:p>
            <a:pPr marL="685800" lvl="1">
              <a:buFont typeface="Arial" pitchFamily="34" charset="0"/>
              <a:buChar char="•"/>
            </a:pPr>
            <a:r>
              <a:rPr lang="en-GB" sz="2000" dirty="0"/>
              <a:t>Free of Constraint (that cannot be mitigated);</a:t>
            </a:r>
          </a:p>
          <a:p>
            <a:pPr marL="685800" lvl="1">
              <a:buFont typeface="Arial" pitchFamily="34" charset="0"/>
              <a:buChar char="•"/>
            </a:pPr>
            <a:r>
              <a:rPr lang="en-GB" sz="2000" dirty="0"/>
              <a:t>Capable of Development;</a:t>
            </a:r>
          </a:p>
          <a:p>
            <a:pPr marL="685800" lvl="1">
              <a:buFont typeface="Arial" pitchFamily="34" charset="0"/>
              <a:buChar char="•"/>
            </a:pPr>
            <a:r>
              <a:rPr lang="en-GB" sz="2000" dirty="0"/>
              <a:t>Capable of supporting 5 or more dwellings (on sites 0.25ha and above*).</a:t>
            </a:r>
          </a:p>
          <a:p>
            <a:r>
              <a:rPr lang="en-GB" dirty="0" smtClean="0"/>
              <a:t>We don’t know if this will be the same in regulations/secondary legislation</a:t>
            </a:r>
          </a:p>
          <a:p>
            <a:r>
              <a:rPr lang="en-GB" dirty="0" smtClean="0"/>
              <a:t>Being piloted in 70 councils</a:t>
            </a:r>
          </a:p>
          <a:p>
            <a:r>
              <a:rPr lang="en-GB" dirty="0" smtClean="0"/>
              <a:t>Aim is that by 2020 90% of brownfield sites have planning permission for housing</a:t>
            </a:r>
          </a:p>
        </p:txBody>
      </p:sp>
    </p:spTree>
    <p:extLst>
      <p:ext uri="{BB962C8B-B14F-4D97-AF65-F5344CB8AC3E}">
        <p14:creationId xmlns:p14="http://schemas.microsoft.com/office/powerpoint/2010/main" val="41555211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Brownfield Register</a:t>
            </a:r>
            <a:endParaRPr lang="en-GB" sz="3200" dirty="0"/>
          </a:p>
        </p:txBody>
      </p:sp>
      <p:sp>
        <p:nvSpPr>
          <p:cNvPr id="3" name="Content Placeholder 2"/>
          <p:cNvSpPr>
            <a:spLocks noGrp="1"/>
          </p:cNvSpPr>
          <p:nvPr>
            <p:ph idx="1"/>
          </p:nvPr>
        </p:nvSpPr>
        <p:spPr>
          <a:xfrm>
            <a:off x="591525" y="1389475"/>
            <a:ext cx="8915400" cy="4525963"/>
          </a:xfrm>
        </p:spPr>
        <p:txBody>
          <a:bodyPr/>
          <a:lstStyle/>
          <a:p>
            <a:pPr marL="0" indent="0">
              <a:buNone/>
            </a:pPr>
            <a:r>
              <a:rPr lang="en-GB" dirty="0" smtClean="0"/>
              <a:t>Register likely to be in several parts:</a:t>
            </a:r>
          </a:p>
          <a:p>
            <a:pPr lvl="1"/>
            <a:r>
              <a:rPr lang="en-GB" dirty="0" smtClean="0"/>
              <a:t>Land suitable for housing that meets specified criteria</a:t>
            </a:r>
          </a:p>
          <a:p>
            <a:pPr lvl="1"/>
            <a:r>
              <a:rPr lang="en-GB" dirty="0" smtClean="0"/>
              <a:t>Land that the LPA considers is suitable for the grant of </a:t>
            </a:r>
            <a:r>
              <a:rPr lang="en-GB" dirty="0" err="1" smtClean="0"/>
              <a:t>PiP</a:t>
            </a:r>
            <a:r>
              <a:rPr lang="en-GB" dirty="0" smtClean="0"/>
              <a:t> and which has been through a </a:t>
            </a:r>
            <a:r>
              <a:rPr lang="en-GB" i="1" dirty="0" smtClean="0"/>
              <a:t>consultation </a:t>
            </a:r>
            <a:r>
              <a:rPr lang="en-GB" dirty="0" smtClean="0"/>
              <a:t>process eg site allocation</a:t>
            </a:r>
            <a:r>
              <a:rPr lang="en-GB" i="1" dirty="0" smtClean="0"/>
              <a:t> (</a:t>
            </a:r>
            <a:r>
              <a:rPr lang="en-GB" dirty="0" smtClean="0"/>
              <a:t>but not incl. land with planning permission) </a:t>
            </a:r>
          </a:p>
          <a:p>
            <a:pPr lvl="1"/>
            <a:r>
              <a:rPr lang="en-GB" dirty="0" smtClean="0"/>
              <a:t>Land which does not meet the criteria, but which the LPA wishes to include </a:t>
            </a:r>
            <a:r>
              <a:rPr lang="en-GB" sz="2400" dirty="0" smtClean="0"/>
              <a:t>e.g. suitable for 4 of fewer houses</a:t>
            </a:r>
          </a:p>
          <a:p>
            <a:pPr marL="57150" indent="0">
              <a:buNone/>
            </a:pPr>
            <a:r>
              <a:rPr lang="en-GB" dirty="0" smtClean="0"/>
              <a:t>Exemptions?</a:t>
            </a:r>
            <a:endParaRPr lang="en-GB" dirty="0"/>
          </a:p>
        </p:txBody>
      </p:sp>
    </p:spTree>
    <p:extLst>
      <p:ext uri="{BB962C8B-B14F-4D97-AF65-F5344CB8AC3E}">
        <p14:creationId xmlns:p14="http://schemas.microsoft.com/office/powerpoint/2010/main" val="18133329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Permission in principle</a:t>
            </a:r>
            <a:endParaRPr lang="en-GB" dirty="0"/>
          </a:p>
        </p:txBody>
      </p:sp>
      <p:sp>
        <p:nvSpPr>
          <p:cNvPr id="3" name="Content Placeholder 2"/>
          <p:cNvSpPr>
            <a:spLocks noGrp="1"/>
          </p:cNvSpPr>
          <p:nvPr>
            <p:ph idx="1"/>
          </p:nvPr>
        </p:nvSpPr>
        <p:spPr>
          <a:xfrm>
            <a:off x="584914" y="1196752"/>
            <a:ext cx="8915400" cy="4525963"/>
          </a:xfrm>
        </p:spPr>
        <p:txBody>
          <a:bodyPr/>
          <a:lstStyle/>
          <a:p>
            <a:pPr lvl="1" eaLnBrk="0" hangingPunct="0"/>
            <a:r>
              <a:rPr lang="en-GB" b="1" dirty="0">
                <a:solidFill>
                  <a:srgbClr val="009900"/>
                </a:solidFill>
              </a:rPr>
              <a:t>Issues</a:t>
            </a:r>
            <a:r>
              <a:rPr lang="en-GB" b="1" dirty="0">
                <a:solidFill>
                  <a:srgbClr val="009999"/>
                </a:solidFill>
              </a:rPr>
              <a:t> </a:t>
            </a:r>
            <a:endParaRPr lang="en-GB" dirty="0"/>
          </a:p>
          <a:p>
            <a:pPr lvl="1" eaLnBrk="0" hangingPunct="0">
              <a:buFont typeface="Arial" panose="020B0604020202020204" pitchFamily="34" charset="0"/>
              <a:buChar char="•"/>
            </a:pPr>
            <a:r>
              <a:rPr lang="en-GB" dirty="0"/>
              <a:t>How to ensure upfront certainty on in principle issues before getting into detailed, technical considerations?</a:t>
            </a:r>
          </a:p>
          <a:p>
            <a:pPr lvl="2" eaLnBrk="0" hangingPunct="0"/>
            <a:endParaRPr lang="en-GB" sz="2800" dirty="0"/>
          </a:p>
          <a:p>
            <a:pPr lvl="1" eaLnBrk="0" hangingPunct="0"/>
            <a:r>
              <a:rPr lang="en-GB" b="1" dirty="0">
                <a:solidFill>
                  <a:srgbClr val="009900"/>
                </a:solidFill>
              </a:rPr>
              <a:t>Policy Aims</a:t>
            </a:r>
          </a:p>
          <a:p>
            <a:pPr lvl="1" eaLnBrk="0" hangingPunct="0">
              <a:buFont typeface="Arial" panose="020B0604020202020204" pitchFamily="34" charset="0"/>
              <a:buChar char="•"/>
            </a:pPr>
            <a:r>
              <a:rPr lang="en-GB" dirty="0"/>
              <a:t>Up front, binding certainty on fundamental issues for all users – reducing upfront costs/resource</a:t>
            </a:r>
          </a:p>
          <a:p>
            <a:pPr lvl="1" eaLnBrk="0" hangingPunct="0">
              <a:buFont typeface="Arial" panose="020B0604020202020204" pitchFamily="34" charset="0"/>
              <a:buChar char="•"/>
            </a:pPr>
            <a:r>
              <a:rPr lang="en-GB" dirty="0"/>
              <a:t>Improve the efficiency of the planning system by minimising repeated effort by both developers and local planning authorities</a:t>
            </a:r>
          </a:p>
          <a:p>
            <a:endParaRPr lang="en-GB" dirty="0"/>
          </a:p>
        </p:txBody>
      </p:sp>
    </p:spTree>
    <p:extLst>
      <p:ext uri="{BB962C8B-B14F-4D97-AF65-F5344CB8AC3E}">
        <p14:creationId xmlns:p14="http://schemas.microsoft.com/office/powerpoint/2010/main" val="7704222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Permission in Principle</a:t>
            </a:r>
            <a:endParaRPr lang="en-GB" dirty="0"/>
          </a:p>
        </p:txBody>
      </p:sp>
      <p:sp>
        <p:nvSpPr>
          <p:cNvPr id="3" name="Content Placeholder 2"/>
          <p:cNvSpPr>
            <a:spLocks noGrp="1"/>
          </p:cNvSpPr>
          <p:nvPr>
            <p:ph idx="1"/>
          </p:nvPr>
        </p:nvSpPr>
        <p:spPr/>
        <p:txBody>
          <a:bodyPr/>
          <a:lstStyle/>
          <a:p>
            <a:pPr eaLnBrk="0" hangingPunct="0"/>
            <a:r>
              <a:rPr lang="en-GB" sz="2200" b="1" dirty="0">
                <a:solidFill>
                  <a:srgbClr val="009900"/>
                </a:solidFill>
              </a:rPr>
              <a:t>Permission in principle model </a:t>
            </a:r>
          </a:p>
          <a:p>
            <a:pPr eaLnBrk="0" hangingPunct="0"/>
            <a:endParaRPr lang="en-GB" sz="2200" b="1" dirty="0">
              <a:solidFill>
                <a:srgbClr val="009999"/>
              </a:solidFill>
            </a:endParaRPr>
          </a:p>
          <a:p>
            <a:pPr eaLnBrk="0" hangingPunct="0"/>
            <a:endParaRPr lang="en-GB" sz="2200" b="1" dirty="0">
              <a:solidFill>
                <a:srgbClr val="009999"/>
              </a:solidFill>
            </a:endParaRPr>
          </a:p>
          <a:p>
            <a:pPr eaLnBrk="0" hangingPunct="0"/>
            <a:endParaRPr lang="en-GB" sz="2200" b="1" dirty="0">
              <a:solidFill>
                <a:srgbClr val="009999"/>
              </a:solidFill>
            </a:endParaRPr>
          </a:p>
          <a:p>
            <a:pPr eaLnBrk="0" hangingPunct="0"/>
            <a:endParaRPr lang="en-GB" sz="2200" b="1" dirty="0">
              <a:solidFill>
                <a:srgbClr val="009999"/>
              </a:solidFill>
            </a:endParaRPr>
          </a:p>
          <a:p>
            <a:pPr eaLnBrk="0" hangingPunct="0"/>
            <a:endParaRPr lang="en-GB" sz="2200" b="1" dirty="0">
              <a:solidFill>
                <a:srgbClr val="009999"/>
              </a:solidFill>
            </a:endParaRPr>
          </a:p>
          <a:p>
            <a:pPr marL="0" indent="0" eaLnBrk="0" hangingPunct="0">
              <a:buNone/>
            </a:pPr>
            <a:r>
              <a:rPr lang="en-GB" sz="2200" b="1" dirty="0">
                <a:solidFill>
                  <a:srgbClr val="009900"/>
                </a:solidFill>
              </a:rPr>
              <a:t>“Permission in Principle” (PIP)</a:t>
            </a:r>
            <a:endParaRPr lang="en-GB" sz="2200" dirty="0">
              <a:solidFill>
                <a:srgbClr val="009900"/>
              </a:solidFill>
            </a:endParaRPr>
          </a:p>
          <a:p>
            <a:pPr marL="285750" lvl="0" indent="-285750">
              <a:buFont typeface="Arial" panose="020B0604020202020204" pitchFamily="34" charset="0"/>
              <a:buChar char="•"/>
            </a:pPr>
            <a:r>
              <a:rPr lang="en-GB" sz="2200" dirty="0"/>
              <a:t>certainty on </a:t>
            </a:r>
            <a:r>
              <a:rPr lang="en-GB" sz="2200" b="1" dirty="0"/>
              <a:t>“in principle issues” </a:t>
            </a:r>
            <a:r>
              <a:rPr lang="en-GB" sz="2200" dirty="0"/>
              <a:t>of </a:t>
            </a:r>
            <a:r>
              <a:rPr lang="en-GB" sz="2200" u="sng" dirty="0"/>
              <a:t>land use</a:t>
            </a:r>
            <a:r>
              <a:rPr lang="en-GB" sz="2200" dirty="0"/>
              <a:t>, the </a:t>
            </a:r>
            <a:r>
              <a:rPr lang="en-GB" sz="2200" u="sng" dirty="0"/>
              <a:t>location</a:t>
            </a:r>
            <a:r>
              <a:rPr lang="en-GB" sz="2200" dirty="0"/>
              <a:t> and the </a:t>
            </a:r>
            <a:r>
              <a:rPr lang="en-GB" sz="2200" u="sng" dirty="0"/>
              <a:t>amount of development </a:t>
            </a:r>
          </a:p>
          <a:p>
            <a:pPr marL="0" lvl="0" indent="0">
              <a:buNone/>
            </a:pPr>
            <a:r>
              <a:rPr lang="en-GB" sz="2200" dirty="0"/>
              <a:t> </a:t>
            </a:r>
          </a:p>
          <a:p>
            <a:pPr marL="0" lvl="0" indent="0">
              <a:buNone/>
            </a:pPr>
            <a:r>
              <a:rPr lang="en-GB" sz="2200" b="1" dirty="0">
                <a:solidFill>
                  <a:srgbClr val="009900"/>
                </a:solidFill>
              </a:rPr>
              <a:t>“Technical Details Consent” (TDC)</a:t>
            </a:r>
          </a:p>
          <a:p>
            <a:pPr>
              <a:buFont typeface="Arial" panose="020B0604020202020204" pitchFamily="34" charset="0"/>
              <a:buChar char="•"/>
            </a:pPr>
            <a:r>
              <a:rPr lang="en-GB" sz="2400" dirty="0"/>
              <a:t>Sufficient process to deal with technical matters</a:t>
            </a:r>
          </a:p>
          <a:p>
            <a:endParaRPr lang="en-GB" dirty="0"/>
          </a:p>
        </p:txBody>
      </p:sp>
      <p:sp>
        <p:nvSpPr>
          <p:cNvPr id="4" name="TextBox 3"/>
          <p:cNvSpPr txBox="1"/>
          <p:nvPr/>
        </p:nvSpPr>
        <p:spPr>
          <a:xfrm>
            <a:off x="665801" y="2343768"/>
            <a:ext cx="2418269" cy="769441"/>
          </a:xfrm>
          <a:prstGeom prst="rect">
            <a:avLst/>
          </a:prstGeom>
          <a:noFill/>
          <a:ln>
            <a:solidFill>
              <a:srgbClr val="009999"/>
            </a:solidFill>
          </a:ln>
        </p:spPr>
        <p:txBody>
          <a:bodyPr wrap="square" rtlCol="0">
            <a:spAutoFit/>
          </a:bodyPr>
          <a:lstStyle/>
          <a:p>
            <a:pPr fontAlgn="auto">
              <a:spcBef>
                <a:spcPts val="0"/>
              </a:spcBef>
              <a:spcAft>
                <a:spcPts val="0"/>
              </a:spcAft>
            </a:pPr>
            <a:r>
              <a:rPr lang="en-GB" sz="2200" dirty="0" smtClean="0">
                <a:solidFill>
                  <a:srgbClr val="000000"/>
                </a:solidFill>
                <a:latin typeface="Arial"/>
              </a:rPr>
              <a:t>Permission in Principle  (PIP)</a:t>
            </a:r>
            <a:endParaRPr lang="en-GB" sz="2200" dirty="0">
              <a:solidFill>
                <a:srgbClr val="000000"/>
              </a:solidFill>
              <a:latin typeface="Arial"/>
            </a:endParaRPr>
          </a:p>
        </p:txBody>
      </p:sp>
      <p:sp>
        <p:nvSpPr>
          <p:cNvPr id="5" name="Plus 4"/>
          <p:cNvSpPr/>
          <p:nvPr/>
        </p:nvSpPr>
        <p:spPr>
          <a:xfrm>
            <a:off x="3247636" y="2485522"/>
            <a:ext cx="457225" cy="41027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a:solidFill>
                <a:srgbClr val="FFFFFF"/>
              </a:solidFill>
            </a:endParaRPr>
          </a:p>
        </p:txBody>
      </p:sp>
      <p:sp>
        <p:nvSpPr>
          <p:cNvPr id="6" name="TextBox 5"/>
          <p:cNvSpPr txBox="1"/>
          <p:nvPr/>
        </p:nvSpPr>
        <p:spPr>
          <a:xfrm>
            <a:off x="3782871" y="2341796"/>
            <a:ext cx="2418271" cy="1107996"/>
          </a:xfrm>
          <a:prstGeom prst="rect">
            <a:avLst/>
          </a:prstGeom>
          <a:noFill/>
          <a:ln>
            <a:solidFill>
              <a:srgbClr val="009999"/>
            </a:solidFill>
          </a:ln>
        </p:spPr>
        <p:txBody>
          <a:bodyPr wrap="square" rtlCol="0">
            <a:spAutoFit/>
          </a:bodyPr>
          <a:lstStyle/>
          <a:p>
            <a:pPr fontAlgn="auto">
              <a:spcBef>
                <a:spcPts val="0"/>
              </a:spcBef>
              <a:spcAft>
                <a:spcPts val="0"/>
              </a:spcAft>
            </a:pPr>
            <a:r>
              <a:rPr lang="en-GB" sz="2200" dirty="0" smtClean="0">
                <a:solidFill>
                  <a:srgbClr val="000000"/>
                </a:solidFill>
                <a:latin typeface="Arial"/>
              </a:rPr>
              <a:t>Technical Details Consent  (TDC)</a:t>
            </a:r>
            <a:endParaRPr lang="en-GB" sz="2200" dirty="0">
              <a:solidFill>
                <a:srgbClr val="000000"/>
              </a:solidFill>
              <a:latin typeface="Arial"/>
            </a:endParaRPr>
          </a:p>
        </p:txBody>
      </p:sp>
      <p:sp>
        <p:nvSpPr>
          <p:cNvPr id="7" name="Equal 6"/>
          <p:cNvSpPr/>
          <p:nvPr/>
        </p:nvSpPr>
        <p:spPr>
          <a:xfrm>
            <a:off x="6435167" y="2594199"/>
            <a:ext cx="597627" cy="26463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a:solidFill>
                <a:srgbClr val="000000"/>
              </a:solidFill>
            </a:endParaRPr>
          </a:p>
        </p:txBody>
      </p:sp>
      <p:sp>
        <p:nvSpPr>
          <p:cNvPr id="8" name="TextBox 7"/>
          <p:cNvSpPr txBox="1"/>
          <p:nvPr/>
        </p:nvSpPr>
        <p:spPr>
          <a:xfrm>
            <a:off x="7161750" y="2401588"/>
            <a:ext cx="1950218" cy="769441"/>
          </a:xfrm>
          <a:prstGeom prst="rect">
            <a:avLst/>
          </a:prstGeom>
          <a:noFill/>
          <a:ln>
            <a:solidFill>
              <a:srgbClr val="009999"/>
            </a:solidFill>
          </a:ln>
        </p:spPr>
        <p:txBody>
          <a:bodyPr wrap="square" rtlCol="0">
            <a:spAutoFit/>
          </a:bodyPr>
          <a:lstStyle/>
          <a:p>
            <a:pPr fontAlgn="auto">
              <a:spcBef>
                <a:spcPts val="0"/>
              </a:spcBef>
              <a:spcAft>
                <a:spcPts val="0"/>
              </a:spcAft>
            </a:pPr>
            <a:r>
              <a:rPr lang="en-GB" sz="2200" dirty="0" smtClean="0">
                <a:solidFill>
                  <a:srgbClr val="000000"/>
                </a:solidFill>
                <a:latin typeface="Arial"/>
              </a:rPr>
              <a:t>Permission to Build </a:t>
            </a:r>
            <a:endParaRPr lang="en-GB" sz="2200" dirty="0">
              <a:solidFill>
                <a:srgbClr val="000000"/>
              </a:solidFill>
              <a:latin typeface="Arial"/>
            </a:endParaRPr>
          </a:p>
        </p:txBody>
      </p:sp>
    </p:spTree>
    <p:extLst>
      <p:ext uri="{BB962C8B-B14F-4D97-AF65-F5344CB8AC3E}">
        <p14:creationId xmlns:p14="http://schemas.microsoft.com/office/powerpoint/2010/main" val="38650193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73796" y="583450"/>
            <a:ext cx="8538175" cy="941387"/>
          </a:xfrm>
          <a:prstGeom prst="rect">
            <a:avLst/>
          </a:prstGeom>
        </p:spPr>
        <p:txBody>
          <a:bodyPr/>
          <a:lstStyle>
            <a:lvl1pPr algn="r" rtl="0" eaLnBrk="0" fontAlgn="base" hangingPunct="0">
              <a:spcBef>
                <a:spcPct val="0"/>
              </a:spcBef>
              <a:spcAft>
                <a:spcPct val="0"/>
              </a:spcAft>
              <a:defRPr sz="2400">
                <a:solidFill>
                  <a:schemeClr val="hlink"/>
                </a:solidFill>
                <a:latin typeface="+mj-lt"/>
                <a:ea typeface="+mj-ea"/>
                <a:cs typeface="+mj-cs"/>
              </a:defRPr>
            </a:lvl1pPr>
            <a:lvl2pPr algn="r" rtl="0" eaLnBrk="0" fontAlgn="base" hangingPunct="0">
              <a:spcBef>
                <a:spcPct val="0"/>
              </a:spcBef>
              <a:spcAft>
                <a:spcPct val="0"/>
              </a:spcAft>
              <a:defRPr sz="2400">
                <a:solidFill>
                  <a:schemeClr val="hlink"/>
                </a:solidFill>
                <a:latin typeface="Arial" charset="0"/>
              </a:defRPr>
            </a:lvl2pPr>
            <a:lvl3pPr algn="r" rtl="0" eaLnBrk="0" fontAlgn="base" hangingPunct="0">
              <a:spcBef>
                <a:spcPct val="0"/>
              </a:spcBef>
              <a:spcAft>
                <a:spcPct val="0"/>
              </a:spcAft>
              <a:defRPr sz="2400">
                <a:solidFill>
                  <a:schemeClr val="hlink"/>
                </a:solidFill>
                <a:latin typeface="Arial" charset="0"/>
              </a:defRPr>
            </a:lvl3pPr>
            <a:lvl4pPr algn="r" rtl="0" eaLnBrk="0" fontAlgn="base" hangingPunct="0">
              <a:spcBef>
                <a:spcPct val="0"/>
              </a:spcBef>
              <a:spcAft>
                <a:spcPct val="0"/>
              </a:spcAft>
              <a:defRPr sz="2400">
                <a:solidFill>
                  <a:schemeClr val="hlink"/>
                </a:solidFill>
                <a:latin typeface="Arial" charset="0"/>
              </a:defRPr>
            </a:lvl4pPr>
            <a:lvl5pPr algn="r" rtl="0" eaLnBrk="0" fontAlgn="base" hangingPunct="0">
              <a:spcBef>
                <a:spcPct val="0"/>
              </a:spcBef>
              <a:spcAft>
                <a:spcPct val="0"/>
              </a:spcAft>
              <a:defRPr sz="2400">
                <a:solidFill>
                  <a:schemeClr val="hlink"/>
                </a:solidFill>
                <a:latin typeface="Arial" charset="0"/>
              </a:defRPr>
            </a:lvl5pPr>
            <a:lvl6pPr marL="457200" algn="r" rtl="0" fontAlgn="base">
              <a:spcBef>
                <a:spcPct val="0"/>
              </a:spcBef>
              <a:spcAft>
                <a:spcPct val="0"/>
              </a:spcAft>
              <a:defRPr sz="2400">
                <a:solidFill>
                  <a:schemeClr val="hlink"/>
                </a:solidFill>
                <a:latin typeface="Arial" charset="0"/>
              </a:defRPr>
            </a:lvl6pPr>
            <a:lvl7pPr marL="914400" algn="r" rtl="0" fontAlgn="base">
              <a:spcBef>
                <a:spcPct val="0"/>
              </a:spcBef>
              <a:spcAft>
                <a:spcPct val="0"/>
              </a:spcAft>
              <a:defRPr sz="2400">
                <a:solidFill>
                  <a:schemeClr val="hlink"/>
                </a:solidFill>
                <a:latin typeface="Arial" charset="0"/>
              </a:defRPr>
            </a:lvl7pPr>
            <a:lvl8pPr marL="1371600" algn="r" rtl="0" fontAlgn="base">
              <a:spcBef>
                <a:spcPct val="0"/>
              </a:spcBef>
              <a:spcAft>
                <a:spcPct val="0"/>
              </a:spcAft>
              <a:defRPr sz="2400">
                <a:solidFill>
                  <a:schemeClr val="hlink"/>
                </a:solidFill>
                <a:latin typeface="Arial" charset="0"/>
              </a:defRPr>
            </a:lvl8pPr>
            <a:lvl9pPr marL="1828800" algn="r" rtl="0" fontAlgn="base">
              <a:spcBef>
                <a:spcPct val="0"/>
              </a:spcBef>
              <a:spcAft>
                <a:spcPct val="0"/>
              </a:spcAft>
              <a:defRPr sz="2400">
                <a:solidFill>
                  <a:schemeClr val="hlink"/>
                </a:solidFill>
                <a:latin typeface="Arial" charset="0"/>
              </a:defRPr>
            </a:lvl9pPr>
          </a:lstStyle>
          <a:p>
            <a:pPr algn="l"/>
            <a:r>
              <a:rPr lang="en-GB" sz="4000" dirty="0" smtClean="0">
                <a:solidFill>
                  <a:srgbClr val="009900"/>
                </a:solidFill>
              </a:rPr>
              <a:t>Permission in Principle</a:t>
            </a:r>
            <a:endParaRPr lang="en-GB" dirty="0">
              <a:solidFill>
                <a:srgbClr val="009999"/>
              </a:solidFill>
            </a:endParaRPr>
          </a:p>
        </p:txBody>
      </p:sp>
      <p:sp>
        <p:nvSpPr>
          <p:cNvPr id="9" name="TextBox 8"/>
          <p:cNvSpPr txBox="1"/>
          <p:nvPr/>
        </p:nvSpPr>
        <p:spPr>
          <a:xfrm>
            <a:off x="584789" y="2206833"/>
            <a:ext cx="6591733" cy="430887"/>
          </a:xfrm>
          <a:prstGeom prst="rect">
            <a:avLst/>
          </a:prstGeom>
          <a:noFill/>
          <a:ln>
            <a:solidFill>
              <a:schemeClr val="tx1"/>
            </a:solidFill>
          </a:ln>
        </p:spPr>
        <p:txBody>
          <a:bodyPr wrap="square" rtlCol="0">
            <a:spAutoFit/>
          </a:bodyPr>
          <a:lstStyle/>
          <a:p>
            <a:pPr algn="ctr" fontAlgn="auto">
              <a:spcBef>
                <a:spcPts val="0"/>
              </a:spcBef>
              <a:spcAft>
                <a:spcPts val="0"/>
              </a:spcAft>
            </a:pPr>
            <a:r>
              <a:rPr lang="en-GB" sz="2200" b="0" dirty="0" smtClean="0">
                <a:solidFill>
                  <a:srgbClr val="000000"/>
                </a:solidFill>
                <a:latin typeface="Arial"/>
              </a:rPr>
              <a:t>Plan and Registers grant permission in principle </a:t>
            </a:r>
            <a:endParaRPr lang="en-GB" sz="2200" b="0" dirty="0">
              <a:solidFill>
                <a:srgbClr val="000000"/>
              </a:solidFill>
              <a:latin typeface="Arial"/>
            </a:endParaRPr>
          </a:p>
        </p:txBody>
      </p:sp>
      <p:sp>
        <p:nvSpPr>
          <p:cNvPr id="10" name="TextBox 9"/>
          <p:cNvSpPr txBox="1"/>
          <p:nvPr/>
        </p:nvSpPr>
        <p:spPr>
          <a:xfrm>
            <a:off x="7449281" y="2334284"/>
            <a:ext cx="1911212" cy="1785104"/>
          </a:xfrm>
          <a:prstGeom prst="rect">
            <a:avLst/>
          </a:prstGeom>
          <a:noFill/>
          <a:ln>
            <a:solidFill>
              <a:schemeClr val="tx1"/>
            </a:solidFill>
          </a:ln>
        </p:spPr>
        <p:txBody>
          <a:bodyPr wrap="square" rtlCol="0">
            <a:spAutoFit/>
          </a:bodyPr>
          <a:lstStyle/>
          <a:p>
            <a:pPr algn="ctr" fontAlgn="auto">
              <a:spcBef>
                <a:spcPts val="0"/>
              </a:spcBef>
              <a:spcAft>
                <a:spcPts val="0"/>
              </a:spcAft>
            </a:pPr>
            <a:r>
              <a:rPr lang="en-GB" sz="2200" b="0" dirty="0" smtClean="0">
                <a:solidFill>
                  <a:srgbClr val="000000"/>
                </a:solidFill>
                <a:latin typeface="Arial"/>
              </a:rPr>
              <a:t>Application for permission in principle</a:t>
            </a:r>
          </a:p>
          <a:p>
            <a:pPr algn="ctr" fontAlgn="auto">
              <a:spcBef>
                <a:spcPts val="0"/>
              </a:spcBef>
              <a:spcAft>
                <a:spcPts val="0"/>
              </a:spcAft>
            </a:pPr>
            <a:r>
              <a:rPr lang="en-GB" sz="2200" b="0" dirty="0" smtClean="0">
                <a:solidFill>
                  <a:srgbClr val="000000"/>
                </a:solidFill>
                <a:latin typeface="Arial"/>
              </a:rPr>
              <a:t>(Small sites)  </a:t>
            </a:r>
            <a:endParaRPr lang="en-GB" sz="2200" b="0" dirty="0">
              <a:solidFill>
                <a:srgbClr val="000000"/>
              </a:solidFill>
              <a:latin typeface="Arial"/>
            </a:endParaRPr>
          </a:p>
        </p:txBody>
      </p:sp>
      <p:sp>
        <p:nvSpPr>
          <p:cNvPr id="12" name="TextBox 11"/>
          <p:cNvSpPr txBox="1"/>
          <p:nvPr/>
        </p:nvSpPr>
        <p:spPr>
          <a:xfrm>
            <a:off x="573793" y="4078985"/>
            <a:ext cx="1794199" cy="769441"/>
          </a:xfrm>
          <a:prstGeom prst="rect">
            <a:avLst/>
          </a:prstGeom>
          <a:noFill/>
          <a:ln>
            <a:solidFill>
              <a:schemeClr val="tx1"/>
            </a:solidFill>
          </a:ln>
        </p:spPr>
        <p:txBody>
          <a:bodyPr wrap="square" rtlCol="0">
            <a:spAutoFit/>
          </a:bodyPr>
          <a:lstStyle/>
          <a:p>
            <a:pPr algn="ctr" fontAlgn="auto">
              <a:spcBef>
                <a:spcPts val="0"/>
              </a:spcBef>
              <a:spcAft>
                <a:spcPts val="0"/>
              </a:spcAft>
            </a:pPr>
            <a:r>
              <a:rPr lang="en-GB" sz="2200" b="0" dirty="0" smtClean="0">
                <a:solidFill>
                  <a:srgbClr val="000000"/>
                </a:solidFill>
                <a:latin typeface="Arial"/>
              </a:rPr>
              <a:t>Local Plan</a:t>
            </a:r>
          </a:p>
          <a:p>
            <a:pPr fontAlgn="auto">
              <a:spcBef>
                <a:spcPts val="0"/>
              </a:spcBef>
              <a:spcAft>
                <a:spcPts val="0"/>
              </a:spcAft>
            </a:pPr>
            <a:endParaRPr lang="en-GB" sz="2200" b="0" dirty="0" smtClean="0">
              <a:solidFill>
                <a:srgbClr val="000000"/>
              </a:solidFill>
              <a:latin typeface="Arial"/>
            </a:endParaRPr>
          </a:p>
        </p:txBody>
      </p:sp>
      <p:sp>
        <p:nvSpPr>
          <p:cNvPr id="17" name="TextBox 16"/>
          <p:cNvSpPr txBox="1"/>
          <p:nvPr/>
        </p:nvSpPr>
        <p:spPr>
          <a:xfrm>
            <a:off x="2554234" y="4065505"/>
            <a:ext cx="2652295" cy="769441"/>
          </a:xfrm>
          <a:prstGeom prst="rect">
            <a:avLst/>
          </a:prstGeom>
          <a:noFill/>
          <a:ln>
            <a:solidFill>
              <a:schemeClr val="tx1"/>
            </a:solidFill>
          </a:ln>
        </p:spPr>
        <p:txBody>
          <a:bodyPr wrap="square" rtlCol="0">
            <a:spAutoFit/>
          </a:bodyPr>
          <a:lstStyle/>
          <a:p>
            <a:pPr algn="ctr" fontAlgn="auto">
              <a:spcBef>
                <a:spcPts val="0"/>
              </a:spcBef>
              <a:spcAft>
                <a:spcPts val="0"/>
              </a:spcAft>
            </a:pPr>
            <a:r>
              <a:rPr lang="en-GB" sz="2200" b="0" dirty="0" smtClean="0">
                <a:solidFill>
                  <a:srgbClr val="000000"/>
                </a:solidFill>
                <a:latin typeface="Arial"/>
              </a:rPr>
              <a:t>Neighbourhood Plan </a:t>
            </a:r>
            <a:endParaRPr lang="en-GB" sz="2200" b="0" dirty="0">
              <a:solidFill>
                <a:srgbClr val="000000"/>
              </a:solidFill>
              <a:latin typeface="Arial"/>
            </a:endParaRPr>
          </a:p>
        </p:txBody>
      </p:sp>
      <p:sp>
        <p:nvSpPr>
          <p:cNvPr id="18" name="TextBox 17"/>
          <p:cNvSpPr txBox="1"/>
          <p:nvPr/>
        </p:nvSpPr>
        <p:spPr>
          <a:xfrm>
            <a:off x="5382050" y="4065505"/>
            <a:ext cx="1794199" cy="769441"/>
          </a:xfrm>
          <a:prstGeom prst="rect">
            <a:avLst/>
          </a:prstGeom>
          <a:noFill/>
          <a:ln>
            <a:solidFill>
              <a:schemeClr val="tx1"/>
            </a:solidFill>
          </a:ln>
        </p:spPr>
        <p:txBody>
          <a:bodyPr wrap="square" rtlCol="0">
            <a:spAutoFit/>
          </a:bodyPr>
          <a:lstStyle/>
          <a:p>
            <a:pPr algn="ctr" fontAlgn="auto">
              <a:spcBef>
                <a:spcPts val="0"/>
              </a:spcBef>
              <a:spcAft>
                <a:spcPts val="0"/>
              </a:spcAft>
            </a:pPr>
            <a:r>
              <a:rPr lang="en-GB" sz="2200" b="0" dirty="0" smtClean="0">
                <a:solidFill>
                  <a:srgbClr val="000000"/>
                </a:solidFill>
                <a:latin typeface="Arial"/>
              </a:rPr>
              <a:t>Brownfield register </a:t>
            </a:r>
            <a:endParaRPr lang="en-GB" sz="2200" b="0" dirty="0">
              <a:solidFill>
                <a:srgbClr val="000000"/>
              </a:solidFill>
              <a:latin typeface="Arial"/>
            </a:endParaRPr>
          </a:p>
        </p:txBody>
      </p:sp>
      <p:sp>
        <p:nvSpPr>
          <p:cNvPr id="28" name="Left Brace 27"/>
          <p:cNvSpPr/>
          <p:nvPr/>
        </p:nvSpPr>
        <p:spPr>
          <a:xfrm rot="5400000">
            <a:off x="3400169" y="158870"/>
            <a:ext cx="939029" cy="6569904"/>
          </a:xfrm>
          <a:prstGeom prst="leftBrace">
            <a:avLst>
              <a:gd name="adj1" fmla="val 0"/>
              <a:gd name="adj2" fmla="val 479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sz="1800" b="0">
              <a:solidFill>
                <a:srgbClr val="000000"/>
              </a:solidFill>
            </a:endParaRPr>
          </a:p>
        </p:txBody>
      </p:sp>
      <p:sp>
        <p:nvSpPr>
          <p:cNvPr id="31" name="TextBox 30"/>
          <p:cNvSpPr txBox="1"/>
          <p:nvPr/>
        </p:nvSpPr>
        <p:spPr>
          <a:xfrm>
            <a:off x="584515" y="5682876"/>
            <a:ext cx="8892988" cy="430887"/>
          </a:xfrm>
          <a:prstGeom prst="rect">
            <a:avLst/>
          </a:prstGeom>
          <a:noFill/>
          <a:ln>
            <a:solidFill>
              <a:schemeClr val="tx1"/>
            </a:solidFill>
          </a:ln>
        </p:spPr>
        <p:txBody>
          <a:bodyPr wrap="square" rtlCol="0">
            <a:spAutoFit/>
          </a:bodyPr>
          <a:lstStyle/>
          <a:p>
            <a:pPr algn="ctr" fontAlgn="auto">
              <a:spcBef>
                <a:spcPts val="0"/>
              </a:spcBef>
              <a:spcAft>
                <a:spcPts val="0"/>
              </a:spcAft>
            </a:pPr>
            <a:r>
              <a:rPr lang="en-GB" sz="2200" b="0" dirty="0" smtClean="0">
                <a:solidFill>
                  <a:srgbClr val="000000"/>
                </a:solidFill>
                <a:latin typeface="Arial"/>
              </a:rPr>
              <a:t>Application for Technical Detail Consent (S70) </a:t>
            </a:r>
            <a:endParaRPr lang="en-GB" sz="2200" b="0" dirty="0">
              <a:solidFill>
                <a:srgbClr val="000000"/>
              </a:solidFill>
              <a:latin typeface="Arial"/>
            </a:endParaRPr>
          </a:p>
        </p:txBody>
      </p:sp>
      <p:sp>
        <p:nvSpPr>
          <p:cNvPr id="34" name="Left Brace 33"/>
          <p:cNvSpPr/>
          <p:nvPr/>
        </p:nvSpPr>
        <p:spPr>
          <a:xfrm rot="16200000">
            <a:off x="3614990" y="3827800"/>
            <a:ext cx="531331" cy="659173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GB" sz="1800" b="0">
              <a:solidFill>
                <a:srgbClr val="000000"/>
              </a:solidFill>
            </a:endParaRPr>
          </a:p>
        </p:txBody>
      </p:sp>
      <p:cxnSp>
        <p:nvCxnSpPr>
          <p:cNvPr id="38" name="Straight Connector 37"/>
          <p:cNvCxnSpPr>
            <a:stCxn id="12" idx="2"/>
          </p:cNvCxnSpPr>
          <p:nvPr/>
        </p:nvCxnSpPr>
        <p:spPr>
          <a:xfrm>
            <a:off x="1470893" y="4846513"/>
            <a:ext cx="0" cy="834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016896" y="4820777"/>
            <a:ext cx="10918" cy="847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8" idx="2"/>
          </p:cNvCxnSpPr>
          <p:nvPr/>
        </p:nvCxnSpPr>
        <p:spPr>
          <a:xfrm>
            <a:off x="6279147" y="4833029"/>
            <a:ext cx="0" cy="847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0" idx="2"/>
          </p:cNvCxnSpPr>
          <p:nvPr/>
        </p:nvCxnSpPr>
        <p:spPr>
          <a:xfrm>
            <a:off x="8404887" y="4121306"/>
            <a:ext cx="0" cy="1706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016896" y="3443827"/>
            <a:ext cx="0" cy="633253"/>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4478" y="1317330"/>
            <a:ext cx="5798823" cy="369332"/>
          </a:xfrm>
          <a:prstGeom prst="rect">
            <a:avLst/>
          </a:prstGeom>
          <a:noFill/>
        </p:spPr>
        <p:txBody>
          <a:bodyPr wrap="square" rtlCol="0">
            <a:spAutoFit/>
          </a:bodyPr>
          <a:lstStyle/>
          <a:p>
            <a:pPr fontAlgn="auto">
              <a:spcBef>
                <a:spcPts val="0"/>
              </a:spcBef>
              <a:spcAft>
                <a:spcPts val="0"/>
              </a:spcAft>
            </a:pPr>
            <a:r>
              <a:rPr lang="en-GB" sz="1800" dirty="0" smtClean="0">
                <a:solidFill>
                  <a:srgbClr val="000000"/>
                </a:solidFill>
                <a:latin typeface="Arial"/>
              </a:rPr>
              <a:t>Type 1:  granted by development order S59(A)</a:t>
            </a:r>
            <a:endParaRPr lang="en-GB" sz="1800" dirty="0">
              <a:solidFill>
                <a:srgbClr val="000000"/>
              </a:solidFill>
              <a:latin typeface="Arial"/>
            </a:endParaRPr>
          </a:p>
        </p:txBody>
      </p:sp>
      <p:sp>
        <p:nvSpPr>
          <p:cNvPr id="4" name="TextBox 3"/>
          <p:cNvSpPr txBox="1"/>
          <p:nvPr/>
        </p:nvSpPr>
        <p:spPr>
          <a:xfrm>
            <a:off x="7390771" y="1349753"/>
            <a:ext cx="2028225" cy="923330"/>
          </a:xfrm>
          <a:prstGeom prst="rect">
            <a:avLst/>
          </a:prstGeom>
          <a:noFill/>
        </p:spPr>
        <p:txBody>
          <a:bodyPr wrap="square" rtlCol="0">
            <a:spAutoFit/>
          </a:bodyPr>
          <a:lstStyle/>
          <a:p>
            <a:pPr fontAlgn="auto">
              <a:spcBef>
                <a:spcPts val="0"/>
              </a:spcBef>
              <a:spcAft>
                <a:spcPts val="0"/>
              </a:spcAft>
            </a:pPr>
            <a:r>
              <a:rPr lang="en-GB" sz="1800" dirty="0" smtClean="0">
                <a:solidFill>
                  <a:srgbClr val="000000"/>
                </a:solidFill>
                <a:latin typeface="Arial"/>
              </a:rPr>
              <a:t>Type 2: granted by councils S59(A) (</a:t>
            </a:r>
            <a:r>
              <a:rPr lang="en-GB" sz="1800" dirty="0" err="1" smtClean="0">
                <a:solidFill>
                  <a:srgbClr val="000000"/>
                </a:solidFill>
                <a:latin typeface="Arial"/>
              </a:rPr>
              <a:t>i</a:t>
            </a:r>
            <a:r>
              <a:rPr lang="en-GB" sz="1800" dirty="0">
                <a:solidFill>
                  <a:srgbClr val="000000"/>
                </a:solidFill>
                <a:latin typeface="Arial"/>
              </a:rPr>
              <a:t>)</a:t>
            </a:r>
          </a:p>
        </p:txBody>
      </p:sp>
    </p:spTree>
    <p:extLst>
      <p:ext uri="{BB962C8B-B14F-4D97-AF65-F5344CB8AC3E}">
        <p14:creationId xmlns:p14="http://schemas.microsoft.com/office/powerpoint/2010/main" val="1198661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Permission in principle</a:t>
            </a:r>
            <a:endParaRPr lang="en-GB" dirty="0"/>
          </a:p>
        </p:txBody>
      </p:sp>
      <p:sp>
        <p:nvSpPr>
          <p:cNvPr id="3" name="Content Placeholder 2"/>
          <p:cNvSpPr>
            <a:spLocks noGrp="1"/>
          </p:cNvSpPr>
          <p:nvPr>
            <p:ph idx="1"/>
          </p:nvPr>
        </p:nvSpPr>
        <p:spPr/>
        <p:txBody>
          <a:bodyPr/>
          <a:lstStyle/>
          <a:p>
            <a:pPr marL="0" indent="0">
              <a:buNone/>
            </a:pPr>
            <a:r>
              <a:rPr lang="en-GB" dirty="0" smtClean="0"/>
              <a:t>Technical details consent</a:t>
            </a:r>
          </a:p>
          <a:p>
            <a:r>
              <a:rPr lang="en-GB" dirty="0" smtClean="0"/>
              <a:t>Fee consistent with applications fees for similar development</a:t>
            </a:r>
          </a:p>
          <a:p>
            <a:r>
              <a:rPr lang="en-GB" dirty="0" smtClean="0"/>
              <a:t>Can’t reopen the principle of development through a TDC application</a:t>
            </a:r>
          </a:p>
          <a:p>
            <a:r>
              <a:rPr lang="en-GB" dirty="0" smtClean="0"/>
              <a:t>Conditions can be imposed at this stage</a:t>
            </a:r>
          </a:p>
          <a:p>
            <a:r>
              <a:rPr lang="en-GB" dirty="0" err="1" smtClean="0"/>
              <a:t>PiP</a:t>
            </a:r>
            <a:r>
              <a:rPr lang="en-GB" dirty="0" smtClean="0"/>
              <a:t> may not bind where there has been a change of circumstances….</a:t>
            </a:r>
          </a:p>
          <a:p>
            <a:pPr marL="0" indent="0">
              <a:buNone/>
            </a:pPr>
            <a:endParaRPr lang="en-GB" dirty="0"/>
          </a:p>
        </p:txBody>
      </p:sp>
    </p:spTree>
    <p:extLst>
      <p:ext uri="{BB962C8B-B14F-4D97-AF65-F5344CB8AC3E}">
        <p14:creationId xmlns:p14="http://schemas.microsoft.com/office/powerpoint/2010/main" val="7075037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package of brownfield register and </a:t>
            </a:r>
            <a:r>
              <a:rPr lang="en-GB" dirty="0" err="1" smtClean="0"/>
              <a:t>PiPs</a:t>
            </a:r>
            <a:endParaRPr lang="en-GB" dirty="0"/>
          </a:p>
        </p:txBody>
      </p:sp>
      <p:sp>
        <p:nvSpPr>
          <p:cNvPr id="3" name="Content Placeholder 2"/>
          <p:cNvSpPr>
            <a:spLocks noGrp="1"/>
          </p:cNvSpPr>
          <p:nvPr>
            <p:ph idx="1"/>
          </p:nvPr>
        </p:nvSpPr>
        <p:spPr>
          <a:xfrm>
            <a:off x="416496" y="1417638"/>
            <a:ext cx="8915400" cy="5256584"/>
          </a:xfrm>
        </p:spPr>
        <p:txBody>
          <a:bodyPr/>
          <a:lstStyle/>
          <a:p>
            <a:pPr marL="0" indent="0">
              <a:buNone/>
            </a:pPr>
            <a:r>
              <a:rPr lang="en-GB" sz="2800" dirty="0" smtClean="0"/>
              <a:t>Some unknowns/unanswered questions:</a:t>
            </a:r>
          </a:p>
          <a:p>
            <a:r>
              <a:rPr lang="en-GB" sz="2400" dirty="0" smtClean="0"/>
              <a:t>Previously suggested 90% requirement – has it been dropped?</a:t>
            </a:r>
          </a:p>
          <a:p>
            <a:r>
              <a:rPr lang="en-GB" sz="2400" dirty="0" smtClean="0"/>
              <a:t>Will existing SHLAA process give LPAs enough confidence in the principle of development?</a:t>
            </a:r>
          </a:p>
          <a:p>
            <a:r>
              <a:rPr lang="en-GB" sz="2400" dirty="0" smtClean="0"/>
              <a:t>Deliverability – more viability testing  - who pays?</a:t>
            </a:r>
          </a:p>
          <a:p>
            <a:r>
              <a:rPr lang="en-GB" sz="2400" dirty="0" smtClean="0"/>
              <a:t>More up front work for Councils (and neighbourhood groups) at a time of tough resource constraints?</a:t>
            </a:r>
          </a:p>
          <a:p>
            <a:r>
              <a:rPr lang="en-GB" sz="2400" dirty="0"/>
              <a:t>C</a:t>
            </a:r>
            <a:r>
              <a:rPr lang="en-GB" sz="2400" dirty="0" smtClean="0"/>
              <a:t>onsultation with communities and statutory consultees?</a:t>
            </a:r>
          </a:p>
          <a:p>
            <a:r>
              <a:rPr lang="en-GB" sz="2400" dirty="0" smtClean="0"/>
              <a:t>Appeals – by both landowners and by neighbours?</a:t>
            </a:r>
          </a:p>
          <a:p>
            <a:r>
              <a:rPr lang="en-GB" sz="2400" dirty="0" smtClean="0"/>
              <a:t>Will it impact on plan preparation?</a:t>
            </a:r>
          </a:p>
          <a:p>
            <a:endParaRPr lang="en-GB" sz="2400" dirty="0" smtClean="0"/>
          </a:p>
          <a:p>
            <a:endParaRPr lang="en-GB" sz="2400" dirty="0" smtClean="0"/>
          </a:p>
          <a:p>
            <a:endParaRPr lang="en-GB" sz="2800" dirty="0" smtClean="0"/>
          </a:p>
          <a:p>
            <a:endParaRPr lang="en-GB" sz="2800" dirty="0"/>
          </a:p>
        </p:txBody>
      </p:sp>
    </p:spTree>
    <p:extLst>
      <p:ext uri="{BB962C8B-B14F-4D97-AF65-F5344CB8AC3E}">
        <p14:creationId xmlns:p14="http://schemas.microsoft.com/office/powerpoint/2010/main" val="10492233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r>
              <a:rPr lang="en-GB" dirty="0" smtClean="0"/>
              <a:t>Questions</a:t>
            </a:r>
            <a:r>
              <a:rPr lang="en-GB" dirty="0"/>
              <a:t>? Comments! </a:t>
            </a:r>
            <a:endParaRPr lang="en-US" dirty="0" smtClean="0"/>
          </a:p>
        </p:txBody>
      </p:sp>
      <p:sp>
        <p:nvSpPr>
          <p:cNvPr id="89091" name="Rectangle 3"/>
          <p:cNvSpPr>
            <a:spLocks noGrp="1" noChangeArrowheads="1"/>
          </p:cNvSpPr>
          <p:nvPr>
            <p:ph type="body" idx="1"/>
          </p:nvPr>
        </p:nvSpPr>
        <p:spPr>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mtClean="0"/>
          </a:p>
        </p:txBody>
      </p:sp>
      <p:pic>
        <p:nvPicPr>
          <p:cNvPr id="89092" name="Picture 4" descr="MC9004315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3071430"/>
            <a:ext cx="31464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MC9004315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1052513"/>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7" descr="MC9004419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193" y="188913"/>
            <a:ext cx="15208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8" descr="MC900433165[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8" y="3936620"/>
            <a:ext cx="34480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9" descr="MC90007862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488" y="2207838"/>
            <a:ext cx="18573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802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G Group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pitchFamily="34" charset="0"/>
          </a:defRPr>
        </a:defPPr>
      </a:lstStyle>
    </a:lnDef>
  </a:objectDefaults>
  <a:extraClrSchemeLst>
    <a:extraClrScheme>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G Group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G Group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G Group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G Group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G Group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G Group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G Group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G Group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G Group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G Group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G Group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00.xml><?xml version="1.0" encoding="utf-8"?>
<a:theme xmlns:a="http://schemas.openxmlformats.org/drawingml/2006/main" name="70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01.xml><?xml version="1.0" encoding="utf-8"?>
<a:theme xmlns:a="http://schemas.openxmlformats.org/drawingml/2006/main" name="71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02.xml><?xml version="1.0" encoding="utf-8"?>
<a:theme xmlns:a="http://schemas.openxmlformats.org/drawingml/2006/main" name="72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0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2.xml><?xml version="1.0" encoding="utf-8"?>
<a:theme xmlns:a="http://schemas.openxmlformats.org/drawingml/2006/main" name="7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3.xml><?xml version="1.0" encoding="utf-8"?>
<a:theme xmlns:a="http://schemas.openxmlformats.org/drawingml/2006/main" name="8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4.xml><?xml version="1.0" encoding="utf-8"?>
<a:theme xmlns:a="http://schemas.openxmlformats.org/drawingml/2006/main" name="9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5.xml><?xml version="1.0" encoding="utf-8"?>
<a:theme xmlns:a="http://schemas.openxmlformats.org/drawingml/2006/main" name="10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6.xml><?xml version="1.0" encoding="utf-8"?>
<a:theme xmlns:a="http://schemas.openxmlformats.org/drawingml/2006/main" name="11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7.xml><?xml version="1.0" encoding="utf-8"?>
<a:theme xmlns:a="http://schemas.openxmlformats.org/drawingml/2006/main" name="12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8.xml><?xml version="1.0" encoding="utf-8"?>
<a:theme xmlns:a="http://schemas.openxmlformats.org/drawingml/2006/main" name="13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19.xml><?xml version="1.0" encoding="utf-8"?>
<a:theme xmlns:a="http://schemas.openxmlformats.org/drawingml/2006/main" name="14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2.xml><?xml version="1.0" encoding="utf-8"?>
<a:theme xmlns:a="http://schemas.openxmlformats.org/drawingml/2006/main" name="1_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G Group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pitchFamily="34" charset="0"/>
          </a:defRPr>
        </a:defPPr>
      </a:lstStyle>
    </a:lnDef>
  </a:objectDefaults>
  <a:extraClrSchemeLst>
    <a:extraClrScheme>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G Group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G Group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G Group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G Group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G Group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G Group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G Group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G Group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G Group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G Group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G Group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21.xml><?xml version="1.0" encoding="utf-8"?>
<a:theme xmlns:a="http://schemas.openxmlformats.org/drawingml/2006/main" name="16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22.xml><?xml version="1.0" encoding="utf-8"?>
<a:theme xmlns:a="http://schemas.openxmlformats.org/drawingml/2006/main" name="17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23.xml><?xml version="1.0" encoding="utf-8"?>
<a:theme xmlns:a="http://schemas.openxmlformats.org/drawingml/2006/main" name="18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24.xml><?xml version="1.0" encoding="utf-8"?>
<a:theme xmlns:a="http://schemas.openxmlformats.org/drawingml/2006/main" name="19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25.xml><?xml version="1.0" encoding="utf-8"?>
<a:theme xmlns:a="http://schemas.openxmlformats.org/drawingml/2006/main" name="20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26.xml><?xml version="1.0" encoding="utf-8"?>
<a:theme xmlns:a="http://schemas.openxmlformats.org/drawingml/2006/main" name="21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27.xml><?xml version="1.0" encoding="utf-8"?>
<a:theme xmlns:a="http://schemas.openxmlformats.org/drawingml/2006/main" name="22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28.xml><?xml version="1.0" encoding="utf-8"?>
<a:theme xmlns:a="http://schemas.openxmlformats.org/drawingml/2006/main" name="23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29.xml><?xml version="1.0" encoding="utf-8"?>
<a:theme xmlns:a="http://schemas.openxmlformats.org/drawingml/2006/main" name="24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3.xml><?xml version="1.0" encoding="utf-8"?>
<a:theme xmlns:a="http://schemas.openxmlformats.org/drawingml/2006/main" name="2_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G Group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charset="0"/>
          </a:defRPr>
        </a:defPPr>
      </a:lstStyle>
    </a:lnDef>
  </a:objectDefaults>
  <a:extraClrSchemeLst>
    <a:extraClrScheme>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G Group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G Group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G Group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G Group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G Group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G Group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G Group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G Group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G Group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G Group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G Group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5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31.xml><?xml version="1.0" encoding="utf-8"?>
<a:theme xmlns:a="http://schemas.openxmlformats.org/drawingml/2006/main" name="26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32.xml><?xml version="1.0" encoding="utf-8"?>
<a:theme xmlns:a="http://schemas.openxmlformats.org/drawingml/2006/main" name="27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33.xml><?xml version="1.0" encoding="utf-8"?>
<a:theme xmlns:a="http://schemas.openxmlformats.org/drawingml/2006/main" name="28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34.xml><?xml version="1.0" encoding="utf-8"?>
<a:theme xmlns:a="http://schemas.openxmlformats.org/drawingml/2006/main" name="29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35.xml><?xml version="1.0" encoding="utf-8"?>
<a:theme xmlns:a="http://schemas.openxmlformats.org/drawingml/2006/main" name="30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36.xml><?xml version="1.0" encoding="utf-8"?>
<a:theme xmlns:a="http://schemas.openxmlformats.org/drawingml/2006/main" name="31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37.xml><?xml version="1.0" encoding="utf-8"?>
<a:theme xmlns:a="http://schemas.openxmlformats.org/drawingml/2006/main" name="32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38.xml><?xml version="1.0" encoding="utf-8"?>
<a:theme xmlns:a="http://schemas.openxmlformats.org/drawingml/2006/main" name="33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39.xml><?xml version="1.0" encoding="utf-8"?>
<a:theme xmlns:a="http://schemas.openxmlformats.org/drawingml/2006/main" name="34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4.xml><?xml version="1.0" encoding="utf-8"?>
<a:theme xmlns:a="http://schemas.openxmlformats.org/drawingml/2006/main" name="3_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G Group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pitchFamily="34" charset="0"/>
          </a:defRPr>
        </a:defPPr>
      </a:lstStyle>
    </a:lnDef>
  </a:objectDefaults>
  <a:extraClrSchemeLst>
    <a:extraClrScheme>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G Group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G Group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G Group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G Group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G Group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G Group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G Group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G Group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G Group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G Group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G Group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5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41.xml><?xml version="1.0" encoding="utf-8"?>
<a:theme xmlns:a="http://schemas.openxmlformats.org/drawingml/2006/main" name="36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42.xml><?xml version="1.0" encoding="utf-8"?>
<a:theme xmlns:a="http://schemas.openxmlformats.org/drawingml/2006/main" name="37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43.xml><?xml version="1.0" encoding="utf-8"?>
<a:theme xmlns:a="http://schemas.openxmlformats.org/drawingml/2006/main" name="38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44.xml><?xml version="1.0" encoding="utf-8"?>
<a:theme xmlns:a="http://schemas.openxmlformats.org/drawingml/2006/main" name="39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45.xml><?xml version="1.0" encoding="utf-8"?>
<a:theme xmlns:a="http://schemas.openxmlformats.org/drawingml/2006/main" name="5_LG Group 2">
  <a:themeElements>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G Group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4400" b="1" i="0" u="none" strike="noStrike" cap="none" normalizeH="0" baseline="0" smtClean="0">
            <a:ln>
              <a:noFill/>
            </a:ln>
            <a:solidFill>
              <a:schemeClr val="tx2"/>
            </a:solidFill>
            <a:effectLst/>
            <a:latin typeface="Arial" charset="0"/>
          </a:defRPr>
        </a:defPPr>
      </a:lstStyle>
    </a:lnDef>
  </a:objectDefaults>
  <a:extraClrSchemeLst>
    <a:extraClrScheme>
      <a:clrScheme name="LG Group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G Group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G Group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G Group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G Group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G Group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G Group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G Group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G Group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G Group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G Group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G Group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47.xml><?xml version="1.0" encoding="utf-8"?>
<a:theme xmlns:a="http://schemas.openxmlformats.org/drawingml/2006/main" name="1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48.xml><?xml version="1.0" encoding="utf-8"?>
<a:theme xmlns:a="http://schemas.openxmlformats.org/drawingml/2006/main" name="2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49.xml><?xml version="1.0" encoding="utf-8"?>
<a:theme xmlns:a="http://schemas.openxmlformats.org/drawingml/2006/main" name="3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5.xml><?xml version="1.0" encoding="utf-8"?>
<a:theme xmlns:a="http://schemas.openxmlformats.org/drawingml/2006/main" name="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50.xml><?xml version="1.0" encoding="utf-8"?>
<a:theme xmlns:a="http://schemas.openxmlformats.org/drawingml/2006/main" name="4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51.xml><?xml version="1.0" encoding="utf-8"?>
<a:theme xmlns:a="http://schemas.openxmlformats.org/drawingml/2006/main" name="5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52.xml><?xml version="1.0" encoding="utf-8"?>
<a:theme xmlns:a="http://schemas.openxmlformats.org/drawingml/2006/main" name="6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53.xml><?xml version="1.0" encoding="utf-8"?>
<a:theme xmlns:a="http://schemas.openxmlformats.org/drawingml/2006/main" name="7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54.xml><?xml version="1.0" encoding="utf-8"?>
<a:theme xmlns:a="http://schemas.openxmlformats.org/drawingml/2006/main" name="8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55.xml><?xml version="1.0" encoding="utf-8"?>
<a:theme xmlns:a="http://schemas.openxmlformats.org/drawingml/2006/main" name="9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56.xml><?xml version="1.0" encoding="utf-8"?>
<a:theme xmlns:a="http://schemas.openxmlformats.org/drawingml/2006/main" name="10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57.xml><?xml version="1.0" encoding="utf-8"?>
<a:theme xmlns:a="http://schemas.openxmlformats.org/drawingml/2006/main" name="11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58.xml><?xml version="1.0" encoding="utf-8"?>
<a:theme xmlns:a="http://schemas.openxmlformats.org/drawingml/2006/main" name="12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59.xml><?xml version="1.0" encoding="utf-8"?>
<a:theme xmlns:a="http://schemas.openxmlformats.org/drawingml/2006/main" name="13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6.xml><?xml version="1.0" encoding="utf-8"?>
<a:theme xmlns:a="http://schemas.openxmlformats.org/drawingml/2006/main" name="1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60.xml><?xml version="1.0" encoding="utf-8"?>
<a:theme xmlns:a="http://schemas.openxmlformats.org/drawingml/2006/main" name="14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61.xml><?xml version="1.0" encoding="utf-8"?>
<a:theme xmlns:a="http://schemas.openxmlformats.org/drawingml/2006/main" name="15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62.xml><?xml version="1.0" encoding="utf-8"?>
<a:theme xmlns:a="http://schemas.openxmlformats.org/drawingml/2006/main" name="16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63.xml><?xml version="1.0" encoding="utf-8"?>
<a:theme xmlns:a="http://schemas.openxmlformats.org/drawingml/2006/main" name="17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64.xml><?xml version="1.0" encoding="utf-8"?>
<a:theme xmlns:a="http://schemas.openxmlformats.org/drawingml/2006/main" name="18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65.xml><?xml version="1.0" encoding="utf-8"?>
<a:theme xmlns:a="http://schemas.openxmlformats.org/drawingml/2006/main" name="19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66.xml><?xml version="1.0" encoding="utf-8"?>
<a:theme xmlns:a="http://schemas.openxmlformats.org/drawingml/2006/main" name="20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67.xml><?xml version="1.0" encoding="utf-8"?>
<a:theme xmlns:a="http://schemas.openxmlformats.org/drawingml/2006/main" name="21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68.xml><?xml version="1.0" encoding="utf-8"?>
<a:theme xmlns:a="http://schemas.openxmlformats.org/drawingml/2006/main" name="22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69.xml><?xml version="1.0" encoding="utf-8"?>
<a:theme xmlns:a="http://schemas.openxmlformats.org/drawingml/2006/main" name="23_square GMAC">
  <a:themeElements>
    <a:clrScheme name="Custom 2">
      <a:dk1>
        <a:srgbClr val="011892"/>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D192C4BB-3E5C-1C45-932F-389AF62E971F}" vid="{CB027C25-A7A0-4448-ADAE-0203185EBD49}"/>
    </a:ext>
  </a:extLst>
</a:theme>
</file>

<file path=ppt/theme/theme7.xml><?xml version="1.0" encoding="utf-8"?>
<a:theme xmlns:a="http://schemas.openxmlformats.org/drawingml/2006/main" name="2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70.xml><?xml version="1.0" encoding="utf-8"?>
<a:theme xmlns:a="http://schemas.openxmlformats.org/drawingml/2006/main" name="40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71.xml><?xml version="1.0" encoding="utf-8"?>
<a:theme xmlns:a="http://schemas.openxmlformats.org/drawingml/2006/main" name="41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72.xml><?xml version="1.0" encoding="utf-8"?>
<a:theme xmlns:a="http://schemas.openxmlformats.org/drawingml/2006/main" name="42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73.xml><?xml version="1.0" encoding="utf-8"?>
<a:theme xmlns:a="http://schemas.openxmlformats.org/drawingml/2006/main" name="43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74.xml><?xml version="1.0" encoding="utf-8"?>
<a:theme xmlns:a="http://schemas.openxmlformats.org/drawingml/2006/main" name="44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75.xml><?xml version="1.0" encoding="utf-8"?>
<a:theme xmlns:a="http://schemas.openxmlformats.org/drawingml/2006/main" name="45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76.xml><?xml version="1.0" encoding="utf-8"?>
<a:theme xmlns:a="http://schemas.openxmlformats.org/drawingml/2006/main" name="46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77.xml><?xml version="1.0" encoding="utf-8"?>
<a:theme xmlns:a="http://schemas.openxmlformats.org/drawingml/2006/main" name="47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78.xml><?xml version="1.0" encoding="utf-8"?>
<a:theme xmlns:a="http://schemas.openxmlformats.org/drawingml/2006/main" name="48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79.xml><?xml version="1.0" encoding="utf-8"?>
<a:theme xmlns:a="http://schemas.openxmlformats.org/drawingml/2006/main" name="49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xml><?xml version="1.0" encoding="utf-8"?>
<a:theme xmlns:a="http://schemas.openxmlformats.org/drawingml/2006/main" name="3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0.xml><?xml version="1.0" encoding="utf-8"?>
<a:theme xmlns:a="http://schemas.openxmlformats.org/drawingml/2006/main" name="50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1.xml><?xml version="1.0" encoding="utf-8"?>
<a:theme xmlns:a="http://schemas.openxmlformats.org/drawingml/2006/main" name="51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2.xml><?xml version="1.0" encoding="utf-8"?>
<a:theme xmlns:a="http://schemas.openxmlformats.org/drawingml/2006/main" name="52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3.xml><?xml version="1.0" encoding="utf-8"?>
<a:theme xmlns:a="http://schemas.openxmlformats.org/drawingml/2006/main" name="53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4.xml><?xml version="1.0" encoding="utf-8"?>
<a:theme xmlns:a="http://schemas.openxmlformats.org/drawingml/2006/main" name="54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5.xml><?xml version="1.0" encoding="utf-8"?>
<a:theme xmlns:a="http://schemas.openxmlformats.org/drawingml/2006/main" name="55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6.xml><?xml version="1.0" encoding="utf-8"?>
<a:theme xmlns:a="http://schemas.openxmlformats.org/drawingml/2006/main" name="56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7.xml><?xml version="1.0" encoding="utf-8"?>
<a:theme xmlns:a="http://schemas.openxmlformats.org/drawingml/2006/main" name="57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8.xml><?xml version="1.0" encoding="utf-8"?>
<a:theme xmlns:a="http://schemas.openxmlformats.org/drawingml/2006/main" name="58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89.xml><?xml version="1.0" encoding="utf-8"?>
<a:theme xmlns:a="http://schemas.openxmlformats.org/drawingml/2006/main" name="59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xml><?xml version="1.0" encoding="utf-8"?>
<a:theme xmlns:a="http://schemas.openxmlformats.org/drawingml/2006/main" name="4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0.xml><?xml version="1.0" encoding="utf-8"?>
<a:theme xmlns:a="http://schemas.openxmlformats.org/drawingml/2006/main" name="60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1.xml><?xml version="1.0" encoding="utf-8"?>
<a:theme xmlns:a="http://schemas.openxmlformats.org/drawingml/2006/main" name="61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2.xml><?xml version="1.0" encoding="utf-8"?>
<a:theme xmlns:a="http://schemas.openxmlformats.org/drawingml/2006/main" name="62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3.xml><?xml version="1.0" encoding="utf-8"?>
<a:theme xmlns:a="http://schemas.openxmlformats.org/drawingml/2006/main" name="63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4.xml><?xml version="1.0" encoding="utf-8"?>
<a:theme xmlns:a="http://schemas.openxmlformats.org/drawingml/2006/main" name="64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5.xml><?xml version="1.0" encoding="utf-8"?>
<a:theme xmlns:a="http://schemas.openxmlformats.org/drawingml/2006/main" name="65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6.xml><?xml version="1.0" encoding="utf-8"?>
<a:theme xmlns:a="http://schemas.openxmlformats.org/drawingml/2006/main" name="66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7.xml><?xml version="1.0" encoding="utf-8"?>
<a:theme xmlns:a="http://schemas.openxmlformats.org/drawingml/2006/main" name="67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8.xml><?xml version="1.0" encoding="utf-8"?>
<a:theme xmlns:a="http://schemas.openxmlformats.org/drawingml/2006/main" name="68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99.xml><?xml version="1.0" encoding="utf-8"?>
<a:theme xmlns:a="http://schemas.openxmlformats.org/drawingml/2006/main" name="69_HBFThemePW2014">
  <a:themeElements>
    <a:clrScheme name="HBF COLOURS 2014">
      <a:dk1>
        <a:srgbClr val="555555"/>
      </a:dk1>
      <a:lt1>
        <a:sysClr val="window" lastClr="FFFFFF"/>
      </a:lt1>
      <a:dk2>
        <a:srgbClr val="4B5648"/>
      </a:dk2>
      <a:lt2>
        <a:srgbClr val="778973"/>
      </a:lt2>
      <a:accent1>
        <a:srgbClr val="5E9491"/>
      </a:accent1>
      <a:accent2>
        <a:srgbClr val="BA544D"/>
      </a:accent2>
      <a:accent3>
        <a:srgbClr val="D19E38"/>
      </a:accent3>
      <a:accent4>
        <a:srgbClr val="4B5648"/>
      </a:accent4>
      <a:accent5>
        <a:srgbClr val="E2DECC"/>
      </a:accent5>
      <a:accent6>
        <a:srgbClr val="3CA676"/>
      </a:accent6>
      <a:hlink>
        <a:srgbClr val="D19E38"/>
      </a:hlink>
      <a:folHlink>
        <a:srgbClr val="42004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14STANDARD.potx" id="{21D1B97A-CE1E-4D76-8F35-DA852ADE7850}" vid="{BEFCEF20-798E-4E99-A9D9-45B1ABC6EBA0}"/>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15022</TotalTime>
  <Words>11121</Words>
  <Application>Microsoft Office PowerPoint</Application>
  <PresentationFormat>A4 Paper (210x297 mm)</PresentationFormat>
  <Paragraphs>1297</Paragraphs>
  <Slides>142</Slides>
  <Notes>85</Notes>
  <HiddenSlides>0</HiddenSlides>
  <MMClips>0</MMClips>
  <ScaleCrop>false</ScaleCrop>
  <HeadingPairs>
    <vt:vector size="8" baseType="variant">
      <vt:variant>
        <vt:lpstr>Fonts Used</vt:lpstr>
      </vt:variant>
      <vt:variant>
        <vt:i4>11</vt:i4>
      </vt:variant>
      <vt:variant>
        <vt:lpstr>Theme</vt:lpstr>
      </vt:variant>
      <vt:variant>
        <vt:i4>102</vt:i4>
      </vt:variant>
      <vt:variant>
        <vt:lpstr>Embedded OLE Servers</vt:lpstr>
      </vt:variant>
      <vt:variant>
        <vt:i4>1</vt:i4>
      </vt:variant>
      <vt:variant>
        <vt:lpstr>Slide Titles</vt:lpstr>
      </vt:variant>
      <vt:variant>
        <vt:i4>142</vt:i4>
      </vt:variant>
    </vt:vector>
  </HeadingPairs>
  <TitlesOfParts>
    <vt:vector size="256" baseType="lpstr">
      <vt:lpstr>ＭＳ Ｐゴシック</vt:lpstr>
      <vt:lpstr>Arial</vt:lpstr>
      <vt:lpstr>Calibri</vt:lpstr>
      <vt:lpstr>Gill Sans MT</vt:lpstr>
      <vt:lpstr>Lucida Grande</vt:lpstr>
      <vt:lpstr>Mangal</vt:lpstr>
      <vt:lpstr>PT Sans</vt:lpstr>
      <vt:lpstr>Symbol</vt:lpstr>
      <vt:lpstr>Times New Roman</vt:lpstr>
      <vt:lpstr>Verdana</vt:lpstr>
      <vt:lpstr>Wingdings</vt:lpstr>
      <vt:lpstr>LG Group 2</vt:lpstr>
      <vt:lpstr>1_LG Group 2</vt:lpstr>
      <vt:lpstr>2_LG Group 2</vt:lpstr>
      <vt:lpstr>3_LG Group 2</vt:lpstr>
      <vt:lpstr>HBFThemePW2014</vt:lpstr>
      <vt:lpstr>1_HBFThemePW2014</vt:lpstr>
      <vt:lpstr>2_HBFThemePW2014</vt:lpstr>
      <vt:lpstr>3_HBFThemePW2014</vt:lpstr>
      <vt:lpstr>4_HBFThemePW2014</vt:lpstr>
      <vt:lpstr>5_HBFThemePW2014</vt:lpstr>
      <vt:lpstr>6_HBFThemePW2014</vt:lpstr>
      <vt:lpstr>7_HBFThemePW2014</vt:lpstr>
      <vt:lpstr>8_HBFThemePW2014</vt:lpstr>
      <vt:lpstr>9_HBFThemePW2014</vt:lpstr>
      <vt:lpstr>10_HBFThemePW2014</vt:lpstr>
      <vt:lpstr>11_HBFThemePW2014</vt:lpstr>
      <vt:lpstr>12_HBFThemePW2014</vt:lpstr>
      <vt:lpstr>13_HBFThemePW2014</vt:lpstr>
      <vt:lpstr>14_HBFThemePW2014</vt:lpstr>
      <vt:lpstr>15_HBFThemePW2014</vt:lpstr>
      <vt:lpstr>16_HBFThemePW2014</vt:lpstr>
      <vt:lpstr>17_HBFThemePW2014</vt:lpstr>
      <vt:lpstr>18_HBFThemePW2014</vt:lpstr>
      <vt:lpstr>19_HBFThemePW2014</vt:lpstr>
      <vt:lpstr>20_HBFThemePW2014</vt:lpstr>
      <vt:lpstr>21_HBFThemePW2014</vt:lpstr>
      <vt:lpstr>22_HBFThemePW2014</vt:lpstr>
      <vt:lpstr>23_HBFThemePW2014</vt:lpstr>
      <vt:lpstr>24_HBFThemePW2014</vt:lpstr>
      <vt:lpstr>25_HBFThemePW2014</vt:lpstr>
      <vt:lpstr>26_HBFThemePW2014</vt:lpstr>
      <vt:lpstr>27_HBFThemePW2014</vt:lpstr>
      <vt:lpstr>28_HBFThemePW2014</vt:lpstr>
      <vt:lpstr>29_HBFThemePW2014</vt:lpstr>
      <vt:lpstr>30_HBFThemePW2014</vt:lpstr>
      <vt:lpstr>31_HBFThemePW2014</vt:lpstr>
      <vt:lpstr>32_HBFThemePW2014</vt:lpstr>
      <vt:lpstr>33_HBFThemePW2014</vt:lpstr>
      <vt:lpstr>34_HBFThemePW2014</vt:lpstr>
      <vt:lpstr>35_HBFThemePW2014</vt:lpstr>
      <vt:lpstr>36_HBFThemePW2014</vt:lpstr>
      <vt:lpstr>37_HBFThemePW2014</vt:lpstr>
      <vt:lpstr>38_HBFThemePW2014</vt:lpstr>
      <vt:lpstr>39_HBFThemePW2014</vt:lpstr>
      <vt:lpstr>5_LG Group 2</vt:lpstr>
      <vt:lpstr>square GMAC</vt:lpstr>
      <vt:lpstr>1_square GMAC</vt:lpstr>
      <vt:lpstr>2_square GMAC</vt:lpstr>
      <vt:lpstr>3_square GMAC</vt:lpstr>
      <vt:lpstr>4_square GMAC</vt:lpstr>
      <vt:lpstr>5_square GMAC</vt:lpstr>
      <vt:lpstr>6_square GMAC</vt:lpstr>
      <vt:lpstr>7_square GMAC</vt:lpstr>
      <vt:lpstr>8_square GMAC</vt:lpstr>
      <vt:lpstr>9_square GMAC</vt:lpstr>
      <vt:lpstr>10_square GMAC</vt:lpstr>
      <vt:lpstr>11_square GMAC</vt:lpstr>
      <vt:lpstr>12_square GMAC</vt:lpstr>
      <vt:lpstr>13_square GMAC</vt:lpstr>
      <vt:lpstr>14_square GMAC</vt:lpstr>
      <vt:lpstr>15_square GMAC</vt:lpstr>
      <vt:lpstr>16_square GMAC</vt:lpstr>
      <vt:lpstr>17_square GMAC</vt:lpstr>
      <vt:lpstr>18_square GMAC</vt:lpstr>
      <vt:lpstr>19_square GMAC</vt:lpstr>
      <vt:lpstr>20_square GMAC</vt:lpstr>
      <vt:lpstr>21_square GMAC</vt:lpstr>
      <vt:lpstr>22_square GMAC</vt:lpstr>
      <vt:lpstr>23_square GMAC</vt:lpstr>
      <vt:lpstr>40_HBFThemePW2014</vt:lpstr>
      <vt:lpstr>41_HBFThemePW2014</vt:lpstr>
      <vt:lpstr>42_HBFThemePW2014</vt:lpstr>
      <vt:lpstr>43_HBFThemePW2014</vt:lpstr>
      <vt:lpstr>44_HBFThemePW2014</vt:lpstr>
      <vt:lpstr>45_HBFThemePW2014</vt:lpstr>
      <vt:lpstr>46_HBFThemePW2014</vt:lpstr>
      <vt:lpstr>47_HBFThemePW2014</vt:lpstr>
      <vt:lpstr>48_HBFThemePW2014</vt:lpstr>
      <vt:lpstr>49_HBFThemePW2014</vt:lpstr>
      <vt:lpstr>50_HBFThemePW2014</vt:lpstr>
      <vt:lpstr>51_HBFThemePW2014</vt:lpstr>
      <vt:lpstr>52_HBFThemePW2014</vt:lpstr>
      <vt:lpstr>53_HBFThemePW2014</vt:lpstr>
      <vt:lpstr>54_HBFThemePW2014</vt:lpstr>
      <vt:lpstr>55_HBFThemePW2014</vt:lpstr>
      <vt:lpstr>56_HBFThemePW2014</vt:lpstr>
      <vt:lpstr>57_HBFThemePW2014</vt:lpstr>
      <vt:lpstr>58_HBFThemePW2014</vt:lpstr>
      <vt:lpstr>59_HBFThemePW2014</vt:lpstr>
      <vt:lpstr>60_HBFThemePW2014</vt:lpstr>
      <vt:lpstr>61_HBFThemePW2014</vt:lpstr>
      <vt:lpstr>62_HBFThemePW2014</vt:lpstr>
      <vt:lpstr>63_HBFThemePW2014</vt:lpstr>
      <vt:lpstr>64_HBFThemePW2014</vt:lpstr>
      <vt:lpstr>65_HBFThemePW2014</vt:lpstr>
      <vt:lpstr>66_HBFThemePW2014</vt:lpstr>
      <vt:lpstr>67_HBFThemePW2014</vt:lpstr>
      <vt:lpstr>68_HBFThemePW2014</vt:lpstr>
      <vt:lpstr>69_HBFThemePW2014</vt:lpstr>
      <vt:lpstr>70_HBFThemePW2014</vt:lpstr>
      <vt:lpstr>71_HBFThemePW2014</vt:lpstr>
      <vt:lpstr>72_HBFThemePW2014</vt:lpstr>
      <vt:lpstr>Worksheet</vt:lpstr>
      <vt:lpstr>Leadership Essentials:  The Government &amp; Planning Reform</vt:lpstr>
      <vt:lpstr>Course Objective</vt:lpstr>
      <vt:lpstr>Key Facts</vt:lpstr>
      <vt:lpstr>Housekeeping</vt:lpstr>
      <vt:lpstr>This is nice, but we want more</vt:lpstr>
      <vt:lpstr>PowerPoint Presentation</vt:lpstr>
      <vt:lpstr>On the wall</vt:lpstr>
      <vt:lpstr>Government agenda items and issues that concern you</vt:lpstr>
      <vt:lpstr>The Government &amp; Planning Reform</vt:lpstr>
      <vt:lpstr>The experience in the room</vt:lpstr>
      <vt:lpstr>The Government’s Planning Reform Agenda</vt:lpstr>
      <vt:lpstr>The Government’s Planning Reform Agenda</vt:lpstr>
      <vt:lpstr>New team same old approach?</vt:lpstr>
      <vt:lpstr>The Government’s Planning Reform Agenda</vt:lpstr>
      <vt:lpstr>The Government’s Planning Reform Agenda</vt:lpstr>
      <vt:lpstr>The Government’s Planning Reform Agenda</vt:lpstr>
      <vt:lpstr>The Government’s Planning Reform Agenda</vt:lpstr>
      <vt:lpstr>The Government’s Planning Reform Agenda</vt:lpstr>
      <vt:lpstr>The Government’s Planning Reform Agenda</vt:lpstr>
      <vt:lpstr>Affordable Housing – a new definition</vt:lpstr>
      <vt:lpstr>Starter Homes</vt:lpstr>
      <vt:lpstr>Starter Homes</vt:lpstr>
      <vt:lpstr>Questions? Comments!</vt:lpstr>
      <vt:lpstr>New Homes Bonus Reform    </vt:lpstr>
      <vt:lpstr>New Homes Bonus consultation</vt:lpstr>
      <vt:lpstr>New Homes Bonus Reform</vt:lpstr>
      <vt:lpstr>Questions? Comments!</vt:lpstr>
      <vt:lpstr>Coffee – 15 mins   </vt:lpstr>
      <vt:lpstr>Future of CIL and Developer Contributions</vt:lpstr>
      <vt:lpstr>Gilian Macinnes-</vt:lpstr>
      <vt:lpstr>Making a Place</vt:lpstr>
      <vt:lpstr>Developer contributions- What are the Mechanisms?</vt:lpstr>
      <vt:lpstr>S106 – tests and restrictions</vt:lpstr>
      <vt:lpstr>What is a Community Infrastructure  Levy (CIL)? </vt:lpstr>
      <vt:lpstr>Charging  CIL – some basics</vt:lpstr>
      <vt:lpstr>What pays CIL?</vt:lpstr>
      <vt:lpstr>What doesn’t Pay CIL</vt:lpstr>
      <vt:lpstr>What are the absolute basic requirements of setting a CIL? </vt:lpstr>
      <vt:lpstr>PowerPoint Presentation</vt:lpstr>
      <vt:lpstr>S106 changes – pooling restrictions</vt:lpstr>
      <vt:lpstr>Recent or Proposed Changes to s106</vt:lpstr>
      <vt:lpstr>Speeding up s 106</vt:lpstr>
      <vt:lpstr>CIL – The Future</vt:lpstr>
      <vt:lpstr>CIL Review Panel-</vt:lpstr>
      <vt:lpstr>Purpose of the CIL Review</vt:lpstr>
      <vt:lpstr>Approach</vt:lpstr>
      <vt:lpstr>CIL Progress</vt:lpstr>
      <vt:lpstr>Evidence</vt:lpstr>
      <vt:lpstr>Evidence (cont.)</vt:lpstr>
      <vt:lpstr>CIL -The Future</vt:lpstr>
      <vt:lpstr>Government Loans –  HM Treasury</vt:lpstr>
      <vt:lpstr>Contact me</vt:lpstr>
      <vt:lpstr>Lunch – 1 hour </vt:lpstr>
      <vt:lpstr>The Government’s Planning Agenda and Local Government:  the developers’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the Maths</vt:lpstr>
      <vt:lpstr>5 Year Trajectory Plan</vt:lpstr>
      <vt:lpstr>PowerPoint Presentation</vt:lpstr>
      <vt:lpstr>PowerPoint Presentation</vt:lpstr>
      <vt:lpstr>PowerPoint Presentation</vt:lpstr>
      <vt:lpstr>PowerPoint Presentation</vt:lpstr>
      <vt:lpstr>PowerPoint Presentation</vt:lpstr>
      <vt:lpstr>Planning fees and costs recovery</vt:lpstr>
      <vt:lpstr>PowerPoint Presentation</vt:lpstr>
      <vt:lpstr>PowerPoint Presentation</vt:lpstr>
      <vt:lpstr>PowerPoint Presentation</vt:lpstr>
      <vt:lpstr>PowerPoint Presentation</vt:lpstr>
      <vt:lpstr>Coffee – 15 mins   </vt:lpstr>
      <vt:lpstr>NPPF – brownfield land</vt:lpstr>
      <vt:lpstr>Housing and Planning Act</vt:lpstr>
      <vt:lpstr>Brownfield Register</vt:lpstr>
      <vt:lpstr>Brownfield register – H&amp;P Act</vt:lpstr>
      <vt:lpstr>Brownfield Register</vt:lpstr>
      <vt:lpstr>Brownfield Register</vt:lpstr>
      <vt:lpstr>Permission in principle</vt:lpstr>
      <vt:lpstr>Permission in Principle</vt:lpstr>
      <vt:lpstr>PowerPoint Presentation</vt:lpstr>
      <vt:lpstr>Permission in principle</vt:lpstr>
      <vt:lpstr>The package of brownfield register and PiPs</vt:lpstr>
      <vt:lpstr>Questions? Comments! </vt:lpstr>
      <vt:lpstr>NHB    </vt:lpstr>
      <vt:lpstr>New Homes Bonus consultation</vt:lpstr>
      <vt:lpstr>New Homes Bonus Reform</vt:lpstr>
      <vt:lpstr>Questions? Comments!</vt:lpstr>
      <vt:lpstr>Alternative providers</vt:lpstr>
      <vt:lpstr>Piloting competition in planning application processing</vt:lpstr>
      <vt:lpstr>Current picture</vt:lpstr>
      <vt:lpstr>Piloting competition in planning application processing</vt:lpstr>
      <vt:lpstr>Piloting competition in planning application processing</vt:lpstr>
      <vt:lpstr> Provisional project plan and timeline</vt:lpstr>
      <vt:lpstr>Areas to explore (1)</vt:lpstr>
      <vt:lpstr>Areas to explore (2)</vt:lpstr>
      <vt:lpstr>Areas to explore (3)</vt:lpstr>
      <vt:lpstr>Areas to explore (4)</vt:lpstr>
      <vt:lpstr>Areas to explore (5)</vt:lpstr>
      <vt:lpstr>Planning fees and cost recovery</vt:lpstr>
      <vt:lpstr>Inflation related planning fees increase?</vt:lpstr>
      <vt:lpstr>Questions?</vt:lpstr>
      <vt:lpstr>Performance on planning applications</vt:lpstr>
      <vt:lpstr>Performance on planning applications</vt:lpstr>
      <vt:lpstr>Questions?</vt:lpstr>
      <vt:lpstr>Leadership Essentials:  Government &amp; Planning Reform</vt:lpstr>
      <vt:lpstr>The Government &amp; Planning Reform</vt:lpstr>
      <vt:lpstr>Neighbourhood planning</vt:lpstr>
      <vt:lpstr>Neighbourhood Planning Changes</vt:lpstr>
      <vt:lpstr>Neighbourhood Planning Changes</vt:lpstr>
      <vt:lpstr>Questions?</vt:lpstr>
      <vt:lpstr>Local Plan Intervention</vt:lpstr>
      <vt:lpstr>Local Plan Intervention</vt:lpstr>
      <vt:lpstr>Local Plan Intervention</vt:lpstr>
      <vt:lpstr>Plan making powers to Mayor &amp; combined authorities</vt:lpstr>
      <vt:lpstr>Plan making powers to Mayor &amp; combined authorities</vt:lpstr>
      <vt:lpstr>Local Plan Intervention</vt:lpstr>
      <vt:lpstr>Local Plan Intervention</vt:lpstr>
      <vt:lpstr>Local Plan Expert Group</vt:lpstr>
      <vt:lpstr>Local Plan Reform?? WP content</vt:lpstr>
      <vt:lpstr>Questions?</vt:lpstr>
      <vt:lpstr>Implications of leaving the EU</vt:lpstr>
      <vt:lpstr>Implications of leaving the EU</vt:lpstr>
      <vt:lpstr>FINAL Questions? Comments!</vt:lpstr>
      <vt:lpstr>We need your feedback</vt:lpstr>
      <vt:lpstr>PowerPoint Presentation</vt:lpstr>
      <vt:lpstr>PowerPoint Presentation</vt:lpstr>
    </vt:vector>
  </TitlesOfParts>
  <Company>LGA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main title here</dc:title>
  <dc:creator>marinah</dc:creator>
  <cp:lastModifiedBy>Scott Phillips</cp:lastModifiedBy>
  <cp:revision>371</cp:revision>
  <cp:lastPrinted>2013-03-20T15:04:09Z</cp:lastPrinted>
  <dcterms:created xsi:type="dcterms:W3CDTF">2010-06-21T13:45:43Z</dcterms:created>
  <dcterms:modified xsi:type="dcterms:W3CDTF">2017-01-30T12:50:44Z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C.identifier">
    <vt:lpwstr>IDEA</vt:lpwstr>
  </property>
  <property fmtid="{D5CDD505-2E9C-101B-9397-08002B2CF9AE}" pid="3" name="DC.date.issued">
    <vt:lpwstr>2010-06-22T00:00:00Z</vt:lpwstr>
  </property>
  <property fmtid="{D5CDD505-2E9C-101B-9397-08002B2CF9AE}" pid="4" name="Work area">
    <vt:lpwstr>29</vt:lpwstr>
  </property>
  <property fmtid="{D5CDD505-2E9C-101B-9397-08002B2CF9AE}" pid="5" name="Move to Archive">
    <vt:lpwstr>Current</vt:lpwstr>
  </property>
  <property fmtid="{D5CDD505-2E9C-101B-9397-08002B2CF9AE}" pid="6" name="DC.Description">
    <vt:lpwstr>LG Improvement and development powerpoint template</vt:lpwstr>
  </property>
  <property fmtid="{D5CDD505-2E9C-101B-9397-08002B2CF9AE}" pid="7" name="Status">
    <vt:lpwstr>Final</vt:lpwstr>
  </property>
  <property fmtid="{D5CDD505-2E9C-101B-9397-08002B2CF9AE}" pid="8" name="DC.Type">
    <vt:lpwstr>233</vt:lpwstr>
  </property>
  <property fmtid="{D5CDD505-2E9C-101B-9397-08002B2CF9AE}" pid="9" name="DC.Author">
    <vt:lpwstr>julia white</vt:lpwstr>
  </property>
  <property fmtid="{D5CDD505-2E9C-101B-9397-08002B2CF9AE}" pid="10" name="DC.creator">
    <vt:lpwstr>Communications and Marketing</vt:lpwstr>
  </property>
  <property fmtid="{D5CDD505-2E9C-101B-9397-08002B2CF9AE}" pid="11" name="e-GMS.subject.keyword">
    <vt:lpwstr>LG Improvement and development powerpoint template</vt:lpwstr>
  </property>
  <property fmtid="{D5CDD505-2E9C-101B-9397-08002B2CF9AE}" pid="12" name="Date">
    <vt:lpwstr>2010-06-22T00:00:00Z</vt:lpwstr>
  </property>
  <property fmtid="{D5CDD505-2E9C-101B-9397-08002B2CF9AE}" pid="13" name="DC.Language">
    <vt:lpwstr>eng</vt:lpwstr>
  </property>
</Properties>
</file>