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981" r:id="rId5"/>
    <p:sldId id="977" r:id="rId6"/>
    <p:sldId id="987" r:id="rId7"/>
    <p:sldId id="1030" r:id="rId8"/>
    <p:sldId id="1033" r:id="rId9"/>
    <p:sldId id="986" r:id="rId10"/>
    <p:sldId id="988" r:id="rId11"/>
    <p:sldId id="1031" r:id="rId12"/>
    <p:sldId id="1032" r:id="rId13"/>
    <p:sldId id="976" r:id="rId14"/>
    <p:sldId id="979" r:id="rId15"/>
    <p:sldId id="989" r:id="rId16"/>
    <p:sldId id="1028" r:id="rId17"/>
    <p:sldId id="978" r:id="rId18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70A99C-DEA7-7DBA-EC33-B116CDEA7B09}" name="Joanna Perry" initials="JP" userId="S::joanna_perry@sandwell.gov.uk::ab1a83fc-c49c-4706-aaff-24124381319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8259" autoAdjust="0"/>
  </p:normalViewPr>
  <p:slideViewPr>
    <p:cSldViewPr snapToGrid="0">
      <p:cViewPr varScale="1">
        <p:scale>
          <a:sx n="36" d="100"/>
          <a:sy n="36" d="100"/>
        </p:scale>
        <p:origin x="989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6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DA545-4483-4623-998E-58F2CDDCC831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F10ED-89CE-4A70-9D05-EC4C64EBBC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692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F10ED-89CE-4A70-9D05-EC4C64EBBCA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252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73787-D351-61EF-5696-37933E55A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821038-99A6-2081-6E1E-12F328672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B3C74-5F3C-42F8-ED62-72263A8E4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CD8A4-5763-744F-8237-0713D99C049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19C5D-B3C6-CF9A-CB88-1D99E897D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FBC74-3CFC-6FC0-CD24-CEA33E52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0678F-1BDB-7141-9DD3-ECD83CA61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53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AF089-D84F-14A7-DFFC-2F87D815B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700AF4-FDA9-81FC-C36A-EA0B5EC67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947A7-88CF-B3BD-0C34-D3625DF22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CD8A4-5763-744F-8237-0713D99C049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F4FA1-8607-7BE6-DB51-4437782CA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D19F6-8340-B52D-448C-234F383EB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0678F-1BDB-7141-9DD3-ECD83CA61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15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7B0AA0-475B-6FA0-8A4A-F208F4FC5B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54D26-F4CA-29AC-ED6E-20A8ECDB9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EEBC0-E02C-6E82-7CAD-1F6542B23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CD8A4-5763-744F-8237-0713D99C049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32BEE-EAFF-9625-95EB-86555D8A1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4847D-1679-F4FB-D635-1F011A26B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0678F-1BDB-7141-9DD3-ECD83CA61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49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2474C-23CE-3883-7E2C-64C9E966C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8E21E-7D47-9F2E-DB8E-64E82AA79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1C010-35EE-3423-DBAA-52DE3A121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CD8A4-5763-744F-8237-0713D99C049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8B9F6-B5DF-A338-CF25-CEB9EC177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705BF-F05C-DF55-5AF1-0FFC8E82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0678F-1BDB-7141-9DD3-ECD83CA61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44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81B73-CF76-3C4E-A38E-EB5CB9B4C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AB52-43A0-5C27-A9E9-51D9F40C1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F9A5F-5890-534A-2CEA-012C8A097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CD8A4-5763-744F-8237-0713D99C049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EB912-87F8-25B3-BE54-32D1CF5C7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9C1DB-CB23-7455-6A7A-4605AA5C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0678F-1BDB-7141-9DD3-ECD83CA61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67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11C8A-8CAB-415C-D016-CB7D6B22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76D5-F8F9-06D2-D265-7C828F1EC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D513A1-184D-7ACC-FC29-371DBE3FE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DCB8C-DEF8-60F2-3352-8F684156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CD8A4-5763-744F-8237-0713D99C049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01919-7B8C-B6AF-1934-B2E026BC0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2B0B8-A1B8-E9B1-DF0E-8A177EE79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0678F-1BDB-7141-9DD3-ECD83CA61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9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600EB-C721-A696-2E29-C6AB57347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ABC86-D210-D6CB-F3CB-B9C275A8B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B8BC3-ABD9-70C1-0DB9-D7A08F204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8B9570-5A93-CC8E-6718-32B0512419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B4D6C-3CE1-0124-517F-CE508CD4D4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49D883-05FF-D3F2-7390-9E385A5EC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CD8A4-5763-744F-8237-0713D99C049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A68E4-2997-035C-9B33-1CE1EB900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C95D7C-A279-FA4A-DE5F-622ABB22D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0678F-1BDB-7141-9DD3-ECD83CA61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59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B9342-C4A8-9708-27ED-79D8774E8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3B47C-8359-7754-16A1-24F550F37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CD8A4-5763-744F-8237-0713D99C049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849B39-AAEA-3FC0-943F-47D2D3637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ED0BCE-A209-D7DC-0622-2FC89BB10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0678F-1BDB-7141-9DD3-ECD83CA61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25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5A1FDB-0DF7-B089-26E7-264192800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CD8A4-5763-744F-8237-0713D99C049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FE5F9C-D27B-4D71-E0CA-18B0BDF1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7C13B-B79A-CAC1-FC44-6220CA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0678F-1BDB-7141-9DD3-ECD83CA61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1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FA070-BEED-5024-FE95-0B88022D2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8FCD7-1190-35CA-9D37-C827E6043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9DF0F-96FC-BD7D-21D1-74593A071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398508-A56E-0C29-6D2B-E301E4723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CD8A4-5763-744F-8237-0713D99C049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6B67F-095B-DA9F-D7C2-EEE2BAFF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63397-1D36-E013-364B-2338C544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0678F-1BDB-7141-9DD3-ECD83CA61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1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9476A-D11B-1C1D-003B-2AAE2349B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179C1F-6F44-5614-097E-42D32A600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EF10E2-04D5-E041-5D0E-64F6AC05E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A5A88-A590-C82A-A062-2D95EF8DB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CD8A4-5763-744F-8237-0713D99C049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AEBAEC-B0A7-7D17-98EA-150DE3D4D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E6CF5-C18F-1BAC-707A-5AA4253B6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0678F-1BDB-7141-9DD3-ECD83CA61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8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B6B9BB-C98B-870C-869B-4FBDCDD13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9D916-B42D-48AB-6EE9-EE8D1BBA7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7762A-7339-442E-8D3B-87CD1E7326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CD8A4-5763-744F-8237-0713D99C049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43217-FCB7-D8AA-3D61-FFC856021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9BB87-7865-7315-FBD4-A7FD9F263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0678F-1BDB-7141-9DD3-ECD83CA61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background with buildings and text&#10;&#10;Description automatically generated">
            <a:extLst>
              <a:ext uri="{FF2B5EF4-FFF2-40B4-BE49-F238E27FC236}">
                <a16:creationId xmlns:a16="http://schemas.microsoft.com/office/drawing/2014/main" id="{F385A1DA-8F63-4969-8828-AA9CD6833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26"/>
          <a:stretch/>
        </p:blipFill>
        <p:spPr>
          <a:xfrm>
            <a:off x="0" y="1282"/>
            <a:ext cx="12256635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F65AAB-D829-8080-9979-08D5CE535068}"/>
              </a:ext>
            </a:extLst>
          </p:cNvPr>
          <p:cNvSpPr txBox="1"/>
          <p:nvPr/>
        </p:nvSpPr>
        <p:spPr>
          <a:xfrm>
            <a:off x="951883" y="1854552"/>
            <a:ext cx="1035286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cs typeface="Arial" panose="020B0604020202020204" pitchFamily="34" charset="0"/>
              </a:rPr>
              <a:t>LGA Transformation roundtable</a:t>
            </a:r>
          </a:p>
          <a:p>
            <a:pPr algn="ctr"/>
            <a:endParaRPr lang="en-GB" sz="4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endParaRPr lang="en-GB" sz="4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r"/>
            <a:r>
              <a:rPr lang="en-GB" sz="4400" b="1" dirty="0">
                <a:solidFill>
                  <a:schemeClr val="bg1"/>
                </a:solidFill>
                <a:cs typeface="Arial" panose="020B0604020202020204" pitchFamily="34" charset="0"/>
              </a:rPr>
              <a:t>Shokat Lal</a:t>
            </a:r>
          </a:p>
          <a:p>
            <a:pPr algn="r"/>
            <a:r>
              <a:rPr lang="en-GB" sz="4400" b="1" dirty="0">
                <a:solidFill>
                  <a:schemeClr val="bg1"/>
                </a:solidFill>
                <a:cs typeface="Arial" panose="020B0604020202020204" pitchFamily="34" charset="0"/>
              </a:rPr>
              <a:t>Chief Executive</a:t>
            </a:r>
          </a:p>
          <a:p>
            <a:pPr algn="ctr"/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398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289C9BB8-E956-4295-991B-70BF674F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r="10799"/>
          <a:stretch>
            <a:fillRect/>
          </a:stretch>
        </p:blipFill>
        <p:spPr>
          <a:xfrm>
            <a:off x="0" y="4808306"/>
            <a:ext cx="12192000" cy="21297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18737-9A43-449F-BB30-8FCF9C5CFB01}"/>
              </a:ext>
            </a:extLst>
          </p:cNvPr>
          <p:cNvSpPr/>
          <p:nvPr/>
        </p:nvSpPr>
        <p:spPr>
          <a:xfrm>
            <a:off x="3135086" y="3244334"/>
            <a:ext cx="3079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DEF70-8812-0047-F5EC-4C1A4AB65656}"/>
              </a:ext>
            </a:extLst>
          </p:cNvPr>
          <p:cNvSpPr txBox="1"/>
          <p:nvPr/>
        </p:nvSpPr>
        <p:spPr>
          <a:xfrm>
            <a:off x="634999" y="1425360"/>
            <a:ext cx="10670309" cy="23372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A7CCCE-B8B7-C5DA-9A57-69AF2B58E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34" y="390219"/>
            <a:ext cx="11132931" cy="607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80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 drawing of a city&#10;&#10;Description automatically generated">
            <a:extLst>
              <a:ext uri="{FF2B5EF4-FFF2-40B4-BE49-F238E27FC236}">
                <a16:creationId xmlns:a16="http://schemas.microsoft.com/office/drawing/2014/main" id="{289C9BB8-E956-4295-991B-70BF674FBF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799"/>
          <a:stretch>
            <a:fillRect/>
          </a:stretch>
        </p:blipFill>
        <p:spPr>
          <a:xfrm>
            <a:off x="1115615" y="2960672"/>
            <a:ext cx="4742993" cy="9305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18737-9A43-449F-BB30-8FCF9C5CFB01}"/>
              </a:ext>
            </a:extLst>
          </p:cNvPr>
          <p:cNvSpPr/>
          <p:nvPr/>
        </p:nvSpPr>
        <p:spPr>
          <a:xfrm>
            <a:off x="3135086" y="3244334"/>
            <a:ext cx="3079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/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DEF70-8812-0047-F5EC-4C1A4AB65656}"/>
              </a:ext>
            </a:extLst>
          </p:cNvPr>
          <p:cNvSpPr txBox="1"/>
          <p:nvPr/>
        </p:nvSpPr>
        <p:spPr>
          <a:xfrm>
            <a:off x="634999" y="1425360"/>
            <a:ext cx="10670309" cy="23372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7D338E8-08EC-AB9D-28C2-D7D121FC2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57200"/>
            <a:ext cx="5606473" cy="666327"/>
          </a:xfrm>
        </p:spPr>
        <p:txBody>
          <a:bodyPr/>
          <a:lstStyle/>
          <a:p>
            <a:r>
              <a:rPr lang="en-GB" b="1" dirty="0">
                <a:latin typeface="+mn-lt"/>
              </a:rPr>
              <a:t>Telling a new story for Sandwell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BF8B9-9CE9-425C-AF4C-B16CCE04C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19" y="1300156"/>
            <a:ext cx="10809000" cy="4251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93B9FA-6A57-AA27-DB95-4CA5D33E8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319" y="3425926"/>
            <a:ext cx="3241040" cy="324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6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289C9BB8-E956-4295-991B-70BF674F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r="10799"/>
          <a:stretch>
            <a:fillRect/>
          </a:stretch>
        </p:blipFill>
        <p:spPr>
          <a:xfrm>
            <a:off x="0" y="4808306"/>
            <a:ext cx="12192000" cy="21297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18737-9A43-449F-BB30-8FCF9C5CFB01}"/>
              </a:ext>
            </a:extLst>
          </p:cNvPr>
          <p:cNvSpPr/>
          <p:nvPr/>
        </p:nvSpPr>
        <p:spPr>
          <a:xfrm>
            <a:off x="3135086" y="3244334"/>
            <a:ext cx="3079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DEF70-8812-0047-F5EC-4C1A4AB65656}"/>
              </a:ext>
            </a:extLst>
          </p:cNvPr>
          <p:cNvSpPr txBox="1"/>
          <p:nvPr/>
        </p:nvSpPr>
        <p:spPr>
          <a:xfrm>
            <a:off x="586507" y="1343818"/>
            <a:ext cx="10670309" cy="23372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C5A3D9-A660-F2AC-C013-C2396E2A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06" y="18255"/>
            <a:ext cx="11605493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Impact:</a:t>
            </a:r>
            <a:r>
              <a:rPr lang="en-GB" sz="4000" b="1" i="1" dirty="0">
                <a:latin typeface="+mn-lt"/>
              </a:rPr>
              <a:t> How will we know when we have got ‘there’?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D1018-0FF5-EDA0-D5CD-14D4D1628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07" y="1253331"/>
            <a:ext cx="11262986" cy="4351338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What is your HR dashboard telling you?</a:t>
            </a:r>
          </a:p>
          <a:p>
            <a:r>
              <a:rPr lang="en-GB" dirty="0"/>
              <a:t>What are residents telling us?</a:t>
            </a:r>
          </a:p>
          <a:p>
            <a:r>
              <a:rPr lang="en-GB" dirty="0"/>
              <a:t>What are our peers saying</a:t>
            </a:r>
          </a:p>
          <a:p>
            <a:r>
              <a:rPr lang="en-GB" dirty="0"/>
              <a:t>Employee surveys – acting on what you know</a:t>
            </a:r>
          </a:p>
          <a:p>
            <a:r>
              <a:rPr lang="en-GB" dirty="0"/>
              <a:t>How do staff feel on Sunday night?</a:t>
            </a:r>
          </a:p>
          <a:p>
            <a:r>
              <a:rPr lang="en-GB" dirty="0"/>
              <a:t>Do we need a </a:t>
            </a:r>
            <a:r>
              <a:rPr lang="en-GB" dirty="0" err="1"/>
              <a:t>tripadvisor</a:t>
            </a:r>
            <a:r>
              <a:rPr lang="en-GB" dirty="0"/>
              <a:t> for local government?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43B77A-C1B6-C4D7-FC2E-75AB7241B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255" y="2578894"/>
            <a:ext cx="2999492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68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289C9BB8-E956-4295-991B-70BF674F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r="10799"/>
          <a:stretch>
            <a:fillRect/>
          </a:stretch>
        </p:blipFill>
        <p:spPr>
          <a:xfrm>
            <a:off x="0" y="4808306"/>
            <a:ext cx="12192000" cy="21297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18737-9A43-449F-BB30-8FCF9C5CFB01}"/>
              </a:ext>
            </a:extLst>
          </p:cNvPr>
          <p:cNvSpPr/>
          <p:nvPr/>
        </p:nvSpPr>
        <p:spPr>
          <a:xfrm>
            <a:off x="3135086" y="3244334"/>
            <a:ext cx="3079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DEF70-8812-0047-F5EC-4C1A4AB65656}"/>
              </a:ext>
            </a:extLst>
          </p:cNvPr>
          <p:cNvSpPr txBox="1"/>
          <p:nvPr/>
        </p:nvSpPr>
        <p:spPr>
          <a:xfrm>
            <a:off x="586507" y="1343818"/>
            <a:ext cx="10670309" cy="23372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C5A3D9-A660-F2AC-C013-C2396E2A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07" y="18255"/>
            <a:ext cx="10515600" cy="1325563"/>
          </a:xfrm>
        </p:spPr>
        <p:txBody>
          <a:bodyPr/>
          <a:lstStyle/>
          <a:p>
            <a:r>
              <a:rPr lang="en-GB" b="1" dirty="0">
                <a:latin typeface="+mn-lt"/>
              </a:rPr>
              <a:t>In 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D1018-0FF5-EDA0-D5CD-14D4D1628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07" y="1253331"/>
            <a:ext cx="11262986" cy="4351338"/>
          </a:xfrm>
        </p:spPr>
        <p:txBody>
          <a:bodyPr>
            <a:normAutofit/>
          </a:bodyPr>
          <a:lstStyle/>
          <a:p>
            <a:r>
              <a:rPr lang="en-GB" dirty="0"/>
              <a:t>You have to bring people on the journey with you</a:t>
            </a:r>
          </a:p>
          <a:p>
            <a:r>
              <a:rPr lang="en-GB" dirty="0"/>
              <a:t>No place for heroic leadership</a:t>
            </a:r>
          </a:p>
          <a:p>
            <a:r>
              <a:rPr lang="en-GB" dirty="0"/>
              <a:t>Changing culture takes time (and patience)</a:t>
            </a:r>
          </a:p>
          <a:p>
            <a:r>
              <a:rPr lang="en-GB" dirty="0"/>
              <a:t>Clarity of purpose</a:t>
            </a:r>
          </a:p>
          <a:p>
            <a:r>
              <a:rPr lang="en-GB" dirty="0"/>
              <a:t>Sharing best practice – outcome and impact </a:t>
            </a:r>
          </a:p>
          <a:p>
            <a:r>
              <a:rPr lang="en-GB" dirty="0"/>
              <a:t>Investing in our people – developing and mindfulness</a:t>
            </a:r>
          </a:p>
        </p:txBody>
      </p:sp>
    </p:spTree>
    <p:extLst>
      <p:ext uri="{BB962C8B-B14F-4D97-AF65-F5344CB8AC3E}">
        <p14:creationId xmlns:p14="http://schemas.microsoft.com/office/powerpoint/2010/main" val="1706646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289C9BB8-E956-4295-991B-70BF674F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r="10799"/>
          <a:stretch>
            <a:fillRect/>
          </a:stretch>
        </p:blipFill>
        <p:spPr>
          <a:xfrm>
            <a:off x="0" y="4808306"/>
            <a:ext cx="12192000" cy="21297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18737-9A43-449F-BB30-8FCF9C5CFB01}"/>
              </a:ext>
            </a:extLst>
          </p:cNvPr>
          <p:cNvSpPr/>
          <p:nvPr/>
        </p:nvSpPr>
        <p:spPr>
          <a:xfrm>
            <a:off x="3135086" y="3244334"/>
            <a:ext cx="3079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DEF70-8812-0047-F5EC-4C1A4AB65656}"/>
              </a:ext>
            </a:extLst>
          </p:cNvPr>
          <p:cNvSpPr txBox="1"/>
          <p:nvPr/>
        </p:nvSpPr>
        <p:spPr>
          <a:xfrm>
            <a:off x="634999" y="1425360"/>
            <a:ext cx="10670309" cy="23372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pic>
        <p:nvPicPr>
          <p:cNvPr id="4" name="Picture 3" descr="A colorful background with white text&#10;&#10;Description automatically generated">
            <a:extLst>
              <a:ext uri="{FF2B5EF4-FFF2-40B4-BE49-F238E27FC236}">
                <a16:creationId xmlns:a16="http://schemas.microsoft.com/office/drawing/2014/main" id="{FAC6CEBB-0949-4435-95FA-B72490F8E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96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21450F-9F80-3037-C51A-49CEB3119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588" y="1317840"/>
            <a:ext cx="4390567" cy="439056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89C9BB8-E956-4295-991B-70BF674FBF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r="10799"/>
          <a:stretch>
            <a:fillRect/>
          </a:stretch>
        </p:blipFill>
        <p:spPr>
          <a:xfrm>
            <a:off x="0" y="4808306"/>
            <a:ext cx="12192000" cy="21297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18737-9A43-449F-BB30-8FCF9C5CFB01}"/>
              </a:ext>
            </a:extLst>
          </p:cNvPr>
          <p:cNvSpPr/>
          <p:nvPr/>
        </p:nvSpPr>
        <p:spPr>
          <a:xfrm>
            <a:off x="3135086" y="3244334"/>
            <a:ext cx="3079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DEF70-8812-0047-F5EC-4C1A4AB65656}"/>
              </a:ext>
            </a:extLst>
          </p:cNvPr>
          <p:cNvSpPr txBox="1"/>
          <p:nvPr/>
        </p:nvSpPr>
        <p:spPr>
          <a:xfrm>
            <a:off x="634999" y="1425360"/>
            <a:ext cx="10670309" cy="23372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2F4B6-386D-0CDC-9FF4-D95B74F95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49" y="-557534"/>
            <a:ext cx="10515600" cy="149066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400" b="1" dirty="0">
                <a:latin typeface="+mn-lt"/>
              </a:rPr>
              <a:t>Sandwell – the place and the council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5B20F-BF2F-8D06-3C64-DFA61B7F1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8311" y="1149593"/>
            <a:ext cx="10515600" cy="3135872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Population of 346,000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12</a:t>
            </a:r>
            <a:r>
              <a:rPr lang="en-GB" baseline="30000" dirty="0"/>
              <a:t>th</a:t>
            </a:r>
            <a:r>
              <a:rPr lang="en-GB" dirty="0"/>
              <a:t> on indices of multiple deprivation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One of the most diverse boroughs in the country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Centrally located in west midlands region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Rich industrial heritage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Council workforce of 4,000 + indirect workforce of 1200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Part of the WM Mayoral Combined Authority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Post pandemic, Brexit, inflation - has hit Sandwell hard </a:t>
            </a:r>
          </a:p>
        </p:txBody>
      </p:sp>
    </p:spTree>
    <p:extLst>
      <p:ext uri="{BB962C8B-B14F-4D97-AF65-F5344CB8AC3E}">
        <p14:creationId xmlns:p14="http://schemas.microsoft.com/office/powerpoint/2010/main" val="2325357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289C9BB8-E956-4295-991B-70BF674F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r="10799"/>
          <a:stretch>
            <a:fillRect/>
          </a:stretch>
        </p:blipFill>
        <p:spPr>
          <a:xfrm>
            <a:off x="0" y="4808306"/>
            <a:ext cx="12192000" cy="21297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18737-9A43-449F-BB30-8FCF9C5CFB01}"/>
              </a:ext>
            </a:extLst>
          </p:cNvPr>
          <p:cNvSpPr/>
          <p:nvPr/>
        </p:nvSpPr>
        <p:spPr>
          <a:xfrm>
            <a:off x="3135086" y="3244334"/>
            <a:ext cx="3079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DEF70-8812-0047-F5EC-4C1A4AB65656}"/>
              </a:ext>
            </a:extLst>
          </p:cNvPr>
          <p:cNvSpPr txBox="1"/>
          <p:nvPr/>
        </p:nvSpPr>
        <p:spPr>
          <a:xfrm>
            <a:off x="586507" y="1343818"/>
            <a:ext cx="10670309" cy="23372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C5A3D9-A660-F2AC-C013-C2396E2A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07" y="18255"/>
            <a:ext cx="10515600" cy="1325563"/>
          </a:xfrm>
        </p:spPr>
        <p:txBody>
          <a:bodyPr/>
          <a:lstStyle/>
          <a:p>
            <a:r>
              <a:rPr lang="en-GB" b="1" dirty="0">
                <a:latin typeface="+mn-lt"/>
              </a:rPr>
              <a:t>The Sandwell context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D1018-0FF5-EDA0-D5CD-14D4D1628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07" y="1253331"/>
            <a:ext cx="11262986" cy="4351338"/>
          </a:xfrm>
        </p:spPr>
        <p:txBody>
          <a:bodyPr>
            <a:normAutofit/>
          </a:bodyPr>
          <a:lstStyle/>
          <a:p>
            <a:r>
              <a:rPr lang="en-GB" dirty="0"/>
              <a:t>Intervention is now in the past but can still see it in the rear view mirror </a:t>
            </a:r>
          </a:p>
          <a:p>
            <a:r>
              <a:rPr lang="en-GB" dirty="0"/>
              <a:t>A more stable and open organisation</a:t>
            </a:r>
          </a:p>
          <a:p>
            <a:r>
              <a:rPr lang="en-GB" dirty="0"/>
              <a:t>Improvements in services and customer responsiveness</a:t>
            </a:r>
          </a:p>
          <a:p>
            <a:r>
              <a:rPr lang="en-GB" dirty="0"/>
              <a:t>We are still uncovering legacy issues</a:t>
            </a:r>
          </a:p>
          <a:p>
            <a:r>
              <a:rPr lang="en-GB" dirty="0"/>
              <a:t>Finding our place within the West Midlands region</a:t>
            </a:r>
          </a:p>
          <a:p>
            <a:r>
              <a:rPr lang="en-GB" dirty="0"/>
              <a:t>Culture, behaviours and working in silos – still some way to go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0218F4-CE53-99AA-973B-85FD1546B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770" y="4287520"/>
            <a:ext cx="4024790" cy="244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62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3D5835-6B66-A5AB-0B51-B4C5BA1DD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162" y="3479568"/>
            <a:ext cx="4429125" cy="2657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89C9BB8-E956-4295-991B-70BF674FBF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r="10799"/>
          <a:stretch>
            <a:fillRect/>
          </a:stretch>
        </p:blipFill>
        <p:spPr>
          <a:xfrm>
            <a:off x="0" y="4808306"/>
            <a:ext cx="12192000" cy="21297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18737-9A43-449F-BB30-8FCF9C5CFB01}"/>
              </a:ext>
            </a:extLst>
          </p:cNvPr>
          <p:cNvSpPr/>
          <p:nvPr/>
        </p:nvSpPr>
        <p:spPr>
          <a:xfrm>
            <a:off x="3135086" y="3244334"/>
            <a:ext cx="3079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DEF70-8812-0047-F5EC-4C1A4AB65656}"/>
              </a:ext>
            </a:extLst>
          </p:cNvPr>
          <p:cNvSpPr txBox="1"/>
          <p:nvPr/>
        </p:nvSpPr>
        <p:spPr>
          <a:xfrm>
            <a:off x="586507" y="1343818"/>
            <a:ext cx="10670309" cy="23372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C5A3D9-A660-F2AC-C013-C2396E2A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07" y="18255"/>
            <a:ext cx="10515600" cy="1325563"/>
          </a:xfrm>
        </p:spPr>
        <p:txBody>
          <a:bodyPr/>
          <a:lstStyle/>
          <a:p>
            <a:r>
              <a:rPr lang="en-GB" b="1" dirty="0">
                <a:latin typeface="+mn-lt"/>
              </a:rPr>
              <a:t>Challenges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D1018-0FF5-EDA0-D5CD-14D4D1628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07" y="1253331"/>
            <a:ext cx="11262986" cy="4351338"/>
          </a:xfrm>
        </p:spPr>
        <p:txBody>
          <a:bodyPr>
            <a:normAutofit/>
          </a:bodyPr>
          <a:lstStyle/>
          <a:p>
            <a:r>
              <a:rPr lang="en-GB" dirty="0"/>
              <a:t>Post pandemic – a different approach &amp; attitude to ‘work’</a:t>
            </a:r>
          </a:p>
          <a:p>
            <a:r>
              <a:rPr lang="en-GB" dirty="0"/>
              <a:t>Change fatigue and resistance </a:t>
            </a:r>
          </a:p>
          <a:p>
            <a:r>
              <a:rPr lang="en-GB" dirty="0"/>
              <a:t>Citizen expectations of public services at a low point</a:t>
            </a:r>
          </a:p>
          <a:p>
            <a:r>
              <a:rPr lang="en-GB" dirty="0"/>
              <a:t>Regulatory frameworks and compliance at their highest 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04CB10-BDD4-0BA5-4792-050738D09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6541" y="3335741"/>
            <a:ext cx="1955566" cy="2945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399E53-CC08-A99F-E1D6-2AB196925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487" y="3890267"/>
            <a:ext cx="3895438" cy="233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40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289C9BB8-E956-4295-991B-70BF674F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r="10799"/>
          <a:stretch>
            <a:fillRect/>
          </a:stretch>
        </p:blipFill>
        <p:spPr>
          <a:xfrm>
            <a:off x="0" y="4808306"/>
            <a:ext cx="12192000" cy="21297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18737-9A43-449F-BB30-8FCF9C5CFB01}"/>
              </a:ext>
            </a:extLst>
          </p:cNvPr>
          <p:cNvSpPr/>
          <p:nvPr/>
        </p:nvSpPr>
        <p:spPr>
          <a:xfrm>
            <a:off x="3135086" y="3244334"/>
            <a:ext cx="3079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DEF70-8812-0047-F5EC-4C1A4AB65656}"/>
              </a:ext>
            </a:extLst>
          </p:cNvPr>
          <p:cNvSpPr txBox="1"/>
          <p:nvPr/>
        </p:nvSpPr>
        <p:spPr>
          <a:xfrm>
            <a:off x="586507" y="1343818"/>
            <a:ext cx="10670309" cy="23372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C5A3D9-A660-F2AC-C013-C2396E2A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07" y="18255"/>
            <a:ext cx="10515600" cy="1325563"/>
          </a:xfrm>
        </p:spPr>
        <p:txBody>
          <a:bodyPr/>
          <a:lstStyle/>
          <a:p>
            <a:r>
              <a:rPr lang="en-GB" b="1" dirty="0">
                <a:latin typeface="+mn-lt"/>
              </a:rPr>
              <a:t>Challenges (2)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D1018-0FF5-EDA0-D5CD-14D4D1628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07" y="1253331"/>
            <a:ext cx="11262986" cy="4351338"/>
          </a:xfrm>
        </p:spPr>
        <p:txBody>
          <a:bodyPr>
            <a:normAutofit/>
          </a:bodyPr>
          <a:lstStyle/>
          <a:p>
            <a:r>
              <a:rPr lang="en-GB" dirty="0"/>
              <a:t>The gathering storm of financial and service pressures</a:t>
            </a:r>
          </a:p>
          <a:p>
            <a:r>
              <a:rPr lang="en-GB" dirty="0"/>
              <a:t>Transformation – understanding what it means (change)</a:t>
            </a:r>
          </a:p>
          <a:p>
            <a:r>
              <a:rPr lang="en-GB" dirty="0"/>
              <a:t>Are we representative/inclusive of the people we serve</a:t>
            </a:r>
          </a:p>
          <a:p>
            <a:r>
              <a:rPr lang="en-GB" dirty="0"/>
              <a:t>Workforce planning - Skills and capability gap, recruitment challenges</a:t>
            </a:r>
          </a:p>
          <a:p>
            <a:r>
              <a:rPr lang="en-GB" dirty="0"/>
              <a:t>Appetite for risk &amp; innovation – Icarus syndrome (Thurrock, Slough, Woking….)</a:t>
            </a:r>
          </a:p>
          <a:p>
            <a:r>
              <a:rPr lang="en-GB" dirty="0"/>
              <a:t>Defining</a:t>
            </a:r>
            <a:r>
              <a:rPr lang="en-GB" i="1" dirty="0"/>
              <a:t> </a:t>
            </a:r>
            <a:r>
              <a:rPr lang="en-GB" dirty="0"/>
              <a:t>the role of a council?</a:t>
            </a:r>
          </a:p>
        </p:txBody>
      </p:sp>
    </p:spTree>
    <p:extLst>
      <p:ext uri="{BB962C8B-B14F-4D97-AF65-F5344CB8AC3E}">
        <p14:creationId xmlns:p14="http://schemas.microsoft.com/office/powerpoint/2010/main" val="993331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529E97A-97C3-40EA-8A04-5C02398D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C5A3D9-A660-F2AC-C013-C2396E2A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0936"/>
            <a:ext cx="3599688" cy="1463040"/>
          </a:xfrm>
        </p:spPr>
        <p:txBody>
          <a:bodyPr anchor="ctr">
            <a:normAutofit/>
          </a:bodyPr>
          <a:lstStyle/>
          <a:p>
            <a:r>
              <a:rPr lang="en-GB" sz="3200" b="1" dirty="0">
                <a:solidFill>
                  <a:srgbClr val="FFFFFF"/>
                </a:solidFill>
                <a:latin typeface="+mn-lt"/>
              </a:rPr>
              <a:t>What is our purpose – Sandwell Council?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9FA8C2E-A5A7-4490-927A-7CD58343E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35331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D1018-0FF5-EDA0-D5CD-14D4D1628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462" y="630936"/>
            <a:ext cx="7074409" cy="1463040"/>
          </a:xfrm>
        </p:spPr>
        <p:txBody>
          <a:bodyPr anchor="ctr">
            <a:no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Provide services for our residents</a:t>
            </a:r>
          </a:p>
          <a:p>
            <a:r>
              <a:rPr lang="en-GB" dirty="0">
                <a:solidFill>
                  <a:srgbClr val="FFFFFF"/>
                </a:solidFill>
              </a:rPr>
              <a:t>Lead and develop our place</a:t>
            </a:r>
          </a:p>
          <a:p>
            <a:r>
              <a:rPr lang="en-GB" dirty="0">
                <a:solidFill>
                  <a:srgbClr val="FFFFFF"/>
                </a:solidFill>
              </a:rPr>
              <a:t>Represent and champion our communities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89C9BB8-E956-4295-991B-70BF674FBF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799"/>
          <a:stretch>
            <a:fillRect/>
          </a:stretch>
        </p:blipFill>
        <p:spPr>
          <a:xfrm>
            <a:off x="630936" y="3540070"/>
            <a:ext cx="10917936" cy="21419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18737-9A43-449F-BB30-8FCF9C5CFB01}"/>
              </a:ext>
            </a:extLst>
          </p:cNvPr>
          <p:cNvSpPr/>
          <p:nvPr/>
        </p:nvSpPr>
        <p:spPr>
          <a:xfrm>
            <a:off x="3135086" y="3244334"/>
            <a:ext cx="3079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/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DEF70-8812-0047-F5EC-4C1A4AB65656}"/>
              </a:ext>
            </a:extLst>
          </p:cNvPr>
          <p:cNvSpPr txBox="1"/>
          <p:nvPr/>
        </p:nvSpPr>
        <p:spPr>
          <a:xfrm>
            <a:off x="586507" y="1343818"/>
            <a:ext cx="10670309" cy="23372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03525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1886E0-F239-CCB7-145B-5E9EF6287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937" y="2669381"/>
            <a:ext cx="9284710" cy="340343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89C9BB8-E956-4295-991B-70BF674FBF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rcRect r="10799"/>
          <a:stretch>
            <a:fillRect/>
          </a:stretch>
        </p:blipFill>
        <p:spPr>
          <a:xfrm>
            <a:off x="0" y="4808306"/>
            <a:ext cx="12192000" cy="21297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18737-9A43-449F-BB30-8FCF9C5CFB01}"/>
              </a:ext>
            </a:extLst>
          </p:cNvPr>
          <p:cNvSpPr/>
          <p:nvPr/>
        </p:nvSpPr>
        <p:spPr>
          <a:xfrm>
            <a:off x="3135086" y="3244334"/>
            <a:ext cx="3079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DEF70-8812-0047-F5EC-4C1A4AB65656}"/>
              </a:ext>
            </a:extLst>
          </p:cNvPr>
          <p:cNvSpPr txBox="1"/>
          <p:nvPr/>
        </p:nvSpPr>
        <p:spPr>
          <a:xfrm>
            <a:off x="586507" y="1343818"/>
            <a:ext cx="10670309" cy="23372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C5A3D9-A660-F2AC-C013-C2396E2A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094"/>
            <a:ext cx="10515600" cy="1325563"/>
          </a:xfrm>
        </p:spPr>
        <p:txBody>
          <a:bodyPr/>
          <a:lstStyle/>
          <a:p>
            <a:r>
              <a:rPr lang="en-GB" b="1" dirty="0">
                <a:latin typeface="+mn-lt"/>
              </a:rPr>
              <a:t>Where do we want to be?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D1018-0FF5-EDA0-D5CD-14D4D16285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49879"/>
            <a:ext cx="5181600" cy="4351338"/>
          </a:xfrm>
        </p:spPr>
        <p:txBody>
          <a:bodyPr>
            <a:normAutofit/>
          </a:bodyPr>
          <a:lstStyle/>
          <a:p>
            <a:r>
              <a:rPr lang="en-GB" dirty="0"/>
              <a:t>Become a high performing, bold and progressive council for residents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6C0057-2066-2DC4-A9F9-B78110249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7800" y="1437997"/>
            <a:ext cx="5181600" cy="4351338"/>
          </a:xfrm>
        </p:spPr>
        <p:txBody>
          <a:bodyPr/>
          <a:lstStyle/>
          <a:p>
            <a:r>
              <a:rPr lang="en-GB" dirty="0"/>
              <a:t>Delivering high quality low cost services</a:t>
            </a:r>
          </a:p>
        </p:txBody>
      </p:sp>
    </p:spTree>
    <p:extLst>
      <p:ext uri="{BB962C8B-B14F-4D97-AF65-F5344CB8AC3E}">
        <p14:creationId xmlns:p14="http://schemas.microsoft.com/office/powerpoint/2010/main" val="2850164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289C9BB8-E956-4295-991B-70BF674F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r="10799"/>
          <a:stretch>
            <a:fillRect/>
          </a:stretch>
        </p:blipFill>
        <p:spPr>
          <a:xfrm>
            <a:off x="0" y="4808306"/>
            <a:ext cx="12192000" cy="21297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18737-9A43-449F-BB30-8FCF9C5CFB01}"/>
              </a:ext>
            </a:extLst>
          </p:cNvPr>
          <p:cNvSpPr/>
          <p:nvPr/>
        </p:nvSpPr>
        <p:spPr>
          <a:xfrm>
            <a:off x="3135086" y="3244334"/>
            <a:ext cx="3079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DEF70-8812-0047-F5EC-4C1A4AB65656}"/>
              </a:ext>
            </a:extLst>
          </p:cNvPr>
          <p:cNvSpPr txBox="1"/>
          <p:nvPr/>
        </p:nvSpPr>
        <p:spPr>
          <a:xfrm>
            <a:off x="586507" y="1343818"/>
            <a:ext cx="10670309" cy="23372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C5A3D9-A660-F2AC-C013-C2396E2A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07" y="18255"/>
            <a:ext cx="10515600" cy="1325563"/>
          </a:xfrm>
        </p:spPr>
        <p:txBody>
          <a:bodyPr/>
          <a:lstStyle/>
          <a:p>
            <a:r>
              <a:rPr lang="en-GB" b="1" dirty="0">
                <a:latin typeface="+mn-lt"/>
              </a:rPr>
              <a:t>Fostering resilience with the workforce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D1018-0FF5-EDA0-D5CD-14D4D1628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07" y="1253331"/>
            <a:ext cx="11262986" cy="4351338"/>
          </a:xfrm>
        </p:spPr>
        <p:txBody>
          <a:bodyPr>
            <a:normAutofit/>
          </a:bodyPr>
          <a:lstStyle/>
          <a:p>
            <a:r>
              <a:rPr lang="en-GB" dirty="0"/>
              <a:t>Trust – judged by our actions</a:t>
            </a:r>
          </a:p>
          <a:p>
            <a:r>
              <a:rPr lang="en-GB" dirty="0"/>
              <a:t>Communications – getting the right balance/hard to reach employees</a:t>
            </a:r>
          </a:p>
          <a:p>
            <a:r>
              <a:rPr lang="en-GB" dirty="0"/>
              <a:t>Creating the space and opportunities where everyone can be heard</a:t>
            </a:r>
          </a:p>
          <a:p>
            <a:r>
              <a:rPr lang="en-GB" dirty="0"/>
              <a:t>Don’t talk about the money when you talk about transformation</a:t>
            </a:r>
          </a:p>
          <a:p>
            <a:r>
              <a:rPr lang="en-GB" dirty="0"/>
              <a:t>Co-production – the workforce creating and owning the solutions</a:t>
            </a:r>
          </a:p>
          <a:p>
            <a:r>
              <a:rPr lang="en-GB" dirty="0"/>
              <a:t>How can you curate powerful moments of connection?</a:t>
            </a:r>
          </a:p>
          <a:p>
            <a:r>
              <a:rPr lang="en-GB" dirty="0"/>
              <a:t>Fail fast and then move on</a:t>
            </a:r>
          </a:p>
          <a:p>
            <a:r>
              <a:rPr lang="en-GB" dirty="0"/>
              <a:t>Inclusive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E4EBEF-CF3E-AF9C-35C6-FD2F82BA1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879" y="4345550"/>
            <a:ext cx="4339747" cy="233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03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289C9BB8-E956-4295-991B-70BF674F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r="10799"/>
          <a:stretch>
            <a:fillRect/>
          </a:stretch>
        </p:blipFill>
        <p:spPr>
          <a:xfrm>
            <a:off x="0" y="4808306"/>
            <a:ext cx="12192000" cy="21297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18737-9A43-449F-BB30-8FCF9C5CFB01}"/>
              </a:ext>
            </a:extLst>
          </p:cNvPr>
          <p:cNvSpPr/>
          <p:nvPr/>
        </p:nvSpPr>
        <p:spPr>
          <a:xfrm>
            <a:off x="3135086" y="3244334"/>
            <a:ext cx="3079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DEF70-8812-0047-F5EC-4C1A4AB65656}"/>
              </a:ext>
            </a:extLst>
          </p:cNvPr>
          <p:cNvSpPr txBox="1"/>
          <p:nvPr/>
        </p:nvSpPr>
        <p:spPr>
          <a:xfrm>
            <a:off x="586507" y="1343818"/>
            <a:ext cx="10670309" cy="23372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C5A3D9-A660-F2AC-C013-C2396E2A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07" y="18255"/>
            <a:ext cx="10515600" cy="1325563"/>
          </a:xfrm>
        </p:spPr>
        <p:txBody>
          <a:bodyPr/>
          <a:lstStyle/>
          <a:p>
            <a:r>
              <a:rPr lang="en-GB" b="1" dirty="0">
                <a:latin typeface="+mn-lt"/>
              </a:rPr>
              <a:t>The approach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D1018-0FF5-EDA0-D5CD-14D4D1628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07" y="1068665"/>
            <a:ext cx="11262986" cy="4351338"/>
          </a:xfrm>
        </p:spPr>
        <p:txBody>
          <a:bodyPr>
            <a:normAutofit/>
          </a:bodyPr>
          <a:lstStyle/>
          <a:p>
            <a:r>
              <a:rPr lang="en-GB" i="1" dirty="0"/>
              <a:t>Doing the boring well</a:t>
            </a:r>
          </a:p>
          <a:p>
            <a:r>
              <a:rPr lang="en-GB" dirty="0"/>
              <a:t>Describing what good looks like</a:t>
            </a:r>
          </a:p>
          <a:p>
            <a:r>
              <a:rPr lang="en-GB" dirty="0"/>
              <a:t>Making it real – the case studies - good and bad</a:t>
            </a:r>
          </a:p>
          <a:p>
            <a:r>
              <a:rPr lang="en-GB" dirty="0"/>
              <a:t>A culture of openness</a:t>
            </a:r>
          </a:p>
          <a:p>
            <a:r>
              <a:rPr lang="en-GB" dirty="0"/>
              <a:t>Seeing our services through the lens of our residents</a:t>
            </a:r>
          </a:p>
          <a:p>
            <a:r>
              <a:rPr lang="en-GB" dirty="0"/>
              <a:t>Purposeful partnerships (place based leadership)</a:t>
            </a:r>
          </a:p>
          <a:p>
            <a:r>
              <a:rPr lang="en-GB" dirty="0"/>
              <a:t>Servant leadership</a:t>
            </a:r>
          </a:p>
          <a:p>
            <a:r>
              <a:rPr lang="en-GB" dirty="0"/>
              <a:t>Smashing the silos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21C296-736E-C319-111E-0D78EBE57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762" y="4392279"/>
            <a:ext cx="7218680" cy="224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50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E3FCF5BA326645B8BCC444BFBBB99F" ma:contentTypeVersion="13" ma:contentTypeDescription="Create a new document." ma:contentTypeScope="" ma:versionID="32d34f813f043448f34254d80f756a8c">
  <xsd:schema xmlns:xsd="http://www.w3.org/2001/XMLSchema" xmlns:xs="http://www.w3.org/2001/XMLSchema" xmlns:p="http://schemas.microsoft.com/office/2006/metadata/properties" xmlns:ns2="ac7f9f64-6e34-494e-93f9-daf8f42754f7" xmlns:ns3="ea1e48e1-5345-418d-83a6-2dc2747f72cd" targetNamespace="http://schemas.microsoft.com/office/2006/metadata/properties" ma:root="true" ma:fieldsID="5f829b0daf243276383b98c997a0d716" ns2:_="" ns3:_="">
    <xsd:import namespace="ac7f9f64-6e34-494e-93f9-daf8f42754f7"/>
    <xsd:import namespace="ea1e48e1-5345-418d-83a6-2dc2747f7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7f9f64-6e34-494e-93f9-daf8f42754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323a573-f4b2-49c1-a657-d409971bfa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e48e1-5345-418d-83a6-2dc2747f7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541797bf-1341-4ce2-8967-d8a563406433}" ma:internalName="TaxCatchAll" ma:showField="CatchAllData" ma:web="ea1e48e1-5345-418d-83a6-2dc2747f72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1e48e1-5345-418d-83a6-2dc2747f72cd" xsi:nil="true"/>
    <lcf76f155ced4ddcb4097134ff3c332f xmlns="ac7f9f64-6e34-494e-93f9-daf8f42754f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2873EF-3AF1-4956-B508-0F509F41C8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7f9f64-6e34-494e-93f9-daf8f42754f7"/>
    <ds:schemaRef ds:uri="ea1e48e1-5345-418d-83a6-2dc2747f72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781074F-84D3-4A8E-A261-0685A250C2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1319EF-0413-446C-9105-C8AE057F2A13}">
  <ds:schemaRefs>
    <ds:schemaRef ds:uri="ea1e48e1-5345-418d-83a6-2dc2747f72cd"/>
    <ds:schemaRef ds:uri="ac7f9f64-6e34-494e-93f9-daf8f42754f7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2640</TotalTime>
  <Words>504</Words>
  <Application>Microsoft Office PowerPoint</Application>
  <PresentationFormat>Widescreen</PresentationFormat>
  <Paragraphs>88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Sandwell – the place and the council</vt:lpstr>
      <vt:lpstr>The Sandwell context</vt:lpstr>
      <vt:lpstr>Challenges </vt:lpstr>
      <vt:lpstr>Challenges (2)</vt:lpstr>
      <vt:lpstr>What is our purpose – Sandwell Council?</vt:lpstr>
      <vt:lpstr>Where do we want to be?</vt:lpstr>
      <vt:lpstr>Fostering resilience with the workforce</vt:lpstr>
      <vt:lpstr>The approach </vt:lpstr>
      <vt:lpstr>PowerPoint Presentation</vt:lpstr>
      <vt:lpstr>Telling a new story for Sandwell</vt:lpstr>
      <vt:lpstr>Impact: How will we know when we have got ‘there’?</vt:lpstr>
      <vt:lpstr>In 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Greger</dc:creator>
  <cp:lastModifiedBy>Giusy Agyekum</cp:lastModifiedBy>
  <cp:revision>46</cp:revision>
  <cp:lastPrinted>2024-09-17T16:28:23Z</cp:lastPrinted>
  <dcterms:created xsi:type="dcterms:W3CDTF">2023-06-16T13:36:05Z</dcterms:created>
  <dcterms:modified xsi:type="dcterms:W3CDTF">2024-10-11T09:37:48Z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0x01010088E3FCF5BA326645B8BCC444BFBBB99F</vt:lpwstr>
  </property>
  <property fmtid="{D5CDD505-2E9C-101B-9397-08002B2CF9AE}" pid="3" name="MediaServiceImageTags">
    <vt:lpwstr/>
  </property>
</Properties>
</file>