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omments/modernComment_73C_1B63E707.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4"/>
  </p:sldMasterIdLst>
  <p:notesMasterIdLst>
    <p:notesMasterId r:id="rId18"/>
  </p:notesMasterIdLst>
  <p:sldIdLst>
    <p:sldId id="1829" r:id="rId5"/>
    <p:sldId id="1852" r:id="rId6"/>
    <p:sldId id="1853" r:id="rId7"/>
    <p:sldId id="1851" r:id="rId8"/>
    <p:sldId id="1854" r:id="rId9"/>
    <p:sldId id="1855" r:id="rId10"/>
    <p:sldId id="1856" r:id="rId11"/>
    <p:sldId id="1858" r:id="rId12"/>
    <p:sldId id="1857" r:id="rId13"/>
    <p:sldId id="1859" r:id="rId14"/>
    <p:sldId id="1860" r:id="rId15"/>
    <p:sldId id="1861" r:id="rId16"/>
    <p:sldId id="186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94D762B-5AB5-2DF1-D2AB-C59116EC0A84}" name="YEWANDE SANGOWAWA" initials="YS" userId="S::y.sangowawa@england.nhs.uk::18279fbb-996c-48ec-8738-46c9d1bd260d" providerId="AD"/>
  <p188:author id="{F5DF9439-67BE-0938-6935-68F54F088D8F}" name="Gail Anderson" initials="GA" userId="S::Gail.Anderson@local.gov.uk::cfe1b343-4e80-4a10-8015-071d74b3b40e" providerId="AD"/>
  <p188:author id="{EEE65858-8C0A-55FE-7789-AB95E465B55D}" name="Matthew Deacon-Smith" initials="MDS" userId="S::matthew.deacon-smith@newtoneurope.com::c34fa177-9e00-4c4f-a956-149a33c212ac" providerId="AD"/>
  <p188:author id="{E10333BD-E329-7FDF-64F7-F10818462525}" name="Anna Zonia" initials="AZ" userId="S::anna.zonia@newtoneurope.com::c05ac28e-c615-4345-9f9b-57ced9419f7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248B"/>
    <a:srgbClr val="1B5E7F"/>
    <a:srgbClr val="3265A3"/>
    <a:srgbClr val="96CD6F"/>
    <a:srgbClr val="64C3D2"/>
    <a:srgbClr val="48A88A"/>
    <a:srgbClr val="69BF5C"/>
    <a:srgbClr val="0B768C"/>
    <a:srgbClr val="3A97C9"/>
    <a:srgbClr val="7DBB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8FD7A3-6448-40FB-AC2F-FD0678697EBB}" v="1" dt="2024-12-13T10:16:50.1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5" autoAdjust="0"/>
    <p:restoredTop sz="86388" autoAdjust="0"/>
  </p:normalViewPr>
  <p:slideViewPr>
    <p:cSldViewPr snapToGrid="0">
      <p:cViewPr>
        <p:scale>
          <a:sx n="52" d="100"/>
          <a:sy n="52" d="100"/>
        </p:scale>
        <p:origin x="412" y="100"/>
      </p:cViewPr>
      <p:guideLst>
        <p:guide orient="horz" pos="754"/>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omments/modernComment_73C_1B63E707.xml><?xml version="1.0" encoding="utf-8"?>
<p188:cmLst xmlns:a="http://schemas.openxmlformats.org/drawingml/2006/main" xmlns:r="http://schemas.openxmlformats.org/officeDocument/2006/relationships" xmlns:p188="http://schemas.microsoft.com/office/powerpoint/2018/8/main">
  <p188:cm id="{1D48994C-FCAD-4EA6-8D4C-104521CDC367}" authorId="{F5DF9439-67BE-0938-6935-68F54F088D8F}" created="2024-12-05T17:32:38.827">
    <ac:txMkLst xmlns:ac="http://schemas.microsoft.com/office/drawing/2013/main/command">
      <pc:docMk xmlns:pc="http://schemas.microsoft.com/office/powerpoint/2013/main/command"/>
      <pc:sldMk xmlns:pc="http://schemas.microsoft.com/office/powerpoint/2013/main/command" cId="459532039" sldId="1852"/>
      <ac:spMk id="7" creationId="{DA832191-987B-FD6C-2BBA-5D2534178408}"/>
      <ac:txMk cp="794" len="12">
        <ac:context len="1549" hash="228806836"/>
      </ac:txMk>
    </ac:txMkLst>
    <p188:pos x="4597986" y="3452936"/>
    <p188:txBody>
      <a:bodyPr/>
      <a:lstStyle/>
      <a:p>
        <a:r>
          <a:rPr lang="en-GB"/>
          <a:t>Missing word here.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ADD5C3-A727-453F-9B3F-ABBA0D149EF8}" type="datetimeFigureOut">
              <a:rPr lang="en-GB" smtClean="0"/>
              <a:t>13/12/2024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0836B8-B339-421B-BD2E-F7BEA4C523BB}" type="slidenum">
              <a:rPr lang="en-GB" smtClean="0"/>
              <a:t>‹#›</a:t>
            </a:fld>
            <a:endParaRPr lang="en-GB" dirty="0"/>
          </a:p>
        </p:txBody>
      </p:sp>
    </p:spTree>
    <p:extLst>
      <p:ext uri="{BB962C8B-B14F-4D97-AF65-F5344CB8AC3E}">
        <p14:creationId xmlns:p14="http://schemas.microsoft.com/office/powerpoint/2010/main" val="3790948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mailto:BCFSupport@local.gov.uk" TargetMode="Externa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B768C"/>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9B50E61-1628-43F4-8A5C-7CA71B637FEC}"/>
              </a:ext>
            </a:extLst>
          </p:cNvPr>
          <p:cNvSpPr>
            <a:spLocks noGrp="1"/>
          </p:cNvSpPr>
          <p:nvPr>
            <p:ph type="sldNum" sz="quarter" idx="12"/>
          </p:nvPr>
        </p:nvSpPr>
        <p:spPr/>
        <p:txBody>
          <a:bodyPr/>
          <a:lstStyle/>
          <a:p>
            <a:fld id="{C611085B-3421-47C2-8B54-8F3EF5CC7CB0}" type="slidenum">
              <a:rPr lang="en-GB" smtClean="0"/>
              <a:pPr/>
              <a:t>‹#›</a:t>
            </a:fld>
            <a:endParaRPr lang="en-GB" dirty="0"/>
          </a:p>
        </p:txBody>
      </p:sp>
      <p:sp>
        <p:nvSpPr>
          <p:cNvPr id="9" name="Rectangle 8">
            <a:extLst>
              <a:ext uri="{FF2B5EF4-FFF2-40B4-BE49-F238E27FC236}">
                <a16:creationId xmlns:a16="http://schemas.microsoft.com/office/drawing/2014/main" id="{4F6C7B25-12B7-D541-8258-ED679978D37D}"/>
              </a:ext>
            </a:extLst>
          </p:cNvPr>
          <p:cNvSpPr/>
          <p:nvPr userDrawn="1"/>
        </p:nvSpPr>
        <p:spPr>
          <a:xfrm>
            <a:off x="0" y="-1"/>
            <a:ext cx="12192000" cy="57794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olorful cubes on a black background&#10;&#10;Description automatically generated with low confidence">
            <a:extLst>
              <a:ext uri="{FF2B5EF4-FFF2-40B4-BE49-F238E27FC236}">
                <a16:creationId xmlns:a16="http://schemas.microsoft.com/office/drawing/2014/main" id="{1E3B5C2C-8643-1CDB-66B7-8C98DC675E3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005" t="25308" r="25224"/>
          <a:stretch/>
        </p:blipFill>
        <p:spPr>
          <a:xfrm flipH="1">
            <a:off x="9530862" y="-1"/>
            <a:ext cx="2661138" cy="4429919"/>
          </a:xfrm>
          <a:prstGeom prst="rect">
            <a:avLst/>
          </a:prstGeom>
        </p:spPr>
      </p:pic>
      <p:pic>
        <p:nvPicPr>
          <p:cNvPr id="2" name="Picture 1" descr="Blue text on a black background&#10;&#10;Description automatically generated">
            <a:extLst>
              <a:ext uri="{FF2B5EF4-FFF2-40B4-BE49-F238E27FC236}">
                <a16:creationId xmlns:a16="http://schemas.microsoft.com/office/drawing/2014/main" id="{BF775ABB-3BF1-AA04-094F-9EAF42055D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77633" y="5968891"/>
            <a:ext cx="2358081" cy="689812"/>
          </a:xfrm>
          <a:prstGeom prst="rect">
            <a:avLst/>
          </a:prstGeom>
        </p:spPr>
      </p:pic>
    </p:spTree>
    <p:extLst>
      <p:ext uri="{BB962C8B-B14F-4D97-AF65-F5344CB8AC3E}">
        <p14:creationId xmlns:p14="http://schemas.microsoft.com/office/powerpoint/2010/main" val="1254644843"/>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11F284-F462-4B3A-B9FF-7D3ED6B10D1A}"/>
              </a:ext>
            </a:extLst>
          </p:cNvPr>
          <p:cNvSpPr>
            <a:spLocks noGrp="1"/>
          </p:cNvSpPr>
          <p:nvPr>
            <p:ph type="dt" sz="half" idx="10"/>
          </p:nvPr>
        </p:nvSpPr>
        <p:spPr>
          <a:xfrm>
            <a:off x="838200" y="6356350"/>
            <a:ext cx="2743200" cy="365125"/>
          </a:xfrm>
          <a:prstGeom prst="rect">
            <a:avLst/>
          </a:prstGeom>
        </p:spPr>
        <p:txBody>
          <a:bodyPr/>
          <a:lstStyle/>
          <a:p>
            <a:fld id="{3613FBEC-C58F-480C-9F9E-CE4E17125ACB}" type="datetimeFigureOut">
              <a:rPr lang="en-GB" smtClean="0"/>
              <a:t>13/12/2024</a:t>
            </a:fld>
            <a:endParaRPr lang="en-GB" dirty="0"/>
          </a:p>
        </p:txBody>
      </p:sp>
      <p:sp>
        <p:nvSpPr>
          <p:cNvPr id="3" name="Footer Placeholder 2">
            <a:extLst>
              <a:ext uri="{FF2B5EF4-FFF2-40B4-BE49-F238E27FC236}">
                <a16:creationId xmlns:a16="http://schemas.microsoft.com/office/drawing/2014/main" id="{E9DCD7F6-76F3-481F-A6A9-340FE1D44748}"/>
              </a:ext>
            </a:extLst>
          </p:cNvPr>
          <p:cNvSpPr>
            <a:spLocks noGrp="1"/>
          </p:cNvSpPr>
          <p:nvPr>
            <p:ph type="ftr" sz="quarter" idx="11"/>
          </p:nvPr>
        </p:nvSpPr>
        <p:spPr>
          <a:xfrm>
            <a:off x="4038600" y="6127750"/>
            <a:ext cx="4114800" cy="365125"/>
          </a:xfrm>
          <a:prstGeom prst="rect">
            <a:avLst/>
          </a:prstGeom>
        </p:spPr>
        <p:txBody>
          <a:bodyPr/>
          <a:lstStyle/>
          <a:p>
            <a:r>
              <a:rPr lang="en-GB" dirty="0"/>
              <a:t>Strictly Private and Confidential</a:t>
            </a:r>
          </a:p>
        </p:txBody>
      </p:sp>
      <p:sp>
        <p:nvSpPr>
          <p:cNvPr id="4" name="Slide Number Placeholder 3">
            <a:extLst>
              <a:ext uri="{FF2B5EF4-FFF2-40B4-BE49-F238E27FC236}">
                <a16:creationId xmlns:a16="http://schemas.microsoft.com/office/drawing/2014/main" id="{6ED6AA14-FD2D-437B-A23C-92921CB65AAE}"/>
              </a:ext>
            </a:extLst>
          </p:cNvPr>
          <p:cNvSpPr>
            <a:spLocks noGrp="1"/>
          </p:cNvSpPr>
          <p:nvPr>
            <p:ph type="sldNum" sz="quarter" idx="12"/>
          </p:nvPr>
        </p:nvSpPr>
        <p:spPr/>
        <p:txBody>
          <a:bodyPr/>
          <a:lstStyle/>
          <a:p>
            <a:fld id="{C611085B-3421-47C2-8B54-8F3EF5CC7CB0}" type="slidenum">
              <a:rPr lang="en-GB" smtClean="0"/>
              <a:pPr/>
              <a:t>‹#›</a:t>
            </a:fld>
            <a:endParaRPr lang="en-GB" dirty="0"/>
          </a:p>
        </p:txBody>
      </p:sp>
    </p:spTree>
    <p:extLst>
      <p:ext uri="{BB962C8B-B14F-4D97-AF65-F5344CB8AC3E}">
        <p14:creationId xmlns:p14="http://schemas.microsoft.com/office/powerpoint/2010/main" val="3057795045"/>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75F55-FA7C-42B5-810E-FA6BC58DA8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218EEB6-E24B-41BF-A7BC-2F02FA83D3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9FD6233-68CA-4152-98B0-694FFBBB1F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E9AC29-F2E5-4BA1-989C-28DA08F6890E}"/>
              </a:ext>
            </a:extLst>
          </p:cNvPr>
          <p:cNvSpPr>
            <a:spLocks noGrp="1"/>
          </p:cNvSpPr>
          <p:nvPr>
            <p:ph type="dt" sz="half" idx="10"/>
          </p:nvPr>
        </p:nvSpPr>
        <p:spPr>
          <a:xfrm>
            <a:off x="838200" y="6356350"/>
            <a:ext cx="2743200" cy="365125"/>
          </a:xfrm>
          <a:prstGeom prst="rect">
            <a:avLst/>
          </a:prstGeom>
        </p:spPr>
        <p:txBody>
          <a:bodyPr/>
          <a:lstStyle/>
          <a:p>
            <a:fld id="{3613FBEC-C58F-480C-9F9E-CE4E17125ACB}" type="datetimeFigureOut">
              <a:rPr lang="en-GB" smtClean="0"/>
              <a:t>13/12/2024</a:t>
            </a:fld>
            <a:endParaRPr lang="en-GB" dirty="0"/>
          </a:p>
        </p:txBody>
      </p:sp>
      <p:sp>
        <p:nvSpPr>
          <p:cNvPr id="6" name="Footer Placeholder 5">
            <a:extLst>
              <a:ext uri="{FF2B5EF4-FFF2-40B4-BE49-F238E27FC236}">
                <a16:creationId xmlns:a16="http://schemas.microsoft.com/office/drawing/2014/main" id="{AF91F783-64CA-42E5-91C5-E4E1707FBF32}"/>
              </a:ext>
            </a:extLst>
          </p:cNvPr>
          <p:cNvSpPr>
            <a:spLocks noGrp="1"/>
          </p:cNvSpPr>
          <p:nvPr>
            <p:ph type="ftr" sz="quarter" idx="11"/>
          </p:nvPr>
        </p:nvSpPr>
        <p:spPr>
          <a:xfrm>
            <a:off x="4038600" y="6127750"/>
            <a:ext cx="4114800" cy="365125"/>
          </a:xfrm>
          <a:prstGeom prst="rect">
            <a:avLst/>
          </a:prstGeom>
        </p:spPr>
        <p:txBody>
          <a:bodyPr/>
          <a:lstStyle/>
          <a:p>
            <a:r>
              <a:rPr lang="en-GB" dirty="0"/>
              <a:t>Strictly Private and Confidential</a:t>
            </a:r>
          </a:p>
        </p:txBody>
      </p:sp>
      <p:sp>
        <p:nvSpPr>
          <p:cNvPr id="7" name="Slide Number Placeholder 6">
            <a:extLst>
              <a:ext uri="{FF2B5EF4-FFF2-40B4-BE49-F238E27FC236}">
                <a16:creationId xmlns:a16="http://schemas.microsoft.com/office/drawing/2014/main" id="{5A603F7D-2B43-4E82-8931-EDCC6DEF489B}"/>
              </a:ext>
            </a:extLst>
          </p:cNvPr>
          <p:cNvSpPr>
            <a:spLocks noGrp="1"/>
          </p:cNvSpPr>
          <p:nvPr>
            <p:ph type="sldNum" sz="quarter" idx="12"/>
          </p:nvPr>
        </p:nvSpPr>
        <p:spPr/>
        <p:txBody>
          <a:bodyPr/>
          <a:lstStyle/>
          <a:p>
            <a:fld id="{C611085B-3421-47C2-8B54-8F3EF5CC7CB0}" type="slidenum">
              <a:rPr lang="en-GB" smtClean="0"/>
              <a:pPr/>
              <a:t>‹#›</a:t>
            </a:fld>
            <a:endParaRPr lang="en-GB" dirty="0"/>
          </a:p>
        </p:txBody>
      </p:sp>
    </p:spTree>
    <p:extLst>
      <p:ext uri="{BB962C8B-B14F-4D97-AF65-F5344CB8AC3E}">
        <p14:creationId xmlns:p14="http://schemas.microsoft.com/office/powerpoint/2010/main" val="636735245"/>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09CF7-AC0C-4F5B-BCD9-AC2B3A35A3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4FBB7AE-0422-40F2-A4B2-FC9CF32AFD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a:extLst>
              <a:ext uri="{FF2B5EF4-FFF2-40B4-BE49-F238E27FC236}">
                <a16:creationId xmlns:a16="http://schemas.microsoft.com/office/drawing/2014/main" id="{6ABAFF8C-600E-46C6-AB88-AAA89AD8CE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A1EDD0-4FDD-4B55-84FE-1C8BE1A07527}"/>
              </a:ext>
            </a:extLst>
          </p:cNvPr>
          <p:cNvSpPr>
            <a:spLocks noGrp="1"/>
          </p:cNvSpPr>
          <p:nvPr>
            <p:ph type="dt" sz="half" idx="10"/>
          </p:nvPr>
        </p:nvSpPr>
        <p:spPr>
          <a:xfrm>
            <a:off x="838200" y="6356350"/>
            <a:ext cx="2743200" cy="365125"/>
          </a:xfrm>
          <a:prstGeom prst="rect">
            <a:avLst/>
          </a:prstGeom>
        </p:spPr>
        <p:txBody>
          <a:bodyPr/>
          <a:lstStyle/>
          <a:p>
            <a:fld id="{3613FBEC-C58F-480C-9F9E-CE4E17125ACB}" type="datetimeFigureOut">
              <a:rPr lang="en-GB" smtClean="0"/>
              <a:t>13/12/2024</a:t>
            </a:fld>
            <a:endParaRPr lang="en-GB" dirty="0"/>
          </a:p>
        </p:txBody>
      </p:sp>
      <p:sp>
        <p:nvSpPr>
          <p:cNvPr id="6" name="Footer Placeholder 5">
            <a:extLst>
              <a:ext uri="{FF2B5EF4-FFF2-40B4-BE49-F238E27FC236}">
                <a16:creationId xmlns:a16="http://schemas.microsoft.com/office/drawing/2014/main" id="{FB0EACEE-A257-4D1D-B75D-0C937A81935E}"/>
              </a:ext>
            </a:extLst>
          </p:cNvPr>
          <p:cNvSpPr>
            <a:spLocks noGrp="1"/>
          </p:cNvSpPr>
          <p:nvPr>
            <p:ph type="ftr" sz="quarter" idx="11"/>
          </p:nvPr>
        </p:nvSpPr>
        <p:spPr>
          <a:xfrm>
            <a:off x="4038600" y="6127750"/>
            <a:ext cx="4114800" cy="365125"/>
          </a:xfrm>
          <a:prstGeom prst="rect">
            <a:avLst/>
          </a:prstGeom>
        </p:spPr>
        <p:txBody>
          <a:bodyPr/>
          <a:lstStyle/>
          <a:p>
            <a:r>
              <a:rPr lang="en-GB" dirty="0"/>
              <a:t>Strictly Private and Confidential</a:t>
            </a:r>
          </a:p>
        </p:txBody>
      </p:sp>
      <p:sp>
        <p:nvSpPr>
          <p:cNvPr id="7" name="Slide Number Placeholder 6">
            <a:extLst>
              <a:ext uri="{FF2B5EF4-FFF2-40B4-BE49-F238E27FC236}">
                <a16:creationId xmlns:a16="http://schemas.microsoft.com/office/drawing/2014/main" id="{09FA7B99-FB5E-4260-817B-A4F78730594D}"/>
              </a:ext>
            </a:extLst>
          </p:cNvPr>
          <p:cNvSpPr>
            <a:spLocks noGrp="1"/>
          </p:cNvSpPr>
          <p:nvPr>
            <p:ph type="sldNum" sz="quarter" idx="12"/>
          </p:nvPr>
        </p:nvSpPr>
        <p:spPr/>
        <p:txBody>
          <a:bodyPr/>
          <a:lstStyle/>
          <a:p>
            <a:fld id="{C611085B-3421-47C2-8B54-8F3EF5CC7CB0}" type="slidenum">
              <a:rPr lang="en-GB" smtClean="0"/>
              <a:pPr/>
              <a:t>‹#›</a:t>
            </a:fld>
            <a:endParaRPr lang="en-GB" dirty="0"/>
          </a:p>
        </p:txBody>
      </p:sp>
    </p:spTree>
    <p:extLst>
      <p:ext uri="{BB962C8B-B14F-4D97-AF65-F5344CB8AC3E}">
        <p14:creationId xmlns:p14="http://schemas.microsoft.com/office/powerpoint/2010/main" val="2932933093"/>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FB15A-0A6B-4265-929F-2161AC2FDBF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244E865-96D6-4B0B-9A48-D17E808528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D88D8A-C92B-4929-81DB-05BC293F7BE9}"/>
              </a:ext>
            </a:extLst>
          </p:cNvPr>
          <p:cNvSpPr>
            <a:spLocks noGrp="1"/>
          </p:cNvSpPr>
          <p:nvPr>
            <p:ph type="dt" sz="half" idx="10"/>
          </p:nvPr>
        </p:nvSpPr>
        <p:spPr>
          <a:xfrm>
            <a:off x="838200" y="6356350"/>
            <a:ext cx="2743200" cy="365125"/>
          </a:xfrm>
          <a:prstGeom prst="rect">
            <a:avLst/>
          </a:prstGeom>
        </p:spPr>
        <p:txBody>
          <a:bodyPr/>
          <a:lstStyle/>
          <a:p>
            <a:fld id="{3613FBEC-C58F-480C-9F9E-CE4E17125ACB}" type="datetimeFigureOut">
              <a:rPr lang="en-GB" smtClean="0"/>
              <a:t>13/12/2024</a:t>
            </a:fld>
            <a:endParaRPr lang="en-GB" dirty="0"/>
          </a:p>
        </p:txBody>
      </p:sp>
      <p:sp>
        <p:nvSpPr>
          <p:cNvPr id="5" name="Footer Placeholder 4">
            <a:extLst>
              <a:ext uri="{FF2B5EF4-FFF2-40B4-BE49-F238E27FC236}">
                <a16:creationId xmlns:a16="http://schemas.microsoft.com/office/drawing/2014/main" id="{BC78C887-5DF6-4236-B201-646FF82E4242}"/>
              </a:ext>
            </a:extLst>
          </p:cNvPr>
          <p:cNvSpPr>
            <a:spLocks noGrp="1"/>
          </p:cNvSpPr>
          <p:nvPr>
            <p:ph type="ftr" sz="quarter" idx="11"/>
          </p:nvPr>
        </p:nvSpPr>
        <p:spPr>
          <a:xfrm>
            <a:off x="4038600" y="6127750"/>
            <a:ext cx="4114800" cy="365125"/>
          </a:xfrm>
          <a:prstGeom prst="rect">
            <a:avLst/>
          </a:prstGeom>
        </p:spPr>
        <p:txBody>
          <a:bodyPr/>
          <a:lstStyle/>
          <a:p>
            <a:r>
              <a:rPr lang="en-GB" dirty="0"/>
              <a:t>Strictly Private and Confidential</a:t>
            </a:r>
          </a:p>
        </p:txBody>
      </p:sp>
      <p:sp>
        <p:nvSpPr>
          <p:cNvPr id="6" name="Slide Number Placeholder 5">
            <a:extLst>
              <a:ext uri="{FF2B5EF4-FFF2-40B4-BE49-F238E27FC236}">
                <a16:creationId xmlns:a16="http://schemas.microsoft.com/office/drawing/2014/main" id="{0302134D-DBFE-480A-AF85-22363112CAFD}"/>
              </a:ext>
            </a:extLst>
          </p:cNvPr>
          <p:cNvSpPr>
            <a:spLocks noGrp="1"/>
          </p:cNvSpPr>
          <p:nvPr>
            <p:ph type="sldNum" sz="quarter" idx="12"/>
          </p:nvPr>
        </p:nvSpPr>
        <p:spPr/>
        <p:txBody>
          <a:bodyPr/>
          <a:lstStyle/>
          <a:p>
            <a:fld id="{C611085B-3421-47C2-8B54-8F3EF5CC7CB0}" type="slidenum">
              <a:rPr lang="en-GB" smtClean="0"/>
              <a:pPr/>
              <a:t>‹#›</a:t>
            </a:fld>
            <a:endParaRPr lang="en-GB" dirty="0"/>
          </a:p>
        </p:txBody>
      </p:sp>
    </p:spTree>
    <p:extLst>
      <p:ext uri="{BB962C8B-B14F-4D97-AF65-F5344CB8AC3E}">
        <p14:creationId xmlns:p14="http://schemas.microsoft.com/office/powerpoint/2010/main" val="2240441437"/>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FDAB76-EF06-48ED-843B-2845DE5F7ED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A25C9A1-044F-428B-8EB1-539B03F6D7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407C44-DD11-4E39-A319-CA64E4624337}"/>
              </a:ext>
            </a:extLst>
          </p:cNvPr>
          <p:cNvSpPr>
            <a:spLocks noGrp="1"/>
          </p:cNvSpPr>
          <p:nvPr>
            <p:ph type="dt" sz="half" idx="10"/>
          </p:nvPr>
        </p:nvSpPr>
        <p:spPr>
          <a:xfrm>
            <a:off x="838200" y="6356350"/>
            <a:ext cx="2743200" cy="365125"/>
          </a:xfrm>
          <a:prstGeom prst="rect">
            <a:avLst/>
          </a:prstGeom>
        </p:spPr>
        <p:txBody>
          <a:bodyPr/>
          <a:lstStyle/>
          <a:p>
            <a:fld id="{3613FBEC-C58F-480C-9F9E-CE4E17125ACB}" type="datetimeFigureOut">
              <a:rPr lang="en-GB" smtClean="0"/>
              <a:t>13/12/2024</a:t>
            </a:fld>
            <a:endParaRPr lang="en-GB" dirty="0"/>
          </a:p>
        </p:txBody>
      </p:sp>
      <p:sp>
        <p:nvSpPr>
          <p:cNvPr id="5" name="Footer Placeholder 4">
            <a:extLst>
              <a:ext uri="{FF2B5EF4-FFF2-40B4-BE49-F238E27FC236}">
                <a16:creationId xmlns:a16="http://schemas.microsoft.com/office/drawing/2014/main" id="{898F09E2-5EF2-4C03-A149-2B6885C901BA}"/>
              </a:ext>
            </a:extLst>
          </p:cNvPr>
          <p:cNvSpPr>
            <a:spLocks noGrp="1"/>
          </p:cNvSpPr>
          <p:nvPr>
            <p:ph type="ftr" sz="quarter" idx="11"/>
          </p:nvPr>
        </p:nvSpPr>
        <p:spPr>
          <a:xfrm>
            <a:off x="4038600" y="6127750"/>
            <a:ext cx="4114800" cy="365125"/>
          </a:xfrm>
          <a:prstGeom prst="rect">
            <a:avLst/>
          </a:prstGeom>
        </p:spPr>
        <p:txBody>
          <a:bodyPr/>
          <a:lstStyle/>
          <a:p>
            <a:r>
              <a:rPr lang="en-GB" dirty="0"/>
              <a:t>Strictly Private and Confidential</a:t>
            </a:r>
          </a:p>
        </p:txBody>
      </p:sp>
      <p:sp>
        <p:nvSpPr>
          <p:cNvPr id="6" name="Slide Number Placeholder 5">
            <a:extLst>
              <a:ext uri="{FF2B5EF4-FFF2-40B4-BE49-F238E27FC236}">
                <a16:creationId xmlns:a16="http://schemas.microsoft.com/office/drawing/2014/main" id="{2EED6500-ED51-4FE9-9ED5-1C255954616E}"/>
              </a:ext>
            </a:extLst>
          </p:cNvPr>
          <p:cNvSpPr>
            <a:spLocks noGrp="1"/>
          </p:cNvSpPr>
          <p:nvPr>
            <p:ph type="sldNum" sz="quarter" idx="12"/>
          </p:nvPr>
        </p:nvSpPr>
        <p:spPr/>
        <p:txBody>
          <a:bodyPr/>
          <a:lstStyle/>
          <a:p>
            <a:fld id="{C611085B-3421-47C2-8B54-8F3EF5CC7CB0}" type="slidenum">
              <a:rPr lang="en-GB" smtClean="0"/>
              <a:pPr/>
              <a:t>‹#›</a:t>
            </a:fld>
            <a:endParaRPr lang="en-GB" dirty="0"/>
          </a:p>
        </p:txBody>
      </p:sp>
    </p:spTree>
    <p:extLst>
      <p:ext uri="{BB962C8B-B14F-4D97-AF65-F5344CB8AC3E}">
        <p14:creationId xmlns:p14="http://schemas.microsoft.com/office/powerpoint/2010/main" val="1136509667"/>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McK 2. Slide Title"/>
          <p:cNvSpPr>
            <a:spLocks noGrp="1"/>
          </p:cNvSpPr>
          <p:nvPr>
            <p:ph type="title"/>
          </p:nvPr>
        </p:nvSpPr>
        <p:spPr>
          <a:xfrm>
            <a:off x="308880" y="262936"/>
            <a:ext cx="11578619" cy="3141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lang="en-US" dirty="0"/>
            </a:lvl1pPr>
          </a:lstStyle>
          <a:p>
            <a:pPr lvl="0"/>
            <a:r>
              <a:rPr lang="en-US"/>
              <a:t>Click to edit Master title style</a:t>
            </a:r>
          </a:p>
        </p:txBody>
      </p:sp>
    </p:spTree>
    <p:extLst>
      <p:ext uri="{BB962C8B-B14F-4D97-AF65-F5344CB8AC3E}">
        <p14:creationId xmlns:p14="http://schemas.microsoft.com/office/powerpoint/2010/main" val="42793513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Slide - Plain">
    <p:spTree>
      <p:nvGrpSpPr>
        <p:cNvPr id="1" name=""/>
        <p:cNvGrpSpPr/>
        <p:nvPr/>
      </p:nvGrpSpPr>
      <p:grpSpPr>
        <a:xfrm>
          <a:off x="0" y="0"/>
          <a:ext cx="0" cy="0"/>
          <a:chOff x="0" y="0"/>
          <a:chExt cx="0" cy="0"/>
        </a:xfrm>
      </p:grpSpPr>
      <p:pic>
        <p:nvPicPr>
          <p:cNvPr id="4"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76" y="0"/>
            <a:ext cx="12195176" cy="6858000"/>
          </a:xfrm>
          <a:prstGeom prst="rect">
            <a:avLst/>
          </a:prstGeom>
          <a:solidFill>
            <a:srgbClr val="68A4AC"/>
          </a:solidFill>
          <a:ln>
            <a:noFill/>
          </a:ln>
        </p:spPr>
      </p:pic>
      <p:sp>
        <p:nvSpPr>
          <p:cNvPr id="12" name="Text Placeholder 3"/>
          <p:cNvSpPr>
            <a:spLocks noGrp="1"/>
          </p:cNvSpPr>
          <p:nvPr userDrawn="1">
            <p:ph type="body" sz="quarter" idx="11"/>
          </p:nvPr>
        </p:nvSpPr>
        <p:spPr>
          <a:xfrm>
            <a:off x="492615" y="2324659"/>
            <a:ext cx="5512899" cy="3401455"/>
          </a:xfrm>
        </p:spPr>
        <p:txBody>
          <a:bodyPr/>
          <a:lstStyle>
            <a:lvl1pPr marL="0" indent="0">
              <a:lnSpc>
                <a:spcPct val="100000"/>
              </a:lnSpc>
              <a:buNone/>
              <a:defRPr sz="1400" b="0" i="0">
                <a:solidFill>
                  <a:schemeClr val="bg1"/>
                </a:solidFill>
                <a:latin typeface="Arial" charset="0"/>
                <a:ea typeface="Arial" charset="0"/>
                <a:cs typeface="Arial" charset="0"/>
              </a:defRPr>
            </a:lvl1pPr>
            <a:lvl2pPr marL="228586" indent="0">
              <a:lnSpc>
                <a:spcPct val="100000"/>
              </a:lnSpc>
              <a:buNone/>
              <a:defRPr sz="1400" b="0" i="0">
                <a:solidFill>
                  <a:schemeClr val="bg1"/>
                </a:solidFill>
                <a:latin typeface="Arial" charset="0"/>
                <a:ea typeface="Arial" charset="0"/>
                <a:cs typeface="Arial" charset="0"/>
              </a:defRPr>
            </a:lvl2pPr>
            <a:lvl3pPr marL="457175" indent="0">
              <a:lnSpc>
                <a:spcPct val="100000"/>
              </a:lnSpc>
              <a:buNone/>
              <a:defRPr sz="1400" b="0" i="0">
                <a:solidFill>
                  <a:schemeClr val="bg1"/>
                </a:solidFill>
                <a:latin typeface="Arial" charset="0"/>
                <a:ea typeface="Arial" charset="0"/>
                <a:cs typeface="Arial" charset="0"/>
              </a:defRPr>
            </a:lvl3pPr>
            <a:lvl4pPr marL="685762" indent="0">
              <a:lnSpc>
                <a:spcPct val="100000"/>
              </a:lnSpc>
              <a:buNone/>
              <a:defRPr sz="1400" b="0" i="0">
                <a:solidFill>
                  <a:schemeClr val="bg1"/>
                </a:solidFill>
                <a:latin typeface="Arial" charset="0"/>
                <a:ea typeface="Arial" charset="0"/>
                <a:cs typeface="Arial" charset="0"/>
              </a:defRPr>
            </a:lvl4pPr>
            <a:lvl5pPr marL="914350" indent="0">
              <a:lnSpc>
                <a:spcPct val="100000"/>
              </a:lnSpc>
              <a:buNone/>
              <a:defRPr sz="1400" b="0" i="0">
                <a:solidFill>
                  <a:schemeClr val="bg1"/>
                </a:solidFill>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userDrawn="1">
            <p:ph type="title"/>
          </p:nvPr>
        </p:nvSpPr>
        <p:spPr>
          <a:xfrm>
            <a:off x="492615" y="447423"/>
            <a:ext cx="5512899" cy="1877237"/>
          </a:xfrm>
        </p:spPr>
        <p:txBody>
          <a:bodyPr/>
          <a:lstStyle>
            <a:lvl1pPr>
              <a:lnSpc>
                <a:spcPts val="3600"/>
              </a:lnSpc>
              <a:defRPr lang="en-US" sz="3600" b="1" i="0" kern="1200" cap="all" spc="91" baseline="0" smtClean="0">
                <a:solidFill>
                  <a:schemeClr val="bg1"/>
                </a:solidFill>
                <a:latin typeface="Arial" charset="0"/>
                <a:ea typeface="Arial" charset="0"/>
                <a:cs typeface="Arial" charset="0"/>
              </a:defRPr>
            </a:lvl1pPr>
          </a:lstStyle>
          <a:p>
            <a:r>
              <a:rPr lang="en-US"/>
              <a:t>Click to edit Master title style</a:t>
            </a:r>
          </a:p>
        </p:txBody>
      </p:sp>
      <p:sp>
        <p:nvSpPr>
          <p:cNvPr id="10" name="Slide Number Placeholder 6"/>
          <p:cNvSpPr>
            <a:spLocks noGrp="1"/>
          </p:cNvSpPr>
          <p:nvPr userDrawn="1">
            <p:ph type="sldNum" sz="quarter" idx="12"/>
          </p:nvPr>
        </p:nvSpPr>
        <p:spPr>
          <a:xfrm>
            <a:off x="5272090" y="6392864"/>
            <a:ext cx="1647825" cy="365125"/>
          </a:xfrm>
        </p:spPr>
        <p:txBody>
          <a:bodyPr/>
          <a:lstStyle>
            <a:lvl1pPr>
              <a:defRPr>
                <a:solidFill>
                  <a:schemeClr val="bg1"/>
                </a:solidFill>
              </a:defRPr>
            </a:lvl1pPr>
          </a:lstStyle>
          <a:p>
            <a:fld id="{FE131240-C1A2-EF46-B1DF-9D070FCC940C}" type="slidenum">
              <a:rPr lang="en-GB" altLang="x-none" smtClean="0"/>
              <a:pPr/>
              <a:t>‹#›</a:t>
            </a:fld>
            <a:endParaRPr lang="en-GB" altLang="x-none" dirty="0"/>
          </a:p>
        </p:txBody>
      </p:sp>
      <p:grpSp>
        <p:nvGrpSpPr>
          <p:cNvPr id="9" name="Group 8">
            <a:extLst>
              <a:ext uri="{FF2B5EF4-FFF2-40B4-BE49-F238E27FC236}">
                <a16:creationId xmlns:a16="http://schemas.microsoft.com/office/drawing/2014/main" id="{0A6DD57B-FDD3-4ED1-803F-DE293E62D31B}"/>
              </a:ext>
            </a:extLst>
          </p:cNvPr>
          <p:cNvGrpSpPr/>
          <p:nvPr userDrawn="1"/>
        </p:nvGrpSpPr>
        <p:grpSpPr>
          <a:xfrm>
            <a:off x="12360696" y="1484784"/>
            <a:ext cx="1944216" cy="2880320"/>
            <a:chOff x="12360696" y="1484784"/>
            <a:chExt cx="1944216" cy="2880320"/>
          </a:xfrm>
        </p:grpSpPr>
        <p:sp>
          <p:nvSpPr>
            <p:cNvPr id="11" name="Rectangle 10">
              <a:extLst>
                <a:ext uri="{FF2B5EF4-FFF2-40B4-BE49-F238E27FC236}">
                  <a16:creationId xmlns:a16="http://schemas.microsoft.com/office/drawing/2014/main" id="{3F9092F6-BE98-42A4-8E9F-550BDDBABE01}"/>
                </a:ext>
              </a:extLst>
            </p:cNvPr>
            <p:cNvSpPr/>
            <p:nvPr/>
          </p:nvSpPr>
          <p:spPr>
            <a:xfrm>
              <a:off x="12360696" y="1484784"/>
              <a:ext cx="1944216"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grpSp>
          <p:nvGrpSpPr>
            <p:cNvPr id="13" name="Group 12">
              <a:extLst>
                <a:ext uri="{FF2B5EF4-FFF2-40B4-BE49-F238E27FC236}">
                  <a16:creationId xmlns:a16="http://schemas.microsoft.com/office/drawing/2014/main" id="{0602211F-30DB-4B07-9C23-8B4490500327}"/>
                </a:ext>
              </a:extLst>
            </p:cNvPr>
            <p:cNvGrpSpPr/>
            <p:nvPr/>
          </p:nvGrpSpPr>
          <p:grpSpPr>
            <a:xfrm rot="16200000">
              <a:off x="12014548" y="2115404"/>
              <a:ext cx="2577600" cy="1597271"/>
              <a:chOff x="485570" y="1219092"/>
              <a:chExt cx="11143868" cy="4117405"/>
            </a:xfrm>
          </p:grpSpPr>
          <p:sp>
            <p:nvSpPr>
              <p:cNvPr id="14" name="Rectangle 13">
                <a:extLst>
                  <a:ext uri="{FF2B5EF4-FFF2-40B4-BE49-F238E27FC236}">
                    <a16:creationId xmlns:a16="http://schemas.microsoft.com/office/drawing/2014/main" id="{CA08A330-2171-4034-95E7-FB8DEBB613F9}"/>
                  </a:ext>
                </a:extLst>
              </p:cNvPr>
              <p:cNvSpPr/>
              <p:nvPr/>
            </p:nvSpPr>
            <p:spPr>
              <a:xfrm>
                <a:off x="494083" y="3739226"/>
                <a:ext cx="2577600" cy="1587016"/>
              </a:xfrm>
              <a:prstGeom prst="rect">
                <a:avLst/>
              </a:prstGeom>
              <a:solidFill>
                <a:srgbClr val="F1E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15" name="Rectangle 14">
                <a:extLst>
                  <a:ext uri="{FF2B5EF4-FFF2-40B4-BE49-F238E27FC236}">
                    <a16:creationId xmlns:a16="http://schemas.microsoft.com/office/drawing/2014/main" id="{EFD7EB93-F16A-4322-95D9-F9E8352DE6C1}"/>
                  </a:ext>
                </a:extLst>
              </p:cNvPr>
              <p:cNvSpPr/>
              <p:nvPr/>
            </p:nvSpPr>
            <p:spPr>
              <a:xfrm>
                <a:off x="485570" y="1220071"/>
                <a:ext cx="2577600" cy="1587016"/>
              </a:xfrm>
              <a:prstGeom prst="rect">
                <a:avLst/>
              </a:prstGeom>
              <a:solidFill>
                <a:srgbClr val="DE2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16" name="Rectangle 15">
                <a:extLst>
                  <a:ext uri="{FF2B5EF4-FFF2-40B4-BE49-F238E27FC236}">
                    <a16:creationId xmlns:a16="http://schemas.microsoft.com/office/drawing/2014/main" id="{E2ECB4E7-5CE4-4C9A-8E45-CADB144D1F6A}"/>
                  </a:ext>
                </a:extLst>
              </p:cNvPr>
              <p:cNvSpPr/>
              <p:nvPr/>
            </p:nvSpPr>
            <p:spPr>
              <a:xfrm>
                <a:off x="6240016" y="1220071"/>
                <a:ext cx="2577600" cy="1587016"/>
              </a:xfrm>
              <a:prstGeom prst="rect">
                <a:avLst/>
              </a:prstGeom>
              <a:solidFill>
                <a:srgbClr val="E94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17" name="Rectangle 16">
                <a:extLst>
                  <a:ext uri="{FF2B5EF4-FFF2-40B4-BE49-F238E27FC236}">
                    <a16:creationId xmlns:a16="http://schemas.microsoft.com/office/drawing/2014/main" id="{CF16669E-1F50-4D09-A331-1DCD760970F3}"/>
                  </a:ext>
                </a:extLst>
              </p:cNvPr>
              <p:cNvSpPr/>
              <p:nvPr/>
            </p:nvSpPr>
            <p:spPr>
              <a:xfrm>
                <a:off x="3428194" y="1219092"/>
                <a:ext cx="2577600" cy="1587016"/>
              </a:xfrm>
              <a:prstGeom prst="rect">
                <a:avLst/>
              </a:prstGeom>
              <a:solidFill>
                <a:srgbClr val="0C39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18" name="Rectangle 17">
                <a:extLst>
                  <a:ext uri="{FF2B5EF4-FFF2-40B4-BE49-F238E27FC236}">
                    <a16:creationId xmlns:a16="http://schemas.microsoft.com/office/drawing/2014/main" id="{0F629DC7-3B8C-48E2-ABF0-23370F217539}"/>
                  </a:ext>
                </a:extLst>
              </p:cNvPr>
              <p:cNvSpPr/>
              <p:nvPr/>
            </p:nvSpPr>
            <p:spPr>
              <a:xfrm>
                <a:off x="3428194" y="3749481"/>
                <a:ext cx="2577600" cy="1587016"/>
              </a:xfrm>
              <a:prstGeom prst="rect">
                <a:avLst/>
              </a:prstGeom>
              <a:solidFill>
                <a:srgbClr val="106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19" name="Rectangle 18">
                <a:extLst>
                  <a:ext uri="{FF2B5EF4-FFF2-40B4-BE49-F238E27FC236}">
                    <a16:creationId xmlns:a16="http://schemas.microsoft.com/office/drawing/2014/main" id="{93E53825-ADB6-414A-9FAD-0946273341BB}"/>
                  </a:ext>
                </a:extLst>
              </p:cNvPr>
              <p:cNvSpPr/>
              <p:nvPr/>
            </p:nvSpPr>
            <p:spPr>
              <a:xfrm>
                <a:off x="9051838" y="1220071"/>
                <a:ext cx="2577600" cy="1587016"/>
              </a:xfrm>
              <a:prstGeom prst="rect">
                <a:avLst/>
              </a:prstGeom>
              <a:solidFill>
                <a:srgbClr val="F18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20" name="Rectangle 19">
                <a:extLst>
                  <a:ext uri="{FF2B5EF4-FFF2-40B4-BE49-F238E27FC236}">
                    <a16:creationId xmlns:a16="http://schemas.microsoft.com/office/drawing/2014/main" id="{4752F914-91CB-49AE-A51D-463853F8EF56}"/>
                  </a:ext>
                </a:extLst>
              </p:cNvPr>
              <p:cNvSpPr/>
              <p:nvPr/>
            </p:nvSpPr>
            <p:spPr>
              <a:xfrm>
                <a:off x="6240016" y="3749481"/>
                <a:ext cx="2577600" cy="1587016"/>
              </a:xfrm>
              <a:prstGeom prst="rect">
                <a:avLst/>
              </a:prstGeom>
              <a:solidFill>
                <a:srgbClr val="68A4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21" name="Rectangle 20">
                <a:extLst>
                  <a:ext uri="{FF2B5EF4-FFF2-40B4-BE49-F238E27FC236}">
                    <a16:creationId xmlns:a16="http://schemas.microsoft.com/office/drawing/2014/main" id="{8C6C9787-8AAC-487A-AE09-1721654A1A12}"/>
                  </a:ext>
                </a:extLst>
              </p:cNvPr>
              <p:cNvSpPr/>
              <p:nvPr/>
            </p:nvSpPr>
            <p:spPr>
              <a:xfrm>
                <a:off x="9051838" y="3749481"/>
                <a:ext cx="2577600" cy="1587016"/>
              </a:xfrm>
              <a:prstGeom prst="rect">
                <a:avLst/>
              </a:prstGeom>
              <a:solidFill>
                <a:srgbClr val="B2D9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grpSp>
      </p:grpSp>
      <p:cxnSp>
        <p:nvCxnSpPr>
          <p:cNvPr id="22" name="Straight Connector 21">
            <a:extLst>
              <a:ext uri="{FF2B5EF4-FFF2-40B4-BE49-F238E27FC236}">
                <a16:creationId xmlns:a16="http://schemas.microsoft.com/office/drawing/2014/main" id="{4629F14D-A960-42A9-90A5-CDE359A32E60}"/>
              </a:ext>
            </a:extLst>
          </p:cNvPr>
          <p:cNvCxnSpPr>
            <a:cxnSpLocks/>
          </p:cNvCxnSpPr>
          <p:nvPr userDrawn="1"/>
        </p:nvCxnSpPr>
        <p:spPr>
          <a:xfrm>
            <a:off x="371364" y="6296027"/>
            <a:ext cx="11449272" cy="0"/>
          </a:xfrm>
          <a:prstGeom prst="line">
            <a:avLst/>
          </a:prstGeom>
          <a:ln w="12700">
            <a:solidFill>
              <a:srgbClr val="0C3943"/>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C94CDE16-CC6C-43C4-8233-2F18EB0A61C7}"/>
              </a:ext>
            </a:extLst>
          </p:cNvPr>
          <p:cNvSpPr/>
          <p:nvPr userDrawn="1"/>
        </p:nvSpPr>
        <p:spPr>
          <a:xfrm>
            <a:off x="11739821" y="6237312"/>
            <a:ext cx="112299" cy="119208"/>
          </a:xfrm>
          <a:prstGeom prst="ellipse">
            <a:avLst/>
          </a:prstGeom>
          <a:solidFill>
            <a:srgbClr val="0C3943"/>
          </a:solidFill>
          <a:ln>
            <a:solidFill>
              <a:srgbClr val="0C39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25" name="Oval 24">
            <a:extLst>
              <a:ext uri="{FF2B5EF4-FFF2-40B4-BE49-F238E27FC236}">
                <a16:creationId xmlns:a16="http://schemas.microsoft.com/office/drawing/2014/main" id="{48A43170-9FA3-4DAD-9069-CE31F20E3732}"/>
              </a:ext>
            </a:extLst>
          </p:cNvPr>
          <p:cNvSpPr/>
          <p:nvPr userDrawn="1"/>
        </p:nvSpPr>
        <p:spPr>
          <a:xfrm>
            <a:off x="328480" y="6237312"/>
            <a:ext cx="112299" cy="119208"/>
          </a:xfrm>
          <a:prstGeom prst="ellipse">
            <a:avLst/>
          </a:prstGeom>
          <a:solidFill>
            <a:srgbClr val="0C3943"/>
          </a:solidFill>
          <a:ln>
            <a:solidFill>
              <a:srgbClr val="0C39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Tree>
    <p:extLst>
      <p:ext uri="{BB962C8B-B14F-4D97-AF65-F5344CB8AC3E}">
        <p14:creationId xmlns:p14="http://schemas.microsoft.com/office/powerpoint/2010/main" val="3468024524"/>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4035027-06F8-44AA-A272-60EDFB235983}"/>
              </a:ext>
            </a:extLst>
          </p:cNvPr>
          <p:cNvSpPr txBox="1">
            <a:spLocks/>
          </p:cNvSpPr>
          <p:nvPr userDrawn="1"/>
        </p:nvSpPr>
        <p:spPr>
          <a:xfrm>
            <a:off x="646496" y="2056562"/>
            <a:ext cx="9144000" cy="601111"/>
          </a:xfrm>
          <a:prstGeom prst="rect">
            <a:avLst/>
          </a:prstGeom>
        </p:spPr>
        <p:txBody>
          <a:bodyPr vert="horz" lIns="0" tIns="0" rIns="0" bIns="0" rtlCol="0" anchor="b">
            <a:normAutofit/>
          </a:bodyPr>
          <a:lstStyle>
            <a:lvl1pPr algn="l" defTabSz="914406" rtl="0" eaLnBrk="1" latinLnBrk="0" hangingPunct="1">
              <a:lnSpc>
                <a:spcPct val="90000"/>
              </a:lnSpc>
              <a:spcBef>
                <a:spcPct val="0"/>
              </a:spcBef>
              <a:buNone/>
              <a:defRPr sz="3600" b="1" i="0" kern="1200" cap="all" baseline="0">
                <a:solidFill>
                  <a:srgbClr val="005EB8"/>
                </a:solidFill>
                <a:latin typeface="Arial" panose="020B0604020202020204" pitchFamily="34" charset="0"/>
                <a:ea typeface="InterFace" panose="020B0503020203020204" pitchFamily="34" charset="0"/>
                <a:cs typeface="Arial" panose="020B0604020202020204" pitchFamily="34" charset="0"/>
              </a:defRPr>
            </a:lvl1pPr>
          </a:lstStyle>
          <a:p>
            <a:endParaRPr lang="en-GB" dirty="0"/>
          </a:p>
        </p:txBody>
      </p:sp>
      <p:sp>
        <p:nvSpPr>
          <p:cNvPr id="11" name="Subtitle 2">
            <a:extLst>
              <a:ext uri="{FF2B5EF4-FFF2-40B4-BE49-F238E27FC236}">
                <a16:creationId xmlns:a16="http://schemas.microsoft.com/office/drawing/2014/main" id="{620C80C0-988B-4735-AC32-D90D30EEB44B}"/>
              </a:ext>
            </a:extLst>
          </p:cNvPr>
          <p:cNvSpPr txBox="1">
            <a:spLocks/>
          </p:cNvSpPr>
          <p:nvPr userDrawn="1"/>
        </p:nvSpPr>
        <p:spPr>
          <a:xfrm>
            <a:off x="646496" y="2750782"/>
            <a:ext cx="9144000" cy="466379"/>
          </a:xfrm>
          <a:prstGeom prst="rect">
            <a:avLst/>
          </a:prstGeom>
        </p:spPr>
        <p:txBody>
          <a:bodyPr vert="horz" lIns="0" tIns="0" rIns="0" bIns="0" rtlCol="0">
            <a:normAutofit/>
          </a:bodyPr>
          <a:lstStyle>
            <a:lvl1pPr marL="0" indent="0" algn="l" defTabSz="914406" rtl="0" eaLnBrk="1" latinLnBrk="0" hangingPunct="1">
              <a:lnSpc>
                <a:spcPts val="1905"/>
              </a:lnSpc>
              <a:spcBef>
                <a:spcPts val="0"/>
              </a:spcBef>
              <a:buFont typeface="Arial" charset="0"/>
              <a:buNone/>
              <a:defRPr sz="1800" b="0" i="0" kern="1200">
                <a:solidFill>
                  <a:srgbClr val="005EB8"/>
                </a:solidFill>
                <a:latin typeface="Arial" panose="020B0604020202020204" pitchFamily="34" charset="0"/>
                <a:ea typeface="InterFace" panose="020B0503020203020204" pitchFamily="34" charset="0"/>
                <a:cs typeface="Arial" panose="020B0604020202020204" pitchFamily="34" charset="0"/>
              </a:defRPr>
            </a:lvl1pPr>
            <a:lvl2pPr marL="457200" indent="0" algn="ctr" defTabSz="914406" rtl="0" eaLnBrk="1" latinLnBrk="0" hangingPunct="1">
              <a:lnSpc>
                <a:spcPts val="1361"/>
              </a:lnSpc>
              <a:spcBef>
                <a:spcPts val="0"/>
              </a:spcBef>
              <a:buFont typeface="Arial" panose="020B0604020202020204" pitchFamily="34" charset="0"/>
              <a:buNone/>
              <a:defRPr sz="2000" b="0" i="0" kern="1200">
                <a:solidFill>
                  <a:schemeClr val="tx1"/>
                </a:solidFill>
                <a:latin typeface="InterFace" panose="020B0503020203020204" pitchFamily="34" charset="0"/>
                <a:ea typeface="InterFace" panose="020B0503020203020204" pitchFamily="34" charset="0"/>
                <a:cs typeface="InterFace" panose="020B0503020203020204" pitchFamily="34" charset="0"/>
              </a:defRPr>
            </a:lvl2pPr>
            <a:lvl3pPr marL="914400" indent="0" algn="ctr" defTabSz="914406" rtl="0" eaLnBrk="1" latinLnBrk="0" hangingPunct="1">
              <a:lnSpc>
                <a:spcPts val="1361"/>
              </a:lnSpc>
              <a:spcBef>
                <a:spcPts val="0"/>
              </a:spcBef>
              <a:buFont typeface="Arial" panose="020B0604020202020204" pitchFamily="34" charset="0"/>
              <a:buNone/>
              <a:defRPr sz="1800" b="0" i="0" kern="1200">
                <a:solidFill>
                  <a:schemeClr val="tx1"/>
                </a:solidFill>
                <a:latin typeface="InterFace" panose="020B0503020203020204" pitchFamily="34" charset="0"/>
                <a:ea typeface="InterFace" panose="020B0503020203020204" pitchFamily="34" charset="0"/>
                <a:cs typeface="InterFace" panose="020B0503020203020204" pitchFamily="34" charset="0"/>
              </a:defRPr>
            </a:lvl3pPr>
            <a:lvl4pPr marL="1371600" indent="0" algn="ctr" defTabSz="914406" rtl="0" eaLnBrk="1" latinLnBrk="0" hangingPunct="1">
              <a:lnSpc>
                <a:spcPts val="1361"/>
              </a:lnSpc>
              <a:spcBef>
                <a:spcPts val="0"/>
              </a:spcBef>
              <a:buFont typeface="Arial" panose="020B0604020202020204" pitchFamily="34" charset="0"/>
              <a:buNone/>
              <a:defRPr sz="1600" b="0" i="0" kern="1200">
                <a:solidFill>
                  <a:schemeClr val="tx1"/>
                </a:solidFill>
                <a:latin typeface="InterFace" panose="020B0503020203020204" pitchFamily="34" charset="0"/>
                <a:ea typeface="InterFace" panose="020B0503020203020204" pitchFamily="34" charset="0"/>
                <a:cs typeface="InterFace" panose="020B0503020203020204" pitchFamily="34" charset="0"/>
              </a:defRPr>
            </a:lvl4pPr>
            <a:lvl5pPr marL="1828800" indent="0" algn="ctr" defTabSz="914406" rtl="0" eaLnBrk="1" latinLnBrk="0" hangingPunct="1">
              <a:lnSpc>
                <a:spcPts val="1361"/>
              </a:lnSpc>
              <a:spcBef>
                <a:spcPts val="0"/>
              </a:spcBef>
              <a:buFont typeface="Arial" panose="020B0604020202020204" pitchFamily="34" charset="0"/>
              <a:buNone/>
              <a:defRPr sz="1600" b="0" i="0" kern="1200">
                <a:solidFill>
                  <a:schemeClr val="tx1"/>
                </a:solidFill>
                <a:latin typeface="InterFace" panose="020B0503020203020204" pitchFamily="34" charset="0"/>
                <a:ea typeface="InterFace" panose="020B0503020203020204" pitchFamily="34" charset="0"/>
                <a:cs typeface="InterFace" panose="020B0503020203020204" pitchFamily="34" charset="0"/>
              </a:defRPr>
            </a:lvl5pPr>
            <a:lvl6pPr marL="2286000" indent="0" algn="ctr" defTabSz="914406"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6"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6"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6"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pic>
        <p:nvPicPr>
          <p:cNvPr id="3" name="Picture 2">
            <a:extLst>
              <a:ext uri="{FF2B5EF4-FFF2-40B4-BE49-F238E27FC236}">
                <a16:creationId xmlns:a16="http://schemas.microsoft.com/office/drawing/2014/main" id="{BBC43E5F-1240-4757-B1F6-39CCCD96E3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49586" y="44567"/>
            <a:ext cx="9075884" cy="1292422"/>
          </a:xfrm>
          <a:prstGeom prst="rect">
            <a:avLst/>
          </a:prstGeom>
        </p:spPr>
      </p:pic>
    </p:spTree>
    <p:extLst>
      <p:ext uri="{BB962C8B-B14F-4D97-AF65-F5344CB8AC3E}">
        <p14:creationId xmlns:p14="http://schemas.microsoft.com/office/powerpoint/2010/main" val="2894361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60FF8-D20E-4A78-B008-3EC0080D3A99}"/>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C40FE51D-7088-415D-B6F9-AE6EA9F42F54}"/>
              </a:ext>
            </a:extLst>
          </p:cNvPr>
          <p:cNvSpPr>
            <a:spLocks noGrp="1"/>
          </p:cNvSpPr>
          <p:nvPr>
            <p:ph type="ftr" sz="quarter" idx="10"/>
          </p:nvPr>
        </p:nvSpPr>
        <p:spPr>
          <a:xfrm>
            <a:off x="4038600" y="6127750"/>
            <a:ext cx="4114800" cy="365125"/>
          </a:xfrm>
          <a:prstGeom prst="rect">
            <a:avLst/>
          </a:prstGeom>
        </p:spPr>
        <p:txBody>
          <a:bodyPr/>
          <a:lstStyle/>
          <a:p>
            <a:r>
              <a:rPr lang="en-GB" dirty="0"/>
              <a:t>Strictly Private and Confidential</a:t>
            </a:r>
          </a:p>
        </p:txBody>
      </p:sp>
      <p:sp>
        <p:nvSpPr>
          <p:cNvPr id="4" name="Slide Number Placeholder 3">
            <a:extLst>
              <a:ext uri="{FF2B5EF4-FFF2-40B4-BE49-F238E27FC236}">
                <a16:creationId xmlns:a16="http://schemas.microsoft.com/office/drawing/2014/main" id="{50720503-3DC4-4FD8-BB83-785CA8F4D318}"/>
              </a:ext>
            </a:extLst>
          </p:cNvPr>
          <p:cNvSpPr>
            <a:spLocks noGrp="1"/>
          </p:cNvSpPr>
          <p:nvPr>
            <p:ph type="sldNum" sz="quarter" idx="11"/>
          </p:nvPr>
        </p:nvSpPr>
        <p:spPr/>
        <p:txBody>
          <a:bodyPr/>
          <a:lstStyle/>
          <a:p>
            <a:fld id="{C611085B-3421-47C2-8B54-8F3EF5CC7CB0}" type="slidenum">
              <a:rPr lang="en-GB" smtClean="0"/>
              <a:pPr/>
              <a:t>‹#›</a:t>
            </a:fld>
            <a:endParaRPr lang="en-GB" dirty="0"/>
          </a:p>
        </p:txBody>
      </p:sp>
    </p:spTree>
    <p:extLst>
      <p:ext uri="{BB962C8B-B14F-4D97-AF65-F5344CB8AC3E}">
        <p14:creationId xmlns:p14="http://schemas.microsoft.com/office/powerpoint/2010/main" val="6063376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F230E73-40B5-434E-B7EA-E3AB303CB6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8833" y="377352"/>
            <a:ext cx="9794458" cy="990282"/>
          </a:xfrm>
          <a:prstGeom prst="rect">
            <a:avLst/>
          </a:prstGeom>
        </p:spPr>
      </p:pic>
      <p:sp>
        <p:nvSpPr>
          <p:cNvPr id="6" name="Text Box 4">
            <a:extLst>
              <a:ext uri="{FF2B5EF4-FFF2-40B4-BE49-F238E27FC236}">
                <a16:creationId xmlns:a16="http://schemas.microsoft.com/office/drawing/2014/main" id="{5387C856-CC2F-4EA9-947C-2257FC39B6D1}"/>
              </a:ext>
            </a:extLst>
          </p:cNvPr>
          <p:cNvSpPr txBox="1"/>
          <p:nvPr userDrawn="1"/>
        </p:nvSpPr>
        <p:spPr>
          <a:xfrm>
            <a:off x="4099560" y="5714168"/>
            <a:ext cx="3992880" cy="406400"/>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7" name="Content Placeholder 16">
            <a:extLst>
              <a:ext uri="{FF2B5EF4-FFF2-40B4-BE49-F238E27FC236}">
                <a16:creationId xmlns:a16="http://schemas.microsoft.com/office/drawing/2014/main" id="{7AE03104-90FF-453D-9F96-503F6427EFA4}"/>
              </a:ext>
            </a:extLst>
          </p:cNvPr>
          <p:cNvPicPr>
            <a:picLocks noChangeAspect="1"/>
          </p:cNvPicPr>
          <p:nvPr userDrawn="1"/>
        </p:nvPicPr>
        <p:blipFill>
          <a:blip r:embed="rId3"/>
          <a:stretch>
            <a:fillRect/>
          </a:stretch>
        </p:blipFill>
        <p:spPr>
          <a:xfrm>
            <a:off x="0" y="6213677"/>
            <a:ext cx="12211879" cy="413293"/>
          </a:xfrm>
          <a:prstGeom prst="rect">
            <a:avLst/>
          </a:prstGeom>
        </p:spPr>
      </p:pic>
      <p:sp>
        <p:nvSpPr>
          <p:cNvPr id="10" name="Title 1">
            <a:extLst>
              <a:ext uri="{FF2B5EF4-FFF2-40B4-BE49-F238E27FC236}">
                <a16:creationId xmlns:a16="http://schemas.microsoft.com/office/drawing/2014/main" id="{44035027-06F8-44AA-A272-60EDFB235983}"/>
              </a:ext>
            </a:extLst>
          </p:cNvPr>
          <p:cNvSpPr txBox="1">
            <a:spLocks/>
          </p:cNvSpPr>
          <p:nvPr userDrawn="1"/>
        </p:nvSpPr>
        <p:spPr>
          <a:xfrm>
            <a:off x="646496" y="2056562"/>
            <a:ext cx="9144000" cy="601111"/>
          </a:xfrm>
          <a:prstGeom prst="rect">
            <a:avLst/>
          </a:prstGeom>
        </p:spPr>
        <p:txBody>
          <a:bodyPr vert="horz" lIns="0" tIns="0" rIns="0" bIns="0" rtlCol="0" anchor="b">
            <a:normAutofit/>
          </a:bodyPr>
          <a:lstStyle>
            <a:lvl1pPr algn="l" defTabSz="914406" rtl="0" eaLnBrk="1" latinLnBrk="0" hangingPunct="1">
              <a:lnSpc>
                <a:spcPct val="90000"/>
              </a:lnSpc>
              <a:spcBef>
                <a:spcPct val="0"/>
              </a:spcBef>
              <a:buNone/>
              <a:defRPr sz="3600" b="1" i="0" kern="1200" cap="all" baseline="0">
                <a:solidFill>
                  <a:srgbClr val="005EB8"/>
                </a:solidFill>
                <a:latin typeface="Arial" panose="020B0604020202020204" pitchFamily="34" charset="0"/>
                <a:ea typeface="InterFace" panose="020B0503020203020204" pitchFamily="34" charset="0"/>
                <a:cs typeface="Arial" panose="020B0604020202020204" pitchFamily="34" charset="0"/>
              </a:defRPr>
            </a:lvl1pPr>
          </a:lstStyle>
          <a:p>
            <a:endParaRPr lang="en-GB" dirty="0"/>
          </a:p>
        </p:txBody>
      </p:sp>
      <p:sp>
        <p:nvSpPr>
          <p:cNvPr id="11" name="Subtitle 2">
            <a:extLst>
              <a:ext uri="{FF2B5EF4-FFF2-40B4-BE49-F238E27FC236}">
                <a16:creationId xmlns:a16="http://schemas.microsoft.com/office/drawing/2014/main" id="{620C80C0-988B-4735-AC32-D90D30EEB44B}"/>
              </a:ext>
            </a:extLst>
          </p:cNvPr>
          <p:cNvSpPr txBox="1">
            <a:spLocks/>
          </p:cNvSpPr>
          <p:nvPr userDrawn="1"/>
        </p:nvSpPr>
        <p:spPr>
          <a:xfrm>
            <a:off x="646496" y="2750782"/>
            <a:ext cx="9144000" cy="466379"/>
          </a:xfrm>
          <a:prstGeom prst="rect">
            <a:avLst/>
          </a:prstGeom>
        </p:spPr>
        <p:txBody>
          <a:bodyPr vert="horz" lIns="0" tIns="0" rIns="0" bIns="0" rtlCol="0">
            <a:normAutofit/>
          </a:bodyPr>
          <a:lstStyle>
            <a:lvl1pPr marL="0" indent="0" algn="l" defTabSz="914406" rtl="0" eaLnBrk="1" latinLnBrk="0" hangingPunct="1">
              <a:lnSpc>
                <a:spcPts val="1905"/>
              </a:lnSpc>
              <a:spcBef>
                <a:spcPts val="0"/>
              </a:spcBef>
              <a:buFont typeface="Arial" charset="0"/>
              <a:buNone/>
              <a:defRPr sz="1800" b="0" i="0" kern="1200">
                <a:solidFill>
                  <a:srgbClr val="005EB8"/>
                </a:solidFill>
                <a:latin typeface="Arial" panose="020B0604020202020204" pitchFamily="34" charset="0"/>
                <a:ea typeface="InterFace" panose="020B0503020203020204" pitchFamily="34" charset="0"/>
                <a:cs typeface="Arial" panose="020B0604020202020204" pitchFamily="34" charset="0"/>
              </a:defRPr>
            </a:lvl1pPr>
            <a:lvl2pPr marL="457200" indent="0" algn="ctr" defTabSz="914406" rtl="0" eaLnBrk="1" latinLnBrk="0" hangingPunct="1">
              <a:lnSpc>
                <a:spcPts val="1361"/>
              </a:lnSpc>
              <a:spcBef>
                <a:spcPts val="0"/>
              </a:spcBef>
              <a:buFont typeface="Arial" panose="020B0604020202020204" pitchFamily="34" charset="0"/>
              <a:buNone/>
              <a:defRPr sz="2000" b="0" i="0" kern="1200">
                <a:solidFill>
                  <a:schemeClr val="tx1"/>
                </a:solidFill>
                <a:latin typeface="InterFace" panose="020B0503020203020204" pitchFamily="34" charset="0"/>
                <a:ea typeface="InterFace" panose="020B0503020203020204" pitchFamily="34" charset="0"/>
                <a:cs typeface="InterFace" panose="020B0503020203020204" pitchFamily="34" charset="0"/>
              </a:defRPr>
            </a:lvl2pPr>
            <a:lvl3pPr marL="914400" indent="0" algn="ctr" defTabSz="914406" rtl="0" eaLnBrk="1" latinLnBrk="0" hangingPunct="1">
              <a:lnSpc>
                <a:spcPts val="1361"/>
              </a:lnSpc>
              <a:spcBef>
                <a:spcPts val="0"/>
              </a:spcBef>
              <a:buFont typeface="Arial" panose="020B0604020202020204" pitchFamily="34" charset="0"/>
              <a:buNone/>
              <a:defRPr sz="1800" b="0" i="0" kern="1200">
                <a:solidFill>
                  <a:schemeClr val="tx1"/>
                </a:solidFill>
                <a:latin typeface="InterFace" panose="020B0503020203020204" pitchFamily="34" charset="0"/>
                <a:ea typeface="InterFace" panose="020B0503020203020204" pitchFamily="34" charset="0"/>
                <a:cs typeface="InterFace" panose="020B0503020203020204" pitchFamily="34" charset="0"/>
              </a:defRPr>
            </a:lvl3pPr>
            <a:lvl4pPr marL="1371600" indent="0" algn="ctr" defTabSz="914406" rtl="0" eaLnBrk="1" latinLnBrk="0" hangingPunct="1">
              <a:lnSpc>
                <a:spcPts val="1361"/>
              </a:lnSpc>
              <a:spcBef>
                <a:spcPts val="0"/>
              </a:spcBef>
              <a:buFont typeface="Arial" panose="020B0604020202020204" pitchFamily="34" charset="0"/>
              <a:buNone/>
              <a:defRPr sz="1600" b="0" i="0" kern="1200">
                <a:solidFill>
                  <a:schemeClr val="tx1"/>
                </a:solidFill>
                <a:latin typeface="InterFace" panose="020B0503020203020204" pitchFamily="34" charset="0"/>
                <a:ea typeface="InterFace" panose="020B0503020203020204" pitchFamily="34" charset="0"/>
                <a:cs typeface="InterFace" panose="020B0503020203020204" pitchFamily="34" charset="0"/>
              </a:defRPr>
            </a:lvl4pPr>
            <a:lvl5pPr marL="1828800" indent="0" algn="ctr" defTabSz="914406" rtl="0" eaLnBrk="1" latinLnBrk="0" hangingPunct="1">
              <a:lnSpc>
                <a:spcPts val="1361"/>
              </a:lnSpc>
              <a:spcBef>
                <a:spcPts val="0"/>
              </a:spcBef>
              <a:buFont typeface="Arial" panose="020B0604020202020204" pitchFamily="34" charset="0"/>
              <a:buNone/>
              <a:defRPr sz="1600" b="0" i="0" kern="1200">
                <a:solidFill>
                  <a:schemeClr val="tx1"/>
                </a:solidFill>
                <a:latin typeface="InterFace" panose="020B0503020203020204" pitchFamily="34" charset="0"/>
                <a:ea typeface="InterFace" panose="020B0503020203020204" pitchFamily="34" charset="0"/>
                <a:cs typeface="InterFace" panose="020B0503020203020204" pitchFamily="34" charset="0"/>
              </a:defRPr>
            </a:lvl5pPr>
            <a:lvl6pPr marL="2286000" indent="0" algn="ctr" defTabSz="914406"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6"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6"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6"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pic>
        <p:nvPicPr>
          <p:cNvPr id="13" name="Picture 2" descr="G:\NHS CB\Operations\Better Care Support Team\Better Care Support Team 2016-17\03 Communications &amp; Engagement\Resources and Templates\Icons and Logos\BCF LOGO\Integration and BCF_logo_long.jpg">
            <a:extLst>
              <a:ext uri="{FF2B5EF4-FFF2-40B4-BE49-F238E27FC236}">
                <a16:creationId xmlns:a16="http://schemas.microsoft.com/office/drawing/2014/main" id="{08F468D2-A818-41D7-B3DE-AD8D8B5FC624}"/>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4789181"/>
            <a:ext cx="9796509" cy="142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366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6C7B25-12B7-D541-8258-ED679978D37D}"/>
              </a:ext>
            </a:extLst>
          </p:cNvPr>
          <p:cNvSpPr/>
          <p:nvPr userDrawn="1"/>
        </p:nvSpPr>
        <p:spPr>
          <a:xfrm>
            <a:off x="0" y="-1"/>
            <a:ext cx="12192000" cy="57794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80F0133-2B87-C134-E92E-E6CE8C30C8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67165"/>
            <a:ext cx="12192000" cy="1005304"/>
          </a:xfrm>
          <a:prstGeom prst="rect">
            <a:avLst/>
          </a:prstGeom>
        </p:spPr>
      </p:pic>
    </p:spTree>
    <p:extLst>
      <p:ext uri="{BB962C8B-B14F-4D97-AF65-F5344CB8AC3E}">
        <p14:creationId xmlns:p14="http://schemas.microsoft.com/office/powerpoint/2010/main" val="1313841770"/>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F230E73-40B5-434E-B7EA-E3AB303CB6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8833" y="377352"/>
            <a:ext cx="9794458" cy="990282"/>
          </a:xfrm>
          <a:prstGeom prst="rect">
            <a:avLst/>
          </a:prstGeom>
        </p:spPr>
      </p:pic>
      <p:sp>
        <p:nvSpPr>
          <p:cNvPr id="10" name="Title 1">
            <a:extLst>
              <a:ext uri="{FF2B5EF4-FFF2-40B4-BE49-F238E27FC236}">
                <a16:creationId xmlns:a16="http://schemas.microsoft.com/office/drawing/2014/main" id="{44035027-06F8-44AA-A272-60EDFB235983}"/>
              </a:ext>
            </a:extLst>
          </p:cNvPr>
          <p:cNvSpPr txBox="1">
            <a:spLocks/>
          </p:cNvSpPr>
          <p:nvPr userDrawn="1"/>
        </p:nvSpPr>
        <p:spPr>
          <a:xfrm>
            <a:off x="646496" y="2056562"/>
            <a:ext cx="9144000" cy="601111"/>
          </a:xfrm>
          <a:prstGeom prst="rect">
            <a:avLst/>
          </a:prstGeom>
        </p:spPr>
        <p:txBody>
          <a:bodyPr vert="horz" lIns="0" tIns="0" rIns="0" bIns="0" rtlCol="0" anchor="b">
            <a:normAutofit/>
          </a:bodyPr>
          <a:lstStyle>
            <a:lvl1pPr algn="l" defTabSz="914406" rtl="0" eaLnBrk="1" latinLnBrk="0" hangingPunct="1">
              <a:lnSpc>
                <a:spcPct val="90000"/>
              </a:lnSpc>
              <a:spcBef>
                <a:spcPct val="0"/>
              </a:spcBef>
              <a:buNone/>
              <a:defRPr sz="3600" b="1" i="0" kern="1200" cap="all" baseline="0">
                <a:solidFill>
                  <a:srgbClr val="005EB8"/>
                </a:solidFill>
                <a:latin typeface="Arial" panose="020B0604020202020204" pitchFamily="34" charset="0"/>
                <a:ea typeface="InterFace" panose="020B0503020203020204" pitchFamily="34" charset="0"/>
                <a:cs typeface="Arial" panose="020B0604020202020204" pitchFamily="34" charset="0"/>
              </a:defRPr>
            </a:lvl1pPr>
          </a:lstStyle>
          <a:p>
            <a:r>
              <a:rPr lang="en-US" dirty="0"/>
              <a:t>Click to edit</a:t>
            </a:r>
            <a:endParaRPr lang="en-GB" dirty="0"/>
          </a:p>
        </p:txBody>
      </p:sp>
      <p:sp>
        <p:nvSpPr>
          <p:cNvPr id="11" name="Subtitle 2">
            <a:extLst>
              <a:ext uri="{FF2B5EF4-FFF2-40B4-BE49-F238E27FC236}">
                <a16:creationId xmlns:a16="http://schemas.microsoft.com/office/drawing/2014/main" id="{620C80C0-988B-4735-AC32-D90D30EEB44B}"/>
              </a:ext>
            </a:extLst>
          </p:cNvPr>
          <p:cNvSpPr txBox="1">
            <a:spLocks/>
          </p:cNvSpPr>
          <p:nvPr userDrawn="1"/>
        </p:nvSpPr>
        <p:spPr>
          <a:xfrm>
            <a:off x="646496" y="2750782"/>
            <a:ext cx="9144000" cy="466379"/>
          </a:xfrm>
          <a:prstGeom prst="rect">
            <a:avLst/>
          </a:prstGeom>
        </p:spPr>
        <p:txBody>
          <a:bodyPr vert="horz" lIns="0" tIns="0" rIns="0" bIns="0" rtlCol="0">
            <a:normAutofit/>
          </a:bodyPr>
          <a:lstStyle>
            <a:lvl1pPr marL="0" indent="0" algn="l" defTabSz="914406" rtl="0" eaLnBrk="1" latinLnBrk="0" hangingPunct="1">
              <a:lnSpc>
                <a:spcPts val="1905"/>
              </a:lnSpc>
              <a:spcBef>
                <a:spcPts val="0"/>
              </a:spcBef>
              <a:buFont typeface="Arial" charset="0"/>
              <a:buNone/>
              <a:defRPr sz="1800" b="0" i="0" kern="1200">
                <a:solidFill>
                  <a:srgbClr val="005EB8"/>
                </a:solidFill>
                <a:latin typeface="Arial" panose="020B0604020202020204" pitchFamily="34" charset="0"/>
                <a:ea typeface="InterFace" panose="020B0503020203020204" pitchFamily="34" charset="0"/>
                <a:cs typeface="Arial" panose="020B0604020202020204" pitchFamily="34" charset="0"/>
              </a:defRPr>
            </a:lvl1pPr>
            <a:lvl2pPr marL="457200" indent="0" algn="ctr" defTabSz="914406" rtl="0" eaLnBrk="1" latinLnBrk="0" hangingPunct="1">
              <a:lnSpc>
                <a:spcPts val="1361"/>
              </a:lnSpc>
              <a:spcBef>
                <a:spcPts val="0"/>
              </a:spcBef>
              <a:buFont typeface="Arial" panose="020B0604020202020204" pitchFamily="34" charset="0"/>
              <a:buNone/>
              <a:defRPr sz="2000" b="0" i="0" kern="1200">
                <a:solidFill>
                  <a:schemeClr val="tx1"/>
                </a:solidFill>
                <a:latin typeface="InterFace" panose="020B0503020203020204" pitchFamily="34" charset="0"/>
                <a:ea typeface="InterFace" panose="020B0503020203020204" pitchFamily="34" charset="0"/>
                <a:cs typeface="InterFace" panose="020B0503020203020204" pitchFamily="34" charset="0"/>
              </a:defRPr>
            </a:lvl2pPr>
            <a:lvl3pPr marL="914400" indent="0" algn="ctr" defTabSz="914406" rtl="0" eaLnBrk="1" latinLnBrk="0" hangingPunct="1">
              <a:lnSpc>
                <a:spcPts val="1361"/>
              </a:lnSpc>
              <a:spcBef>
                <a:spcPts val="0"/>
              </a:spcBef>
              <a:buFont typeface="Arial" panose="020B0604020202020204" pitchFamily="34" charset="0"/>
              <a:buNone/>
              <a:defRPr sz="1800" b="0" i="0" kern="1200">
                <a:solidFill>
                  <a:schemeClr val="tx1"/>
                </a:solidFill>
                <a:latin typeface="InterFace" panose="020B0503020203020204" pitchFamily="34" charset="0"/>
                <a:ea typeface="InterFace" panose="020B0503020203020204" pitchFamily="34" charset="0"/>
                <a:cs typeface="InterFace" panose="020B0503020203020204" pitchFamily="34" charset="0"/>
              </a:defRPr>
            </a:lvl3pPr>
            <a:lvl4pPr marL="1371600" indent="0" algn="ctr" defTabSz="914406" rtl="0" eaLnBrk="1" latinLnBrk="0" hangingPunct="1">
              <a:lnSpc>
                <a:spcPts val="1361"/>
              </a:lnSpc>
              <a:spcBef>
                <a:spcPts val="0"/>
              </a:spcBef>
              <a:buFont typeface="Arial" panose="020B0604020202020204" pitchFamily="34" charset="0"/>
              <a:buNone/>
              <a:defRPr sz="1600" b="0" i="0" kern="1200">
                <a:solidFill>
                  <a:schemeClr val="tx1"/>
                </a:solidFill>
                <a:latin typeface="InterFace" panose="020B0503020203020204" pitchFamily="34" charset="0"/>
                <a:ea typeface="InterFace" panose="020B0503020203020204" pitchFamily="34" charset="0"/>
                <a:cs typeface="InterFace" panose="020B0503020203020204" pitchFamily="34" charset="0"/>
              </a:defRPr>
            </a:lvl4pPr>
            <a:lvl5pPr marL="1828800" indent="0" algn="ctr" defTabSz="914406" rtl="0" eaLnBrk="1" latinLnBrk="0" hangingPunct="1">
              <a:lnSpc>
                <a:spcPts val="1361"/>
              </a:lnSpc>
              <a:spcBef>
                <a:spcPts val="0"/>
              </a:spcBef>
              <a:buFont typeface="Arial" panose="020B0604020202020204" pitchFamily="34" charset="0"/>
              <a:buNone/>
              <a:defRPr sz="1600" b="0" i="0" kern="1200">
                <a:solidFill>
                  <a:schemeClr val="tx1"/>
                </a:solidFill>
                <a:latin typeface="InterFace" panose="020B0503020203020204" pitchFamily="34" charset="0"/>
                <a:ea typeface="InterFace" panose="020B0503020203020204" pitchFamily="34" charset="0"/>
                <a:cs typeface="InterFace" panose="020B0503020203020204" pitchFamily="34" charset="0"/>
              </a:defRPr>
            </a:lvl5pPr>
            <a:lvl6pPr marL="2286000" indent="0" algn="ctr" defTabSz="914406"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6"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6"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6"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Click to edit</a:t>
            </a:r>
            <a:endParaRPr lang="en-GB" dirty="0"/>
          </a:p>
        </p:txBody>
      </p:sp>
      <p:pic>
        <p:nvPicPr>
          <p:cNvPr id="13" name="Picture 2" descr="G:\NHS CB\Operations\Better Care Support Team\Better Care Support Team 2016-17\03 Communications &amp; Engagement\Resources and Templates\Icons and Logos\BCF LOGO\Integration and BCF_logo_long.jpg">
            <a:extLst>
              <a:ext uri="{FF2B5EF4-FFF2-40B4-BE49-F238E27FC236}">
                <a16:creationId xmlns:a16="http://schemas.microsoft.com/office/drawing/2014/main" id="{08F468D2-A818-41D7-B3DE-AD8D8B5FC62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5433504"/>
            <a:ext cx="9796509" cy="1424496"/>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4">
            <a:extLst>
              <a:ext uri="{FF2B5EF4-FFF2-40B4-BE49-F238E27FC236}">
                <a16:creationId xmlns:a16="http://schemas.microsoft.com/office/drawing/2014/main" id="{5387C856-CC2F-4EA9-947C-2257FC39B6D1}"/>
              </a:ext>
            </a:extLst>
          </p:cNvPr>
          <p:cNvSpPr txBox="1"/>
          <p:nvPr userDrawn="1"/>
        </p:nvSpPr>
        <p:spPr>
          <a:xfrm>
            <a:off x="4369622" y="5752119"/>
            <a:ext cx="3992880" cy="406400"/>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8284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F230E73-40B5-434E-B7EA-E3AB303CB6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3958" y="299391"/>
            <a:ext cx="10127728" cy="1134207"/>
          </a:xfrm>
          <a:prstGeom prst="rect">
            <a:avLst/>
          </a:prstGeom>
        </p:spPr>
      </p:pic>
      <p:sp>
        <p:nvSpPr>
          <p:cNvPr id="10" name="Title 1">
            <a:extLst>
              <a:ext uri="{FF2B5EF4-FFF2-40B4-BE49-F238E27FC236}">
                <a16:creationId xmlns:a16="http://schemas.microsoft.com/office/drawing/2014/main" id="{44035027-06F8-44AA-A272-60EDFB235983}"/>
              </a:ext>
            </a:extLst>
          </p:cNvPr>
          <p:cNvSpPr txBox="1">
            <a:spLocks/>
          </p:cNvSpPr>
          <p:nvPr userDrawn="1"/>
        </p:nvSpPr>
        <p:spPr>
          <a:xfrm>
            <a:off x="743570" y="1927615"/>
            <a:ext cx="9144000" cy="601111"/>
          </a:xfrm>
          <a:prstGeom prst="rect">
            <a:avLst/>
          </a:prstGeom>
        </p:spPr>
        <p:txBody>
          <a:bodyPr vert="horz" lIns="0" tIns="0" rIns="0" bIns="0" rtlCol="0" anchor="b">
            <a:normAutofit/>
          </a:bodyPr>
          <a:lstStyle>
            <a:lvl1pPr algn="l" defTabSz="914406" rtl="0" eaLnBrk="1" latinLnBrk="0" hangingPunct="1">
              <a:lnSpc>
                <a:spcPct val="90000"/>
              </a:lnSpc>
              <a:spcBef>
                <a:spcPct val="0"/>
              </a:spcBef>
              <a:buNone/>
              <a:defRPr sz="3600" b="1" i="0" kern="1200" cap="all" baseline="0">
                <a:solidFill>
                  <a:srgbClr val="005EB8"/>
                </a:solidFill>
                <a:latin typeface="Arial" panose="020B0604020202020204" pitchFamily="34" charset="0"/>
                <a:ea typeface="InterFace" panose="020B0503020203020204" pitchFamily="34" charset="0"/>
                <a:cs typeface="Arial" panose="020B0604020202020204" pitchFamily="34" charset="0"/>
              </a:defRPr>
            </a:lvl1pPr>
          </a:lstStyle>
          <a:p>
            <a:r>
              <a:rPr lang="en-US" dirty="0"/>
              <a:t>Click to edit</a:t>
            </a:r>
            <a:endParaRPr lang="en-GB" dirty="0"/>
          </a:p>
        </p:txBody>
      </p:sp>
      <p:sp>
        <p:nvSpPr>
          <p:cNvPr id="11" name="Subtitle 2">
            <a:extLst>
              <a:ext uri="{FF2B5EF4-FFF2-40B4-BE49-F238E27FC236}">
                <a16:creationId xmlns:a16="http://schemas.microsoft.com/office/drawing/2014/main" id="{620C80C0-988B-4735-AC32-D90D30EEB44B}"/>
              </a:ext>
            </a:extLst>
          </p:cNvPr>
          <p:cNvSpPr txBox="1">
            <a:spLocks/>
          </p:cNvSpPr>
          <p:nvPr userDrawn="1"/>
        </p:nvSpPr>
        <p:spPr>
          <a:xfrm>
            <a:off x="743570" y="2683561"/>
            <a:ext cx="9144000" cy="466379"/>
          </a:xfrm>
          <a:prstGeom prst="rect">
            <a:avLst/>
          </a:prstGeom>
        </p:spPr>
        <p:txBody>
          <a:bodyPr vert="horz" lIns="0" tIns="0" rIns="0" bIns="0" rtlCol="0">
            <a:normAutofit/>
          </a:bodyPr>
          <a:lstStyle>
            <a:lvl1pPr marL="0" indent="0" algn="l" defTabSz="914406" rtl="0" eaLnBrk="1" latinLnBrk="0" hangingPunct="1">
              <a:lnSpc>
                <a:spcPts val="1905"/>
              </a:lnSpc>
              <a:spcBef>
                <a:spcPts val="0"/>
              </a:spcBef>
              <a:buFont typeface="Arial" charset="0"/>
              <a:buNone/>
              <a:defRPr sz="1800" b="0" i="0" kern="1200">
                <a:solidFill>
                  <a:srgbClr val="005EB8"/>
                </a:solidFill>
                <a:latin typeface="Arial" panose="020B0604020202020204" pitchFamily="34" charset="0"/>
                <a:ea typeface="InterFace" panose="020B0503020203020204" pitchFamily="34" charset="0"/>
                <a:cs typeface="Arial" panose="020B0604020202020204" pitchFamily="34" charset="0"/>
              </a:defRPr>
            </a:lvl1pPr>
            <a:lvl2pPr marL="457200" indent="0" algn="ctr" defTabSz="914406" rtl="0" eaLnBrk="1" latinLnBrk="0" hangingPunct="1">
              <a:lnSpc>
                <a:spcPts val="1361"/>
              </a:lnSpc>
              <a:spcBef>
                <a:spcPts val="0"/>
              </a:spcBef>
              <a:buFont typeface="Arial" panose="020B0604020202020204" pitchFamily="34" charset="0"/>
              <a:buNone/>
              <a:defRPr sz="2000" b="0" i="0" kern="1200">
                <a:solidFill>
                  <a:schemeClr val="tx1"/>
                </a:solidFill>
                <a:latin typeface="InterFace" panose="020B0503020203020204" pitchFamily="34" charset="0"/>
                <a:ea typeface="InterFace" panose="020B0503020203020204" pitchFamily="34" charset="0"/>
                <a:cs typeface="InterFace" panose="020B0503020203020204" pitchFamily="34" charset="0"/>
              </a:defRPr>
            </a:lvl2pPr>
            <a:lvl3pPr marL="914400" indent="0" algn="ctr" defTabSz="914406" rtl="0" eaLnBrk="1" latinLnBrk="0" hangingPunct="1">
              <a:lnSpc>
                <a:spcPts val="1361"/>
              </a:lnSpc>
              <a:spcBef>
                <a:spcPts val="0"/>
              </a:spcBef>
              <a:buFont typeface="Arial" panose="020B0604020202020204" pitchFamily="34" charset="0"/>
              <a:buNone/>
              <a:defRPr sz="1800" b="0" i="0" kern="1200">
                <a:solidFill>
                  <a:schemeClr val="tx1"/>
                </a:solidFill>
                <a:latin typeface="InterFace" panose="020B0503020203020204" pitchFamily="34" charset="0"/>
                <a:ea typeface="InterFace" panose="020B0503020203020204" pitchFamily="34" charset="0"/>
                <a:cs typeface="InterFace" panose="020B0503020203020204" pitchFamily="34" charset="0"/>
              </a:defRPr>
            </a:lvl3pPr>
            <a:lvl4pPr marL="1371600" indent="0" algn="ctr" defTabSz="914406" rtl="0" eaLnBrk="1" latinLnBrk="0" hangingPunct="1">
              <a:lnSpc>
                <a:spcPts val="1361"/>
              </a:lnSpc>
              <a:spcBef>
                <a:spcPts val="0"/>
              </a:spcBef>
              <a:buFont typeface="Arial" panose="020B0604020202020204" pitchFamily="34" charset="0"/>
              <a:buNone/>
              <a:defRPr sz="1600" b="0" i="0" kern="1200">
                <a:solidFill>
                  <a:schemeClr val="tx1"/>
                </a:solidFill>
                <a:latin typeface="InterFace" panose="020B0503020203020204" pitchFamily="34" charset="0"/>
                <a:ea typeface="InterFace" panose="020B0503020203020204" pitchFamily="34" charset="0"/>
                <a:cs typeface="InterFace" panose="020B0503020203020204" pitchFamily="34" charset="0"/>
              </a:defRPr>
            </a:lvl4pPr>
            <a:lvl5pPr marL="1828800" indent="0" algn="ctr" defTabSz="914406" rtl="0" eaLnBrk="1" latinLnBrk="0" hangingPunct="1">
              <a:lnSpc>
                <a:spcPts val="1361"/>
              </a:lnSpc>
              <a:spcBef>
                <a:spcPts val="0"/>
              </a:spcBef>
              <a:buFont typeface="Arial" panose="020B0604020202020204" pitchFamily="34" charset="0"/>
              <a:buNone/>
              <a:defRPr sz="1600" b="0" i="0" kern="1200">
                <a:solidFill>
                  <a:schemeClr val="tx1"/>
                </a:solidFill>
                <a:latin typeface="InterFace" panose="020B0503020203020204" pitchFamily="34" charset="0"/>
                <a:ea typeface="InterFace" panose="020B0503020203020204" pitchFamily="34" charset="0"/>
                <a:cs typeface="InterFace" panose="020B0503020203020204" pitchFamily="34" charset="0"/>
              </a:defRPr>
            </a:lvl5pPr>
            <a:lvl6pPr marL="2286000" indent="0" algn="ctr" defTabSz="914406"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6"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6"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6"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Click to edit</a:t>
            </a:r>
            <a:endParaRPr lang="en-GB" dirty="0"/>
          </a:p>
        </p:txBody>
      </p:sp>
      <p:pic>
        <p:nvPicPr>
          <p:cNvPr id="13" name="Picture 2" descr="G:\NHS CB\Operations\Better Care Support Team\Better Care Support Team 2016-17\03 Communications &amp; Engagement\Resources and Templates\Icons and Logos\BCF LOGO\Integration and BCF_logo_long.jpg">
            <a:extLst>
              <a:ext uri="{FF2B5EF4-FFF2-40B4-BE49-F238E27FC236}">
                <a16:creationId xmlns:a16="http://schemas.microsoft.com/office/drawing/2014/main" id="{08F468D2-A818-41D7-B3DE-AD8D8B5FC62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1061" y="5340198"/>
            <a:ext cx="9796509" cy="142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092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rgbClr val="48A88A"/>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6C7B25-12B7-D541-8258-ED679978D37D}"/>
              </a:ext>
            </a:extLst>
          </p:cNvPr>
          <p:cNvSpPr/>
          <p:nvPr userDrawn="1"/>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9894035"/>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B2CB2DF-6A87-7843-DCD8-8991883D8E00}"/>
              </a:ext>
            </a:extLst>
          </p:cNvPr>
          <p:cNvSpPr/>
          <p:nvPr userDrawn="1"/>
        </p:nvSpPr>
        <p:spPr>
          <a:xfrm>
            <a:off x="0" y="0"/>
            <a:ext cx="12192000" cy="576367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colorful cubes on a black background&#10;&#10;Description automatically generated with low confidence">
            <a:extLst>
              <a:ext uri="{FF2B5EF4-FFF2-40B4-BE49-F238E27FC236}">
                <a16:creationId xmlns:a16="http://schemas.microsoft.com/office/drawing/2014/main" id="{AE77505B-3792-2B65-D2B9-107DBAAE5FA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005" t="25308" r="25224"/>
          <a:stretch/>
        </p:blipFill>
        <p:spPr>
          <a:xfrm flipH="1">
            <a:off x="9530862" y="-1"/>
            <a:ext cx="2661138" cy="4429919"/>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E3F320E7-1F75-B41E-0471-1BB09340DB2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77633" y="5968891"/>
            <a:ext cx="2358081" cy="689812"/>
          </a:xfrm>
          <a:prstGeom prst="rect">
            <a:avLst/>
          </a:prstGeom>
        </p:spPr>
      </p:pic>
      <p:sp>
        <p:nvSpPr>
          <p:cNvPr id="6" name="TextBox 5">
            <a:extLst>
              <a:ext uri="{FF2B5EF4-FFF2-40B4-BE49-F238E27FC236}">
                <a16:creationId xmlns:a16="http://schemas.microsoft.com/office/drawing/2014/main" id="{3BD6790E-A71A-227F-C8EF-D6B7E00B2B4D}"/>
              </a:ext>
            </a:extLst>
          </p:cNvPr>
          <p:cNvSpPr txBox="1"/>
          <p:nvPr userDrawn="1"/>
        </p:nvSpPr>
        <p:spPr>
          <a:xfrm>
            <a:off x="848139" y="362228"/>
            <a:ext cx="6339840" cy="5560497"/>
          </a:xfrm>
          <a:prstGeom prst="rect">
            <a:avLst/>
          </a:prstGeom>
          <a:noFill/>
        </p:spPr>
        <p:txBody>
          <a:bodyPr wrap="square" lIns="0" tIns="0" rIns="0" bIns="0">
            <a:spAutoFit/>
          </a:bodyPr>
          <a:lstStyle/>
          <a:p>
            <a:pPr>
              <a:lnSpc>
                <a:spcPts val="2000"/>
              </a:lnSpc>
              <a:spcBef>
                <a:spcPts val="3000"/>
              </a:spcBef>
              <a:buClr>
                <a:schemeClr val="accent1"/>
              </a:buClr>
              <a:buSzPct val="150000"/>
            </a:pPr>
            <a:r>
              <a:rPr lang="en-GB" sz="1600" b="1" u="none" strike="noStrike" dirty="0">
                <a:solidFill>
                  <a:schemeClr val="bg1"/>
                </a:solidFill>
                <a:effectLst/>
              </a:rPr>
              <a:t>The Better Care Fund </a:t>
            </a:r>
            <a:r>
              <a:rPr lang="en-GB" sz="1600" b="0" u="none" strike="noStrike" dirty="0">
                <a:solidFill>
                  <a:schemeClr val="bg1"/>
                </a:solidFill>
                <a:effectLst/>
              </a:rPr>
              <a:t>was established in 2013 as one of the most ambitious programmes ever introduced across the NHS and local government to support local systems to successfully deliver the integration of health, social care and housing. It represents a unique collaboration between:</a:t>
            </a:r>
          </a:p>
          <a:p>
            <a:pPr marL="285750" indent="-285750" algn="l">
              <a:spcBef>
                <a:spcPts val="1800"/>
              </a:spcBef>
              <a:buClr>
                <a:srgbClr val="64C3D2"/>
              </a:buClr>
              <a:buFont typeface="Wingdings" pitchFamily="2" charset="2"/>
              <a:buChar char="§"/>
            </a:pPr>
            <a:r>
              <a:rPr lang="en-GB" sz="1600" b="0" u="none" strike="noStrike" dirty="0">
                <a:solidFill>
                  <a:schemeClr val="bg1"/>
                </a:solidFill>
                <a:effectLst/>
              </a:rPr>
              <a:t>The Department of Health and Social Care (DHSC)</a:t>
            </a:r>
          </a:p>
          <a:p>
            <a:pPr marL="285750" indent="-285750" algn="l">
              <a:spcBef>
                <a:spcPts val="600"/>
              </a:spcBef>
              <a:buClr>
                <a:srgbClr val="64C3D2"/>
              </a:buClr>
              <a:buFont typeface="Wingdings" pitchFamily="2" charset="2"/>
              <a:buChar char="§"/>
            </a:pPr>
            <a:r>
              <a:rPr lang="en-GB" sz="1600" b="0" u="none" strike="noStrike" dirty="0">
                <a:solidFill>
                  <a:schemeClr val="bg1"/>
                </a:solidFill>
                <a:effectLst/>
              </a:rPr>
              <a:t>Department for Levelling Up, Housing and Communities (DLUHC)</a:t>
            </a:r>
          </a:p>
          <a:p>
            <a:pPr marL="285750" indent="-285750" algn="l">
              <a:spcBef>
                <a:spcPts val="600"/>
              </a:spcBef>
              <a:buClr>
                <a:srgbClr val="64C3D2"/>
              </a:buClr>
              <a:buFont typeface="Wingdings" pitchFamily="2" charset="2"/>
              <a:buChar char="§"/>
            </a:pPr>
            <a:r>
              <a:rPr lang="en-GB" sz="1600" b="0" u="none" strike="noStrike" dirty="0">
                <a:solidFill>
                  <a:schemeClr val="bg1"/>
                </a:solidFill>
                <a:effectLst/>
              </a:rPr>
              <a:t>NHS England (NHSE)</a:t>
            </a:r>
          </a:p>
          <a:p>
            <a:pPr marL="285750" indent="-285750" algn="l">
              <a:spcBef>
                <a:spcPts val="600"/>
              </a:spcBef>
              <a:buClr>
                <a:srgbClr val="64C3D2"/>
              </a:buClr>
              <a:buFont typeface="Wingdings" pitchFamily="2" charset="2"/>
              <a:buChar char="§"/>
            </a:pPr>
            <a:r>
              <a:rPr lang="en-GB" sz="1600" b="0" u="none" strike="noStrike" dirty="0">
                <a:solidFill>
                  <a:schemeClr val="bg1"/>
                </a:solidFill>
                <a:effectLst/>
              </a:rPr>
              <a:t>The Local Government Association (LGA)</a:t>
            </a:r>
          </a:p>
          <a:p>
            <a:pPr algn="l">
              <a:spcBef>
                <a:spcPts val="2400"/>
              </a:spcBef>
            </a:pPr>
            <a:r>
              <a:rPr lang="en-GB" sz="1600" b="0" u="none" strike="noStrike" dirty="0">
                <a:solidFill>
                  <a:schemeClr val="bg1"/>
                </a:solidFill>
                <a:effectLst/>
              </a:rPr>
              <a:t>The LGA has managed the BCF Support Programme since 2016.</a:t>
            </a:r>
          </a:p>
          <a:p>
            <a:pPr>
              <a:spcBef>
                <a:spcPts val="1800"/>
              </a:spcBef>
            </a:pPr>
            <a:r>
              <a:rPr lang="en-GB" sz="1600" b="0" u="none" strike="noStrike" dirty="0">
                <a:solidFill>
                  <a:schemeClr val="bg1"/>
                </a:solidFill>
                <a:effectLst/>
              </a:rPr>
              <a:t>The 2023-25 BCF Support Programme brings together the unique expertise and experience of the LGA in partnership with ADASS and Newton Europe to create a stronger improvement partnership.</a:t>
            </a:r>
          </a:p>
          <a:p>
            <a:pPr>
              <a:spcBef>
                <a:spcPts val="1800"/>
              </a:spcBef>
            </a:pPr>
            <a:endParaRPr lang="en-GB" dirty="0"/>
          </a:p>
          <a:p>
            <a:pPr marL="0" indent="0">
              <a:buFont typeface="Arial" panose="020B0604020202020204" pitchFamily="34" charset="0"/>
              <a:buNone/>
            </a:pPr>
            <a:r>
              <a:rPr lang="en-GB" sz="1600" dirty="0">
                <a:solidFill>
                  <a:schemeClr val="bg1"/>
                </a:solidFill>
                <a:hlinkClick r:id="rId4">
                  <a:extLst>
                    <a:ext uri="{A12FA001-AC4F-418D-AE19-62706E023703}">
                      <ahyp:hlinkClr xmlns:ahyp="http://schemas.microsoft.com/office/drawing/2018/hyperlinkcolor" val="tx"/>
                    </a:ext>
                  </a:extLst>
                </a:hlinkClick>
              </a:rPr>
              <a:t>BCFSupport@local.gov.uk</a:t>
            </a:r>
            <a:r>
              <a:rPr lang="en-GB" sz="1600" dirty="0">
                <a:solidFill>
                  <a:schemeClr val="bg1"/>
                </a:solidFill>
              </a:rPr>
              <a:t> </a:t>
            </a:r>
          </a:p>
          <a:p>
            <a:pPr marL="285750" indent="-285750">
              <a:buFont typeface="Arial" panose="020B0604020202020204" pitchFamily="34" charset="0"/>
              <a:buChar char="•"/>
            </a:pPr>
            <a:endParaRPr lang="en-GB" dirty="0"/>
          </a:p>
          <a:p>
            <a:endParaRPr lang="en-GB" dirty="0"/>
          </a:p>
        </p:txBody>
      </p:sp>
    </p:spTree>
    <p:extLst>
      <p:ext uri="{BB962C8B-B14F-4D97-AF65-F5344CB8AC3E}">
        <p14:creationId xmlns:p14="http://schemas.microsoft.com/office/powerpoint/2010/main" val="3006182204"/>
      </p:ext>
    </p:extLst>
  </p:cSld>
  <p:clrMapOvr>
    <a:masterClrMapping/>
  </p:clrMapOvr>
  <p:hf hd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6D391-E948-4324-AA1A-DC545F343A5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45A19B3-B5C3-46EA-A47F-E91610CB91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CF259D-BD75-4A2E-8E3D-20F8632023D0}"/>
              </a:ext>
            </a:extLst>
          </p:cNvPr>
          <p:cNvSpPr>
            <a:spLocks noGrp="1"/>
          </p:cNvSpPr>
          <p:nvPr>
            <p:ph type="dt" sz="half" idx="10"/>
          </p:nvPr>
        </p:nvSpPr>
        <p:spPr>
          <a:xfrm>
            <a:off x="838200" y="6356350"/>
            <a:ext cx="2743200" cy="365125"/>
          </a:xfrm>
          <a:prstGeom prst="rect">
            <a:avLst/>
          </a:prstGeom>
        </p:spPr>
        <p:txBody>
          <a:bodyPr/>
          <a:lstStyle/>
          <a:p>
            <a:fld id="{3613FBEC-C58F-480C-9F9E-CE4E17125ACB}" type="datetimeFigureOut">
              <a:rPr lang="en-GB" smtClean="0"/>
              <a:t>13/12/2024</a:t>
            </a:fld>
            <a:endParaRPr lang="en-GB" dirty="0"/>
          </a:p>
        </p:txBody>
      </p:sp>
      <p:sp>
        <p:nvSpPr>
          <p:cNvPr id="5" name="Footer Placeholder 4">
            <a:extLst>
              <a:ext uri="{FF2B5EF4-FFF2-40B4-BE49-F238E27FC236}">
                <a16:creationId xmlns:a16="http://schemas.microsoft.com/office/drawing/2014/main" id="{A7E26636-E91F-41A9-B3C8-97002CA4AF11}"/>
              </a:ext>
            </a:extLst>
          </p:cNvPr>
          <p:cNvSpPr>
            <a:spLocks noGrp="1"/>
          </p:cNvSpPr>
          <p:nvPr>
            <p:ph type="ftr" sz="quarter" idx="11"/>
          </p:nvPr>
        </p:nvSpPr>
        <p:spPr>
          <a:xfrm>
            <a:off x="4038600" y="6127750"/>
            <a:ext cx="4114800" cy="365125"/>
          </a:xfrm>
          <a:prstGeom prst="rect">
            <a:avLst/>
          </a:prstGeom>
        </p:spPr>
        <p:txBody>
          <a:bodyPr/>
          <a:lstStyle/>
          <a:p>
            <a:r>
              <a:rPr lang="en-GB" dirty="0"/>
              <a:t>Strictly Private and Confidential</a:t>
            </a:r>
          </a:p>
        </p:txBody>
      </p:sp>
      <p:sp>
        <p:nvSpPr>
          <p:cNvPr id="6" name="Slide Number Placeholder 5">
            <a:extLst>
              <a:ext uri="{FF2B5EF4-FFF2-40B4-BE49-F238E27FC236}">
                <a16:creationId xmlns:a16="http://schemas.microsoft.com/office/drawing/2014/main" id="{504626C5-1163-4CEC-97CF-312ED94BEE55}"/>
              </a:ext>
            </a:extLst>
          </p:cNvPr>
          <p:cNvSpPr>
            <a:spLocks noGrp="1"/>
          </p:cNvSpPr>
          <p:nvPr>
            <p:ph type="sldNum" sz="quarter" idx="12"/>
          </p:nvPr>
        </p:nvSpPr>
        <p:spPr/>
        <p:txBody>
          <a:bodyPr/>
          <a:lstStyle/>
          <a:p>
            <a:fld id="{C611085B-3421-47C2-8B54-8F3EF5CC7CB0}" type="slidenum">
              <a:rPr lang="en-GB" smtClean="0"/>
              <a:pPr/>
              <a:t>‹#›</a:t>
            </a:fld>
            <a:endParaRPr lang="en-GB" dirty="0"/>
          </a:p>
        </p:txBody>
      </p:sp>
    </p:spTree>
    <p:extLst>
      <p:ext uri="{BB962C8B-B14F-4D97-AF65-F5344CB8AC3E}">
        <p14:creationId xmlns:p14="http://schemas.microsoft.com/office/powerpoint/2010/main" val="3785660579"/>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A2F5D-C19A-44C6-B802-4F65EA5CB4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96829FC-D83C-4DDF-BE44-A4826DCC4C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C9B372-FA56-465E-A2DB-1D6532567013}"/>
              </a:ext>
            </a:extLst>
          </p:cNvPr>
          <p:cNvSpPr>
            <a:spLocks noGrp="1"/>
          </p:cNvSpPr>
          <p:nvPr>
            <p:ph type="dt" sz="half" idx="10"/>
          </p:nvPr>
        </p:nvSpPr>
        <p:spPr>
          <a:xfrm>
            <a:off x="838200" y="6356350"/>
            <a:ext cx="2743200" cy="365125"/>
          </a:xfrm>
          <a:prstGeom prst="rect">
            <a:avLst/>
          </a:prstGeom>
        </p:spPr>
        <p:txBody>
          <a:bodyPr/>
          <a:lstStyle/>
          <a:p>
            <a:fld id="{3613FBEC-C58F-480C-9F9E-CE4E17125ACB}" type="datetimeFigureOut">
              <a:rPr lang="en-GB" smtClean="0"/>
              <a:t>13/12/2024</a:t>
            </a:fld>
            <a:endParaRPr lang="en-GB" dirty="0"/>
          </a:p>
        </p:txBody>
      </p:sp>
      <p:sp>
        <p:nvSpPr>
          <p:cNvPr id="5" name="Footer Placeholder 4">
            <a:extLst>
              <a:ext uri="{FF2B5EF4-FFF2-40B4-BE49-F238E27FC236}">
                <a16:creationId xmlns:a16="http://schemas.microsoft.com/office/drawing/2014/main" id="{E11C9FAE-CB6F-4408-BA52-4E787A457784}"/>
              </a:ext>
            </a:extLst>
          </p:cNvPr>
          <p:cNvSpPr>
            <a:spLocks noGrp="1"/>
          </p:cNvSpPr>
          <p:nvPr>
            <p:ph type="ftr" sz="quarter" idx="11"/>
          </p:nvPr>
        </p:nvSpPr>
        <p:spPr>
          <a:xfrm>
            <a:off x="4038600" y="6127750"/>
            <a:ext cx="4114800" cy="365125"/>
          </a:xfrm>
          <a:prstGeom prst="rect">
            <a:avLst/>
          </a:prstGeom>
        </p:spPr>
        <p:txBody>
          <a:bodyPr/>
          <a:lstStyle/>
          <a:p>
            <a:r>
              <a:rPr lang="en-GB" dirty="0"/>
              <a:t>Strictly Private and Confidential</a:t>
            </a:r>
          </a:p>
        </p:txBody>
      </p:sp>
      <p:sp>
        <p:nvSpPr>
          <p:cNvPr id="6" name="Slide Number Placeholder 5">
            <a:extLst>
              <a:ext uri="{FF2B5EF4-FFF2-40B4-BE49-F238E27FC236}">
                <a16:creationId xmlns:a16="http://schemas.microsoft.com/office/drawing/2014/main" id="{B450E79B-C24F-400E-BC35-B236DE46A71F}"/>
              </a:ext>
            </a:extLst>
          </p:cNvPr>
          <p:cNvSpPr>
            <a:spLocks noGrp="1"/>
          </p:cNvSpPr>
          <p:nvPr>
            <p:ph type="sldNum" sz="quarter" idx="12"/>
          </p:nvPr>
        </p:nvSpPr>
        <p:spPr/>
        <p:txBody>
          <a:bodyPr/>
          <a:lstStyle/>
          <a:p>
            <a:fld id="{C611085B-3421-47C2-8B54-8F3EF5CC7CB0}" type="slidenum">
              <a:rPr lang="en-GB" smtClean="0"/>
              <a:pPr/>
              <a:t>‹#›</a:t>
            </a:fld>
            <a:endParaRPr lang="en-GB" dirty="0"/>
          </a:p>
        </p:txBody>
      </p:sp>
    </p:spTree>
    <p:extLst>
      <p:ext uri="{BB962C8B-B14F-4D97-AF65-F5344CB8AC3E}">
        <p14:creationId xmlns:p14="http://schemas.microsoft.com/office/powerpoint/2010/main" val="3752375485"/>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4F980-1958-4212-B991-8666666354B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1389BC5-9080-449A-92BF-9FD962299C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3A14AA3-80EB-41B1-834E-BDE502CE52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E94E2A6-93C0-491E-9C89-F1700D9C9492}"/>
              </a:ext>
            </a:extLst>
          </p:cNvPr>
          <p:cNvSpPr>
            <a:spLocks noGrp="1"/>
          </p:cNvSpPr>
          <p:nvPr>
            <p:ph type="dt" sz="half" idx="10"/>
          </p:nvPr>
        </p:nvSpPr>
        <p:spPr>
          <a:xfrm>
            <a:off x="838200" y="6356350"/>
            <a:ext cx="2743200" cy="365125"/>
          </a:xfrm>
          <a:prstGeom prst="rect">
            <a:avLst/>
          </a:prstGeom>
        </p:spPr>
        <p:txBody>
          <a:bodyPr/>
          <a:lstStyle/>
          <a:p>
            <a:fld id="{3613FBEC-C58F-480C-9F9E-CE4E17125ACB}" type="datetimeFigureOut">
              <a:rPr lang="en-GB" smtClean="0"/>
              <a:t>13/12/2024</a:t>
            </a:fld>
            <a:endParaRPr lang="en-GB" dirty="0"/>
          </a:p>
        </p:txBody>
      </p:sp>
      <p:sp>
        <p:nvSpPr>
          <p:cNvPr id="6" name="Footer Placeholder 5">
            <a:extLst>
              <a:ext uri="{FF2B5EF4-FFF2-40B4-BE49-F238E27FC236}">
                <a16:creationId xmlns:a16="http://schemas.microsoft.com/office/drawing/2014/main" id="{D6FCE317-BE8A-4BEE-9136-4E743D71393F}"/>
              </a:ext>
            </a:extLst>
          </p:cNvPr>
          <p:cNvSpPr>
            <a:spLocks noGrp="1"/>
          </p:cNvSpPr>
          <p:nvPr>
            <p:ph type="ftr" sz="quarter" idx="11"/>
          </p:nvPr>
        </p:nvSpPr>
        <p:spPr>
          <a:xfrm>
            <a:off x="4038600" y="6127750"/>
            <a:ext cx="4114800" cy="365125"/>
          </a:xfrm>
          <a:prstGeom prst="rect">
            <a:avLst/>
          </a:prstGeom>
        </p:spPr>
        <p:txBody>
          <a:bodyPr/>
          <a:lstStyle/>
          <a:p>
            <a:r>
              <a:rPr lang="en-GB" dirty="0"/>
              <a:t>Strictly Private and Confidential</a:t>
            </a:r>
          </a:p>
        </p:txBody>
      </p:sp>
      <p:sp>
        <p:nvSpPr>
          <p:cNvPr id="7" name="Slide Number Placeholder 6">
            <a:extLst>
              <a:ext uri="{FF2B5EF4-FFF2-40B4-BE49-F238E27FC236}">
                <a16:creationId xmlns:a16="http://schemas.microsoft.com/office/drawing/2014/main" id="{ACFE9A2F-D541-43A7-9F0D-6FE378504F86}"/>
              </a:ext>
            </a:extLst>
          </p:cNvPr>
          <p:cNvSpPr>
            <a:spLocks noGrp="1"/>
          </p:cNvSpPr>
          <p:nvPr>
            <p:ph type="sldNum" sz="quarter" idx="12"/>
          </p:nvPr>
        </p:nvSpPr>
        <p:spPr/>
        <p:txBody>
          <a:bodyPr/>
          <a:lstStyle/>
          <a:p>
            <a:fld id="{C611085B-3421-47C2-8B54-8F3EF5CC7CB0}" type="slidenum">
              <a:rPr lang="en-GB" smtClean="0"/>
              <a:pPr/>
              <a:t>‹#›</a:t>
            </a:fld>
            <a:endParaRPr lang="en-GB" dirty="0"/>
          </a:p>
        </p:txBody>
      </p:sp>
    </p:spTree>
    <p:extLst>
      <p:ext uri="{BB962C8B-B14F-4D97-AF65-F5344CB8AC3E}">
        <p14:creationId xmlns:p14="http://schemas.microsoft.com/office/powerpoint/2010/main" val="1054874019"/>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E7F68-FD19-45F2-AB4E-AD10E6A2A40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B41E046-4AE7-450B-B6F8-A0288806B8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6707C7-36C4-49D4-9866-AA786B3408E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FF01835-08AA-49D3-87B9-2A4B45BF3F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5B22F6-EB84-49D2-AE42-FC15A52CB8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3729537-1013-40BF-A4F3-A5BB3588348D}"/>
              </a:ext>
            </a:extLst>
          </p:cNvPr>
          <p:cNvSpPr>
            <a:spLocks noGrp="1"/>
          </p:cNvSpPr>
          <p:nvPr>
            <p:ph type="dt" sz="half" idx="10"/>
          </p:nvPr>
        </p:nvSpPr>
        <p:spPr>
          <a:xfrm>
            <a:off x="838200" y="6356350"/>
            <a:ext cx="2743200" cy="365125"/>
          </a:xfrm>
          <a:prstGeom prst="rect">
            <a:avLst/>
          </a:prstGeom>
        </p:spPr>
        <p:txBody>
          <a:bodyPr/>
          <a:lstStyle/>
          <a:p>
            <a:fld id="{3613FBEC-C58F-480C-9F9E-CE4E17125ACB}" type="datetimeFigureOut">
              <a:rPr lang="en-GB" smtClean="0"/>
              <a:t>13/12/2024</a:t>
            </a:fld>
            <a:endParaRPr lang="en-GB" dirty="0"/>
          </a:p>
        </p:txBody>
      </p:sp>
      <p:sp>
        <p:nvSpPr>
          <p:cNvPr id="8" name="Footer Placeholder 7">
            <a:extLst>
              <a:ext uri="{FF2B5EF4-FFF2-40B4-BE49-F238E27FC236}">
                <a16:creationId xmlns:a16="http://schemas.microsoft.com/office/drawing/2014/main" id="{A48D8B3D-6050-4616-9A4D-BAFE19DF4C3D}"/>
              </a:ext>
            </a:extLst>
          </p:cNvPr>
          <p:cNvSpPr>
            <a:spLocks noGrp="1"/>
          </p:cNvSpPr>
          <p:nvPr>
            <p:ph type="ftr" sz="quarter" idx="11"/>
          </p:nvPr>
        </p:nvSpPr>
        <p:spPr>
          <a:xfrm>
            <a:off x="4038600" y="6127750"/>
            <a:ext cx="4114800" cy="365125"/>
          </a:xfrm>
          <a:prstGeom prst="rect">
            <a:avLst/>
          </a:prstGeom>
        </p:spPr>
        <p:txBody>
          <a:bodyPr/>
          <a:lstStyle/>
          <a:p>
            <a:r>
              <a:rPr lang="en-GB" dirty="0"/>
              <a:t>Strictly Private and Confidential</a:t>
            </a:r>
          </a:p>
        </p:txBody>
      </p:sp>
      <p:sp>
        <p:nvSpPr>
          <p:cNvPr id="9" name="Slide Number Placeholder 8">
            <a:extLst>
              <a:ext uri="{FF2B5EF4-FFF2-40B4-BE49-F238E27FC236}">
                <a16:creationId xmlns:a16="http://schemas.microsoft.com/office/drawing/2014/main" id="{5036A177-E7AC-49A8-A31F-35F5F8EDFC0A}"/>
              </a:ext>
            </a:extLst>
          </p:cNvPr>
          <p:cNvSpPr>
            <a:spLocks noGrp="1"/>
          </p:cNvSpPr>
          <p:nvPr>
            <p:ph type="sldNum" sz="quarter" idx="12"/>
          </p:nvPr>
        </p:nvSpPr>
        <p:spPr/>
        <p:txBody>
          <a:bodyPr/>
          <a:lstStyle/>
          <a:p>
            <a:fld id="{C611085B-3421-47C2-8B54-8F3EF5CC7CB0}" type="slidenum">
              <a:rPr lang="en-GB" smtClean="0"/>
              <a:pPr/>
              <a:t>‹#›</a:t>
            </a:fld>
            <a:endParaRPr lang="en-GB" dirty="0"/>
          </a:p>
        </p:txBody>
      </p:sp>
    </p:spTree>
    <p:extLst>
      <p:ext uri="{BB962C8B-B14F-4D97-AF65-F5344CB8AC3E}">
        <p14:creationId xmlns:p14="http://schemas.microsoft.com/office/powerpoint/2010/main" val="804628667"/>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D2103-0053-4A33-B1B6-F4E5E612D77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CCC212A-5FFF-4FBD-8C44-86AFBA26345E}"/>
              </a:ext>
            </a:extLst>
          </p:cNvPr>
          <p:cNvSpPr>
            <a:spLocks noGrp="1"/>
          </p:cNvSpPr>
          <p:nvPr>
            <p:ph type="dt" sz="half" idx="10"/>
          </p:nvPr>
        </p:nvSpPr>
        <p:spPr>
          <a:xfrm>
            <a:off x="838200" y="6356350"/>
            <a:ext cx="2743200" cy="365125"/>
          </a:xfrm>
          <a:prstGeom prst="rect">
            <a:avLst/>
          </a:prstGeom>
        </p:spPr>
        <p:txBody>
          <a:bodyPr/>
          <a:lstStyle/>
          <a:p>
            <a:fld id="{3613FBEC-C58F-480C-9F9E-CE4E17125ACB}" type="datetimeFigureOut">
              <a:rPr lang="en-GB" smtClean="0"/>
              <a:t>13/12/2024</a:t>
            </a:fld>
            <a:endParaRPr lang="en-GB" dirty="0"/>
          </a:p>
        </p:txBody>
      </p:sp>
      <p:sp>
        <p:nvSpPr>
          <p:cNvPr id="4" name="Footer Placeholder 3">
            <a:extLst>
              <a:ext uri="{FF2B5EF4-FFF2-40B4-BE49-F238E27FC236}">
                <a16:creationId xmlns:a16="http://schemas.microsoft.com/office/drawing/2014/main" id="{24572B65-99FC-4D69-8544-8A29EF9B7F7D}"/>
              </a:ext>
            </a:extLst>
          </p:cNvPr>
          <p:cNvSpPr>
            <a:spLocks noGrp="1"/>
          </p:cNvSpPr>
          <p:nvPr>
            <p:ph type="ftr" sz="quarter" idx="11"/>
          </p:nvPr>
        </p:nvSpPr>
        <p:spPr>
          <a:xfrm>
            <a:off x="4038600" y="6127750"/>
            <a:ext cx="4114800" cy="365125"/>
          </a:xfrm>
          <a:prstGeom prst="rect">
            <a:avLst/>
          </a:prstGeom>
        </p:spPr>
        <p:txBody>
          <a:bodyPr/>
          <a:lstStyle/>
          <a:p>
            <a:endParaRPr lang="en-GB" dirty="0"/>
          </a:p>
        </p:txBody>
      </p:sp>
      <p:sp>
        <p:nvSpPr>
          <p:cNvPr id="5" name="Slide Number Placeholder 4">
            <a:extLst>
              <a:ext uri="{FF2B5EF4-FFF2-40B4-BE49-F238E27FC236}">
                <a16:creationId xmlns:a16="http://schemas.microsoft.com/office/drawing/2014/main" id="{D77DDE84-E7D7-4B42-AB34-9D8F851DF8D7}"/>
              </a:ext>
            </a:extLst>
          </p:cNvPr>
          <p:cNvSpPr>
            <a:spLocks noGrp="1"/>
          </p:cNvSpPr>
          <p:nvPr>
            <p:ph type="sldNum" sz="quarter" idx="12"/>
          </p:nvPr>
        </p:nvSpPr>
        <p:spPr/>
        <p:txBody>
          <a:bodyPr/>
          <a:lstStyle/>
          <a:p>
            <a:fld id="{A099562D-353A-4239-AD28-C2598127F253}" type="slidenum">
              <a:rPr lang="en-GB" smtClean="0"/>
              <a:t>‹#›</a:t>
            </a:fld>
            <a:endParaRPr lang="en-GB" dirty="0"/>
          </a:p>
        </p:txBody>
      </p:sp>
    </p:spTree>
    <p:extLst>
      <p:ext uri="{BB962C8B-B14F-4D97-AF65-F5344CB8AC3E}">
        <p14:creationId xmlns:p14="http://schemas.microsoft.com/office/powerpoint/2010/main" val="1563368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CF10AA-1632-4B93-876A-241C0E46AE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3C2C373-EF64-4065-ACBC-EB8B2C4A7275}"/>
              </a:ext>
            </a:extLst>
          </p:cNvPr>
          <p:cNvSpPr>
            <a:spLocks noGrp="1"/>
          </p:cNvSpPr>
          <p:nvPr>
            <p:ph type="body" idx="1"/>
          </p:nvPr>
        </p:nvSpPr>
        <p:spPr>
          <a:xfrm>
            <a:off x="838200" y="1825625"/>
            <a:ext cx="10515600" cy="39449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04FF1F81-8101-4BCF-8DD5-6E8A7B261D63}"/>
              </a:ext>
            </a:extLst>
          </p:cNvPr>
          <p:cNvSpPr>
            <a:spLocks noGrp="1"/>
          </p:cNvSpPr>
          <p:nvPr>
            <p:ph type="sldNum" sz="quarter" idx="4"/>
          </p:nvPr>
        </p:nvSpPr>
        <p:spPr>
          <a:xfrm>
            <a:off x="838200" y="6131234"/>
            <a:ext cx="2743200" cy="365125"/>
          </a:xfrm>
          <a:prstGeom prst="rect">
            <a:avLst/>
          </a:prstGeom>
        </p:spPr>
        <p:txBody>
          <a:bodyPr vert="horz" lIns="0" tIns="0" rIns="0" bIns="0" rtlCol="0" anchor="ctr"/>
          <a:lstStyle>
            <a:lvl1pPr algn="l">
              <a:defRPr sz="1200">
                <a:solidFill>
                  <a:schemeClr val="tx1">
                    <a:tint val="75000"/>
                  </a:schemeClr>
                </a:solidFill>
              </a:defRPr>
            </a:lvl1pPr>
          </a:lstStyle>
          <a:p>
            <a:fld id="{C611085B-3421-47C2-8B54-8F3EF5CC7CB0}" type="slidenum">
              <a:rPr lang="en-GB" smtClean="0"/>
              <a:pPr/>
              <a:t>‹#›</a:t>
            </a:fld>
            <a:endParaRPr lang="en-GB" dirty="0"/>
          </a:p>
        </p:txBody>
      </p:sp>
      <p:sp>
        <p:nvSpPr>
          <p:cNvPr id="11" name="Rectangle 10">
            <a:extLst>
              <a:ext uri="{FF2B5EF4-FFF2-40B4-BE49-F238E27FC236}">
                <a16:creationId xmlns:a16="http://schemas.microsoft.com/office/drawing/2014/main" id="{0949E8B8-CE31-C451-8EE9-4BE92DADF9FC}"/>
              </a:ext>
            </a:extLst>
          </p:cNvPr>
          <p:cNvSpPr/>
          <p:nvPr userDrawn="1"/>
        </p:nvSpPr>
        <p:spPr>
          <a:xfrm>
            <a:off x="0" y="0"/>
            <a:ext cx="12192000" cy="577060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3180194"/>
      </p:ext>
    </p:extLst>
  </p:cSld>
  <p:clrMap bg1="lt1" tx1="dk1" bg2="lt2" tx2="dk2" accent1="accent1" accent2="accent2" accent3="accent3" accent4="accent4" accent5="accent5" accent6="accent6" hlink="hlink" folHlink="folHlink"/>
  <p:sldLayoutIdLst>
    <p:sldLayoutId id="2147483716" r:id="rId1"/>
    <p:sldLayoutId id="2147483727" r:id="rId2"/>
    <p:sldLayoutId id="2147483729" r:id="rId3"/>
    <p:sldLayoutId id="2147483728"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694" r:id="rId15"/>
    <p:sldLayoutId id="2147483695" r:id="rId16"/>
    <p:sldLayoutId id="2147483696" r:id="rId17"/>
    <p:sldLayoutId id="2147483697" r:id="rId18"/>
    <p:sldLayoutId id="2147483699" r:id="rId19"/>
    <p:sldLayoutId id="2147483700" r:id="rId20"/>
    <p:sldLayoutId id="2147483701" r:id="rId2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microsoft.com/office/2018/10/relationships/comments" Target="../comments/modernComment_73C_1B63E707.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0E55B748-AB1E-CFA5-8537-0D81FABD4EF7}"/>
              </a:ext>
            </a:extLst>
          </p:cNvPr>
          <p:cNvSpPr txBox="1">
            <a:spLocks noGrp="1"/>
          </p:cNvSpPr>
          <p:nvPr>
            <p:ph type="title" idx="4294967295"/>
          </p:nvPr>
        </p:nvSpPr>
        <p:spPr>
          <a:xfrm>
            <a:off x="516547" y="1362725"/>
            <a:ext cx="8302746" cy="33239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chemeClr val="accent6"/>
                </a:solidFill>
                <a:effectLst/>
                <a:uLnTx/>
                <a:uFillTx/>
                <a:latin typeface="Arial" panose="020B0604020202020204" pitchFamily="34" charset="0"/>
                <a:ea typeface="Times New Roman" panose="02020603050405020304" pitchFamily="18" charset="0"/>
                <a:cs typeface="Arial" panose="020B0604020202020204" pitchFamily="34" charset="0"/>
              </a:rPr>
              <a:t>High Impact Change Model: Improving the timely and effective discharge of people with dementia and delirium into the community</a:t>
            </a:r>
            <a:br>
              <a:rPr kumimoji="0" lang="en-GB" sz="3600" b="1" i="0" u="none" strike="noStrike" kern="1200" cap="none" spc="0" normalizeH="0" baseline="0" noProof="0" dirty="0">
                <a:ln>
                  <a:noFill/>
                </a:ln>
                <a:solidFill>
                  <a:schemeClr val="accent2"/>
                </a:solidFill>
                <a:effectLst/>
                <a:uLnTx/>
                <a:uFillTx/>
                <a:latin typeface="Arial" panose="020B0604020202020204" pitchFamily="34" charset="0"/>
                <a:ea typeface="Times New Roman" panose="02020603050405020304" pitchFamily="18" charset="0"/>
                <a:cs typeface="Arial" panose="020B0604020202020204" pitchFamily="34" charset="0"/>
              </a:rPr>
            </a:br>
            <a:endParaRPr kumimoji="0" lang="en-GB" sz="3600" b="1" i="0" u="none" strike="noStrike" kern="1200" cap="none" spc="0" normalizeH="0" baseline="0" noProof="0" dirty="0">
              <a:ln>
                <a:noFill/>
              </a:ln>
              <a:solidFill>
                <a:schemeClr val="accent2"/>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9A248B"/>
                </a:solidFill>
                <a:effectLst/>
                <a:uLnTx/>
                <a:uFillTx/>
                <a:latin typeface="Arial" panose="020B0604020202020204" pitchFamily="34" charset="0"/>
                <a:ea typeface="Times New Roman" panose="02020603050405020304" pitchFamily="18" charset="0"/>
                <a:cs typeface="Arial" panose="020B0604020202020204" pitchFamily="34" charset="0"/>
              </a:rPr>
              <a:t>Action planning template</a:t>
            </a:r>
            <a:endParaRPr kumimoji="0" lang="en-GB" sz="4000" b="0" i="0" u="none" strike="noStrike" kern="1200" cap="none" spc="0" normalizeH="0" baseline="0" noProof="0" dirty="0">
              <a:ln>
                <a:noFill/>
              </a:ln>
              <a:solidFill>
                <a:srgbClr val="9A248B"/>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509A5A29-8D0F-1359-8190-FAF7E22A175C}"/>
              </a:ext>
            </a:extLst>
          </p:cNvPr>
          <p:cNvSpPr txBox="1"/>
          <p:nvPr/>
        </p:nvSpPr>
        <p:spPr>
          <a:xfrm>
            <a:off x="657224" y="6167181"/>
            <a:ext cx="2828041" cy="307777"/>
          </a:xfrm>
          <a:prstGeom prst="rect">
            <a:avLst/>
          </a:prstGeom>
          <a:noFill/>
        </p:spPr>
        <p:txBody>
          <a:bodyPr wrap="square" lIns="0" tIns="0" rIns="0" bIns="0" rtlCol="0">
            <a:spAutoFit/>
          </a:bodyPr>
          <a:lstStyle/>
          <a:p>
            <a:r>
              <a:rPr lang="en-GB" sz="2000" dirty="0">
                <a:solidFill>
                  <a:schemeClr val="accent2"/>
                </a:solidFill>
              </a:rPr>
              <a:t>V0.1</a:t>
            </a:r>
          </a:p>
        </p:txBody>
      </p:sp>
    </p:spTree>
    <p:extLst>
      <p:ext uri="{BB962C8B-B14F-4D97-AF65-F5344CB8AC3E}">
        <p14:creationId xmlns:p14="http://schemas.microsoft.com/office/powerpoint/2010/main" val="587818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45D91-5FF9-7DC1-B690-F2D6BF3E62F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58A4BF3-1C6E-FC99-F409-B34C5955FA39}"/>
              </a:ext>
            </a:extLst>
          </p:cNvPr>
          <p:cNvSpPr txBox="1">
            <a:spLocks noGrp="1"/>
          </p:cNvSpPr>
          <p:nvPr>
            <p:ph type="title" idx="4294967295"/>
          </p:nvPr>
        </p:nvSpPr>
        <p:spPr>
          <a:xfrm>
            <a:off x="624254" y="275784"/>
            <a:ext cx="10943492" cy="4701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3200"/>
              </a:lnSpc>
              <a:spcBef>
                <a:spcPts val="2000"/>
              </a:spcBef>
              <a:spcAft>
                <a:spcPts val="0"/>
              </a:spcAft>
              <a:buClrTx/>
              <a:buSzTx/>
              <a:buFontTx/>
              <a:buNone/>
              <a:tabLst/>
              <a:defRPr/>
            </a:pPr>
            <a:r>
              <a:rPr kumimoji="0" lang="en-GB" sz="2400" b="1" i="0" u="none" strike="noStrike" kern="1200" cap="none" spc="0" normalizeH="0" baseline="0" noProof="0" dirty="0">
                <a:ln>
                  <a:noFill/>
                </a:ln>
                <a:solidFill>
                  <a:schemeClr val="accent6"/>
                </a:solidFill>
                <a:effectLst/>
                <a:uLnTx/>
                <a:uFillTx/>
                <a:latin typeface="Arial" panose="020B0604020202020204" pitchFamily="34" charset="0"/>
                <a:ea typeface="+mj-ea"/>
                <a:cs typeface="Arial" panose="020B0604020202020204" pitchFamily="34" charset="0"/>
              </a:rPr>
              <a:t>E: Improving the inpatient experience</a:t>
            </a:r>
          </a:p>
        </p:txBody>
      </p:sp>
      <p:graphicFrame>
        <p:nvGraphicFramePr>
          <p:cNvPr id="3" name="Table 2">
            <a:extLst>
              <a:ext uri="{FF2B5EF4-FFF2-40B4-BE49-F238E27FC236}">
                <a16:creationId xmlns:a16="http://schemas.microsoft.com/office/drawing/2014/main" id="{5540C8D1-4782-E44A-7C7A-99E327FD373C}"/>
              </a:ext>
            </a:extLst>
          </p:cNvPr>
          <p:cNvGraphicFramePr>
            <a:graphicFrameLocks noGrp="1"/>
          </p:cNvGraphicFramePr>
          <p:nvPr>
            <p:extLst>
              <p:ext uri="{D42A27DB-BD31-4B8C-83A1-F6EECF244321}">
                <p14:modId xmlns:p14="http://schemas.microsoft.com/office/powerpoint/2010/main" val="962833017"/>
              </p:ext>
            </p:extLst>
          </p:nvPr>
        </p:nvGraphicFramePr>
        <p:xfrm>
          <a:off x="624253" y="1170878"/>
          <a:ext cx="10943489" cy="4159404"/>
        </p:xfrm>
        <a:graphic>
          <a:graphicData uri="http://schemas.openxmlformats.org/drawingml/2006/table">
            <a:tbl>
              <a:tblPr firstRow="1"/>
              <a:tblGrid>
                <a:gridCol w="502020">
                  <a:extLst>
                    <a:ext uri="{9D8B030D-6E8A-4147-A177-3AD203B41FA5}">
                      <a16:colId xmlns:a16="http://schemas.microsoft.com/office/drawing/2014/main" val="776782263"/>
                    </a:ext>
                  </a:extLst>
                </a:gridCol>
                <a:gridCol w="5951833">
                  <a:extLst>
                    <a:ext uri="{9D8B030D-6E8A-4147-A177-3AD203B41FA5}">
                      <a16:colId xmlns:a16="http://schemas.microsoft.com/office/drawing/2014/main" val="2944267382"/>
                    </a:ext>
                  </a:extLst>
                </a:gridCol>
                <a:gridCol w="949731">
                  <a:extLst>
                    <a:ext uri="{9D8B030D-6E8A-4147-A177-3AD203B41FA5}">
                      <a16:colId xmlns:a16="http://schemas.microsoft.com/office/drawing/2014/main" val="434968489"/>
                    </a:ext>
                  </a:extLst>
                </a:gridCol>
                <a:gridCol w="856197">
                  <a:extLst>
                    <a:ext uri="{9D8B030D-6E8A-4147-A177-3AD203B41FA5}">
                      <a16:colId xmlns:a16="http://schemas.microsoft.com/office/drawing/2014/main" val="128987695"/>
                    </a:ext>
                  </a:extLst>
                </a:gridCol>
                <a:gridCol w="841806">
                  <a:extLst>
                    <a:ext uri="{9D8B030D-6E8A-4147-A177-3AD203B41FA5}">
                      <a16:colId xmlns:a16="http://schemas.microsoft.com/office/drawing/2014/main" val="4056333746"/>
                    </a:ext>
                  </a:extLst>
                </a:gridCol>
                <a:gridCol w="1841902">
                  <a:extLst>
                    <a:ext uri="{9D8B030D-6E8A-4147-A177-3AD203B41FA5}">
                      <a16:colId xmlns:a16="http://schemas.microsoft.com/office/drawing/2014/main" val="947386069"/>
                    </a:ext>
                  </a:extLst>
                </a:gridCol>
              </a:tblGrid>
              <a:tr h="537245">
                <a:tc gridSpan="2">
                  <a:txBody>
                    <a:bodyPr/>
                    <a:lstStyle/>
                    <a:p>
                      <a:pPr algn="ctr" fontAlgn="ctr"/>
                      <a:r>
                        <a:rPr lang="en-GB" sz="1200" b="0" i="0" u="none" strike="noStrike" dirty="0">
                          <a:solidFill>
                            <a:srgbClr val="FFFFFF"/>
                          </a:solidFill>
                          <a:effectLst/>
                          <a:latin typeface="Arial" panose="020B0604020202020204" pitchFamily="34" charset="0"/>
                        </a:rPr>
                        <a:t>High Impact Changes</a:t>
                      </a:r>
                    </a:p>
                  </a:txBody>
                  <a:tcPr marL="6912" marR="6912" marT="6912" marB="0" anchor="ctr">
                    <a:lnL>
                      <a:noFill/>
                    </a:lnL>
                    <a:lnR>
                      <a:noFill/>
                    </a:lnR>
                    <a:lnT>
                      <a:noFill/>
                    </a:lnT>
                    <a:lnB>
                      <a:noFill/>
                    </a:lnB>
                    <a:solidFill>
                      <a:srgbClr val="002060"/>
                    </a:solidFill>
                  </a:tcPr>
                </a:tc>
                <a:tc hMerge="1">
                  <a:txBody>
                    <a:bodyPr/>
                    <a:lstStyle/>
                    <a:p>
                      <a:endParaRPr lang="en-GB"/>
                    </a:p>
                  </a:txBody>
                  <a:tcPr/>
                </a:tc>
                <a:tc gridSpan="3">
                  <a:txBody>
                    <a:bodyPr/>
                    <a:lstStyle/>
                    <a:p>
                      <a:pPr algn="ctr" fontAlgn="ctr"/>
                      <a:r>
                        <a:rPr lang="en-GB" sz="1200" b="0" i="0" u="none" strike="noStrike">
                          <a:solidFill>
                            <a:srgbClr val="FFFFFF"/>
                          </a:solidFill>
                          <a:effectLst/>
                          <a:latin typeface="Arial" panose="020B0604020202020204" pitchFamily="34" charset="0"/>
                        </a:rPr>
                        <a:t>Self-reflection status</a:t>
                      </a:r>
                    </a:p>
                  </a:txBody>
                  <a:tcPr marL="6912" marR="6912" marT="6912" marB="0" anchor="ctr">
                    <a:lnL>
                      <a:noFill/>
                    </a:lnL>
                    <a:lnR>
                      <a:noFill/>
                    </a:lnR>
                    <a:lnT>
                      <a:noFill/>
                    </a:lnT>
                    <a:lnB>
                      <a:noFill/>
                    </a:lnB>
                    <a:solidFill>
                      <a:srgbClr val="002060"/>
                    </a:solidFill>
                  </a:tcPr>
                </a:tc>
                <a:tc hMerge="1">
                  <a:txBody>
                    <a:bodyPr/>
                    <a:lstStyle/>
                    <a:p>
                      <a:endParaRPr lang="en-GB"/>
                    </a:p>
                  </a:txBody>
                  <a:tcPr/>
                </a:tc>
                <a:tc hMerge="1">
                  <a:txBody>
                    <a:bodyPr/>
                    <a:lstStyle/>
                    <a:p>
                      <a:endParaRPr lang="en-GB"/>
                    </a:p>
                  </a:txBody>
                  <a:tcPr/>
                </a:tc>
                <a:tc rowSpan="2">
                  <a:txBody>
                    <a:bodyPr/>
                    <a:lstStyle/>
                    <a:p>
                      <a:pPr algn="ctr" fontAlgn="ctr"/>
                      <a:r>
                        <a:rPr lang="en-GB" sz="1200" b="0" i="0" u="none" strike="noStrike">
                          <a:solidFill>
                            <a:srgbClr val="FFFFFF"/>
                          </a:solidFill>
                          <a:effectLst/>
                          <a:latin typeface="Arial" panose="020B0604020202020204" pitchFamily="34" charset="0"/>
                        </a:rPr>
                        <a:t>Example metric or indicator of success</a:t>
                      </a:r>
                    </a:p>
                  </a:txBody>
                  <a:tcPr marL="6912" marR="6912" marT="6912" marB="0" anchor="ctr">
                    <a:lnL>
                      <a:noFill/>
                    </a:lnL>
                    <a:lnR>
                      <a:noFill/>
                    </a:lnR>
                    <a:lnT>
                      <a:noFill/>
                    </a:lnT>
                    <a:lnB>
                      <a:noFill/>
                    </a:lnB>
                    <a:solidFill>
                      <a:srgbClr val="002060"/>
                    </a:solidFill>
                  </a:tcPr>
                </a:tc>
                <a:extLst>
                  <a:ext uri="{0D108BD9-81ED-4DB2-BD59-A6C34878D82A}">
                    <a16:rowId xmlns:a16="http://schemas.microsoft.com/office/drawing/2014/main" val="3199925893"/>
                  </a:ext>
                </a:extLst>
              </a:tr>
              <a:tr h="517679">
                <a:tc>
                  <a:txBody>
                    <a:bodyPr/>
                    <a:lstStyle/>
                    <a:p>
                      <a:pPr algn="ctr" fontAlgn="ctr"/>
                      <a:r>
                        <a:rPr lang="en-GB" sz="1200" b="0" i="0" u="none" strike="noStrike">
                          <a:solidFill>
                            <a:srgbClr val="FFFFFF"/>
                          </a:solidFill>
                          <a:effectLst/>
                          <a:latin typeface="Arial" panose="020B0604020202020204" pitchFamily="34" charset="0"/>
                        </a:rPr>
                        <a:t>E</a:t>
                      </a:r>
                    </a:p>
                  </a:txBody>
                  <a:tcPr marL="6912" marR="6912" marT="6912" marB="0" anchor="ctr">
                    <a:lnL>
                      <a:noFill/>
                    </a:lnL>
                    <a:lnR>
                      <a:noFill/>
                    </a:lnR>
                    <a:lnT>
                      <a:noFill/>
                    </a:lnT>
                    <a:lnB>
                      <a:noFill/>
                    </a:lnB>
                    <a:solidFill>
                      <a:srgbClr val="A02B93"/>
                    </a:solidFill>
                  </a:tcPr>
                </a:tc>
                <a:tc>
                  <a:txBody>
                    <a:bodyPr/>
                    <a:lstStyle/>
                    <a:p>
                      <a:pPr algn="l" fontAlgn="ctr"/>
                      <a:r>
                        <a:rPr lang="en-GB" sz="1200" b="0" i="0" u="none" strike="noStrike" dirty="0">
                          <a:solidFill>
                            <a:srgbClr val="FFFFFF"/>
                          </a:solidFill>
                          <a:effectLst/>
                          <a:latin typeface="Arial" panose="020B0604020202020204" pitchFamily="34" charset="0"/>
                        </a:rPr>
                        <a:t>Improving the inpatient experience</a:t>
                      </a:r>
                    </a:p>
                  </a:txBody>
                  <a:tcPr marL="6912" marR="6912" marT="6912" marB="0" anchor="ctr">
                    <a:lnL>
                      <a:noFill/>
                    </a:lnL>
                    <a:lnR>
                      <a:noFill/>
                    </a:lnR>
                    <a:lnT>
                      <a:noFill/>
                    </a:lnT>
                    <a:lnB>
                      <a:noFill/>
                    </a:lnB>
                    <a:solidFill>
                      <a:srgbClr val="A02B93"/>
                    </a:solidFill>
                  </a:tcPr>
                </a:tc>
                <a:tc>
                  <a:txBody>
                    <a:bodyPr/>
                    <a:lstStyle/>
                    <a:p>
                      <a:pPr algn="ctr" fontAlgn="ctr"/>
                      <a:r>
                        <a:rPr lang="en-GB" sz="1100" b="0" i="0" u="none" strike="noStrike">
                          <a:solidFill>
                            <a:srgbClr val="000000"/>
                          </a:solidFill>
                          <a:effectLst/>
                          <a:latin typeface="Arial" panose="020B0604020202020204" pitchFamily="34" charset="0"/>
                        </a:rPr>
                        <a:t>Poor</a:t>
                      </a:r>
                    </a:p>
                  </a:txBody>
                  <a:tcPr marL="6912" marR="6912" marT="6912" marB="0" anchor="ctr">
                    <a:lnL>
                      <a:noFill/>
                    </a:lnL>
                    <a:lnR>
                      <a:noFill/>
                    </a:lnR>
                    <a:lnT>
                      <a:noFill/>
                    </a:lnT>
                    <a:lnB>
                      <a:noFill/>
                    </a:lnB>
                    <a:solidFill>
                      <a:srgbClr val="FF0000"/>
                    </a:solidFill>
                  </a:tcPr>
                </a:tc>
                <a:tc>
                  <a:txBody>
                    <a:bodyPr/>
                    <a:lstStyle/>
                    <a:p>
                      <a:pPr algn="ctr" fontAlgn="ctr"/>
                      <a:r>
                        <a:rPr lang="en-GB" sz="1100" b="0" i="0" u="none" strike="noStrike">
                          <a:solidFill>
                            <a:srgbClr val="000000"/>
                          </a:solidFill>
                          <a:effectLst/>
                          <a:latin typeface="Arial" panose="020B0604020202020204" pitchFamily="34" charset="0"/>
                        </a:rPr>
                        <a:t>Adequate</a:t>
                      </a:r>
                    </a:p>
                  </a:txBody>
                  <a:tcPr marL="6912" marR="6912" marT="6912" marB="0" anchor="ctr">
                    <a:lnL>
                      <a:noFill/>
                    </a:lnL>
                    <a:lnR>
                      <a:noFill/>
                    </a:lnR>
                    <a:lnT>
                      <a:noFill/>
                    </a:lnT>
                    <a:lnB>
                      <a:noFill/>
                    </a:lnB>
                    <a:solidFill>
                      <a:srgbClr val="FFC000"/>
                    </a:solidFill>
                  </a:tcPr>
                </a:tc>
                <a:tc>
                  <a:txBody>
                    <a:bodyPr/>
                    <a:lstStyle/>
                    <a:p>
                      <a:pPr algn="ctr" fontAlgn="ctr"/>
                      <a:r>
                        <a:rPr lang="en-GB" sz="1100" b="0" i="0" u="none" strike="noStrike" dirty="0">
                          <a:solidFill>
                            <a:srgbClr val="000000"/>
                          </a:solidFill>
                          <a:effectLst/>
                          <a:latin typeface="Arial" panose="020B0604020202020204" pitchFamily="34" charset="0"/>
                        </a:rPr>
                        <a:t>Good</a:t>
                      </a:r>
                    </a:p>
                  </a:txBody>
                  <a:tcPr marL="6912" marR="6912" marT="6912" marB="0" anchor="ctr">
                    <a:lnL>
                      <a:noFill/>
                    </a:lnL>
                    <a:lnR>
                      <a:noFill/>
                    </a:lnR>
                    <a:lnT>
                      <a:noFill/>
                    </a:lnT>
                    <a:lnB>
                      <a:noFill/>
                    </a:lnB>
                    <a:solidFill>
                      <a:srgbClr val="00B050"/>
                    </a:solidFill>
                  </a:tcPr>
                </a:tc>
                <a:tc vMerge="1">
                  <a:txBody>
                    <a:bodyPr/>
                    <a:lstStyle/>
                    <a:p>
                      <a:endParaRPr lang="en-GB"/>
                    </a:p>
                  </a:txBody>
                  <a:tcPr/>
                </a:tc>
                <a:extLst>
                  <a:ext uri="{0D108BD9-81ED-4DB2-BD59-A6C34878D82A}">
                    <a16:rowId xmlns:a16="http://schemas.microsoft.com/office/drawing/2014/main" val="2837761101"/>
                  </a:ext>
                </a:extLst>
              </a:tr>
              <a:tr h="443497">
                <a:tc>
                  <a:txBody>
                    <a:bodyPr/>
                    <a:lstStyle/>
                    <a:p>
                      <a:pPr algn="ctr" fontAlgn="ctr"/>
                      <a:r>
                        <a:rPr lang="en-GB" sz="1100" b="0" i="0" u="none" strike="noStrike">
                          <a:solidFill>
                            <a:srgbClr val="000000"/>
                          </a:solidFill>
                          <a:effectLst/>
                          <a:latin typeface="Arial" panose="020B0604020202020204" pitchFamily="34" charset="0"/>
                        </a:rPr>
                        <a:t>E1</a:t>
                      </a:r>
                    </a:p>
                  </a:txBody>
                  <a:tcPr marL="6912" marR="6912" marT="6912" marB="0" anchor="ctr">
                    <a:lnL>
                      <a:noFill/>
                    </a:lnL>
                    <a:lnR>
                      <a:noFill/>
                    </a:lnR>
                    <a:lnT>
                      <a:noFill/>
                    </a:lnT>
                    <a:lnB>
                      <a:noFill/>
                    </a:lnB>
                    <a:solidFill>
                      <a:srgbClr val="F2CEEF"/>
                    </a:solidFill>
                  </a:tcPr>
                </a:tc>
                <a:tc>
                  <a:txBody>
                    <a:bodyPr/>
                    <a:lstStyle/>
                    <a:p>
                      <a:pPr algn="l" fontAlgn="ctr"/>
                      <a:r>
                        <a:rPr lang="en-GB" sz="1100" b="0" i="0" u="none" strike="noStrike">
                          <a:solidFill>
                            <a:srgbClr val="000000"/>
                          </a:solidFill>
                          <a:effectLst/>
                          <a:latin typeface="Arial" panose="020B0604020202020204" pitchFamily="34" charset="0"/>
                        </a:rPr>
                        <a:t>Provide dementia attuned hospital care</a:t>
                      </a:r>
                    </a:p>
                  </a:txBody>
                  <a:tcPr marL="6912" marR="6912" marT="6912" marB="0" anchor="ctr">
                    <a:lnL>
                      <a:noFill/>
                    </a:lnL>
                    <a:lnR>
                      <a:noFill/>
                    </a:lnR>
                    <a:lnT>
                      <a:noFill/>
                    </a:lnT>
                    <a:lnB>
                      <a:noFill/>
                    </a:lnB>
                    <a:solidFill>
                      <a:srgbClr val="F2CEEF"/>
                    </a:solidFill>
                  </a:tcPr>
                </a:tc>
                <a:tc>
                  <a:txBody>
                    <a:bodyPr/>
                    <a:lstStyle/>
                    <a:p>
                      <a:pPr algn="l" fontAlgn="ctr"/>
                      <a:r>
                        <a:rPr lang="en-GB" sz="1100" b="0" i="0" u="none" strike="noStrike">
                          <a:solidFill>
                            <a:srgbClr val="000000"/>
                          </a:solidFill>
                          <a:effectLst/>
                          <a:latin typeface="Arial" panose="020B0604020202020204" pitchFamily="34" charset="0"/>
                        </a:rPr>
                        <a:t> </a:t>
                      </a:r>
                    </a:p>
                  </a:txBody>
                  <a:tcPr marL="6912" marR="6912" marT="6912" marB="0" anchor="ctr">
                    <a:lnL>
                      <a:noFill/>
                    </a:lnL>
                    <a:lnR>
                      <a:noFill/>
                    </a:lnR>
                    <a:lnT>
                      <a:noFill/>
                    </a:lnT>
                    <a:lnB>
                      <a:noFill/>
                    </a:lnB>
                    <a:solidFill>
                      <a:srgbClr val="F2CEEF"/>
                    </a:solidFill>
                  </a:tcPr>
                </a:tc>
                <a:tc>
                  <a:txBody>
                    <a:bodyPr/>
                    <a:lstStyle/>
                    <a:p>
                      <a:pPr algn="l" fontAlgn="ctr"/>
                      <a:r>
                        <a:rPr lang="en-GB" sz="1100" b="0" i="0" u="none" strike="noStrike">
                          <a:solidFill>
                            <a:srgbClr val="000000"/>
                          </a:solidFill>
                          <a:effectLst/>
                          <a:latin typeface="Arial" panose="020B0604020202020204" pitchFamily="34" charset="0"/>
                        </a:rPr>
                        <a:t> </a:t>
                      </a:r>
                    </a:p>
                  </a:txBody>
                  <a:tcPr marL="6912" marR="6912" marT="6912" marB="0" anchor="ctr">
                    <a:lnL>
                      <a:noFill/>
                    </a:lnL>
                    <a:lnR>
                      <a:noFill/>
                    </a:lnR>
                    <a:lnT>
                      <a:noFill/>
                    </a:lnT>
                    <a:lnB>
                      <a:noFill/>
                    </a:lnB>
                    <a:solidFill>
                      <a:srgbClr val="F2CEEF"/>
                    </a:solidFill>
                  </a:tcPr>
                </a:tc>
                <a:tc>
                  <a:txBody>
                    <a:bodyPr/>
                    <a:lstStyle/>
                    <a:p>
                      <a:pPr algn="l" fontAlgn="ctr"/>
                      <a:r>
                        <a:rPr lang="en-GB" sz="1100" b="0" i="0" u="none" strike="noStrike" dirty="0">
                          <a:solidFill>
                            <a:srgbClr val="000000"/>
                          </a:solidFill>
                          <a:effectLst/>
                          <a:latin typeface="Arial" panose="020B0604020202020204" pitchFamily="34" charset="0"/>
                        </a:rPr>
                        <a:t> </a:t>
                      </a:r>
                    </a:p>
                  </a:txBody>
                  <a:tcPr marL="6912" marR="6912" marT="6912" marB="0" anchor="ctr">
                    <a:lnL>
                      <a:noFill/>
                    </a:lnL>
                    <a:lnR>
                      <a:noFill/>
                    </a:lnR>
                    <a:lnT>
                      <a:noFill/>
                    </a:lnT>
                    <a:lnB>
                      <a:noFill/>
                    </a:lnB>
                    <a:solidFill>
                      <a:srgbClr val="F2CEEF"/>
                    </a:solidFill>
                  </a:tcPr>
                </a:tc>
                <a:tc>
                  <a:txBody>
                    <a:bodyPr/>
                    <a:lstStyle/>
                    <a:p>
                      <a:pPr algn="l" fontAlgn="ctr"/>
                      <a:r>
                        <a:rPr lang="en-GB" sz="900" b="0" i="0" u="none" strike="noStrike">
                          <a:solidFill>
                            <a:srgbClr val="000000"/>
                          </a:solidFill>
                          <a:effectLst/>
                          <a:latin typeface="Arial" panose="020B0604020202020204" pitchFamily="34" charset="0"/>
                        </a:rPr>
                        <a:t> </a:t>
                      </a:r>
                    </a:p>
                  </a:txBody>
                  <a:tcPr marL="6912" marR="6912" marT="6912" marB="0" anchor="ctr">
                    <a:lnL>
                      <a:noFill/>
                    </a:lnL>
                    <a:lnR>
                      <a:noFill/>
                    </a:lnR>
                    <a:lnT>
                      <a:noFill/>
                    </a:lnT>
                    <a:lnB>
                      <a:noFill/>
                    </a:lnB>
                    <a:solidFill>
                      <a:srgbClr val="F2CEEF"/>
                    </a:solidFill>
                  </a:tcPr>
                </a:tc>
                <a:extLst>
                  <a:ext uri="{0D108BD9-81ED-4DB2-BD59-A6C34878D82A}">
                    <a16:rowId xmlns:a16="http://schemas.microsoft.com/office/drawing/2014/main" val="3501484027"/>
                  </a:ext>
                </a:extLst>
              </a:tr>
              <a:tr h="443497">
                <a:tc>
                  <a:txBody>
                    <a:bodyPr/>
                    <a:lstStyle/>
                    <a:p>
                      <a:pPr algn="ctr" fontAlgn="ctr"/>
                      <a:r>
                        <a:rPr lang="en-GB" sz="1100" b="0" i="0" u="none" strike="noStrike">
                          <a:solidFill>
                            <a:srgbClr val="000000"/>
                          </a:solidFill>
                          <a:effectLst/>
                          <a:latin typeface="Arial" panose="020B0604020202020204" pitchFamily="34" charset="0"/>
                        </a:rPr>
                        <a:t>E1.1</a:t>
                      </a:r>
                    </a:p>
                  </a:txBody>
                  <a:tcPr marL="6912" marR="6912" marT="6912" marB="0" anchor="ctr">
                    <a:lnL>
                      <a:noFill/>
                    </a:lnL>
                    <a:lnR>
                      <a:noFill/>
                    </a:lnR>
                    <a:lnT>
                      <a:noFill/>
                    </a:lnT>
                    <a:lnB>
                      <a:noFill/>
                    </a:lnB>
                    <a:solidFill>
                      <a:schemeClr val="bg1"/>
                    </a:solidFill>
                  </a:tcPr>
                </a:tc>
                <a:tc>
                  <a:txBody>
                    <a:bodyPr/>
                    <a:lstStyle/>
                    <a:p>
                      <a:pPr algn="l" fontAlgn="ctr"/>
                      <a:r>
                        <a:rPr lang="en-GB" sz="1100" b="0" i="0" u="none" strike="noStrike" dirty="0">
                          <a:solidFill>
                            <a:srgbClr val="000000"/>
                          </a:solidFill>
                          <a:effectLst/>
                          <a:latin typeface="Arial" panose="020B0604020202020204" pitchFamily="34" charset="0"/>
                        </a:rPr>
                        <a:t>Identify a process/ protocol to minimise the number of ward moves from presentation at the hospital onwards.</a:t>
                      </a:r>
                    </a:p>
                  </a:txBody>
                  <a:tcPr marL="6912" marR="6912" marT="6912" marB="0" anchor="ctr">
                    <a:lnL>
                      <a:noFill/>
                    </a:lnL>
                    <a:lnR>
                      <a:noFill/>
                    </a:lnR>
                    <a:lnT>
                      <a:noFill/>
                    </a:lnT>
                    <a:lnB>
                      <a:noFill/>
                    </a:lnB>
                    <a:solidFill>
                      <a:schemeClr val="bg1"/>
                    </a:solidFill>
                  </a:tcPr>
                </a:tc>
                <a:tc>
                  <a:txBody>
                    <a:bodyPr/>
                    <a:lstStyle/>
                    <a:p>
                      <a:pPr algn="l" fontAlgn="ctr"/>
                      <a:r>
                        <a:rPr lang="en-GB" sz="1100" b="0" i="0" u="none" strike="noStrike">
                          <a:solidFill>
                            <a:srgbClr val="000000"/>
                          </a:solidFill>
                          <a:effectLst/>
                          <a:latin typeface="Arial" panose="020B0604020202020204" pitchFamily="34" charset="0"/>
                        </a:rPr>
                        <a:t> </a:t>
                      </a:r>
                    </a:p>
                  </a:txBody>
                  <a:tcPr marL="6912" marR="6912" marT="6912" marB="0" anchor="ctr">
                    <a:lnL>
                      <a:noFill/>
                    </a:lnL>
                    <a:lnR>
                      <a:noFill/>
                    </a:lnR>
                    <a:lnT>
                      <a:noFill/>
                    </a:lnT>
                    <a:lnB>
                      <a:noFill/>
                    </a:lnB>
                    <a:solidFill>
                      <a:srgbClr val="FFFFFF"/>
                    </a:solidFill>
                  </a:tcPr>
                </a:tc>
                <a:tc>
                  <a:txBody>
                    <a:bodyPr/>
                    <a:lstStyle/>
                    <a:p>
                      <a:pPr algn="l" fontAlgn="ctr"/>
                      <a:r>
                        <a:rPr lang="en-GB" sz="1100" b="0" i="0" u="none" strike="noStrike">
                          <a:solidFill>
                            <a:srgbClr val="000000"/>
                          </a:solidFill>
                          <a:effectLst/>
                          <a:latin typeface="Arial" panose="020B0604020202020204" pitchFamily="34" charset="0"/>
                        </a:rPr>
                        <a:t> </a:t>
                      </a:r>
                    </a:p>
                  </a:txBody>
                  <a:tcPr marL="6912" marR="6912" marT="6912" marB="0" anchor="ctr">
                    <a:lnL>
                      <a:noFill/>
                    </a:lnL>
                    <a:lnR>
                      <a:noFill/>
                    </a:lnR>
                    <a:lnT>
                      <a:noFill/>
                    </a:lnT>
                    <a:lnB>
                      <a:noFill/>
                    </a:lnB>
                    <a:solidFill>
                      <a:srgbClr val="FFFFFF"/>
                    </a:solidFill>
                  </a:tcPr>
                </a:tc>
                <a:tc>
                  <a:txBody>
                    <a:bodyPr/>
                    <a:lstStyle/>
                    <a:p>
                      <a:pPr algn="l" fontAlgn="ctr"/>
                      <a:r>
                        <a:rPr lang="en-GB" sz="1100" b="0" i="0" u="none" strike="noStrike" dirty="0">
                          <a:solidFill>
                            <a:srgbClr val="000000"/>
                          </a:solidFill>
                          <a:effectLst/>
                          <a:latin typeface="Arial" panose="020B0604020202020204" pitchFamily="34" charset="0"/>
                        </a:rPr>
                        <a:t> </a:t>
                      </a:r>
                    </a:p>
                  </a:txBody>
                  <a:tcPr marL="6912" marR="6912" marT="6912" marB="0" anchor="ctr">
                    <a:lnL>
                      <a:noFill/>
                    </a:lnL>
                    <a:lnR>
                      <a:noFill/>
                    </a:lnR>
                    <a:lnT>
                      <a:noFill/>
                    </a:lnT>
                    <a:lnB>
                      <a:noFill/>
                    </a:lnB>
                    <a:solidFill>
                      <a:srgbClr val="FFFFFF"/>
                    </a:solidFill>
                  </a:tcPr>
                </a:tc>
                <a:tc rowSpan="5">
                  <a:txBody>
                    <a:bodyPr/>
                    <a:lstStyle/>
                    <a:p>
                      <a:pPr algn="ctr" fontAlgn="ctr"/>
                      <a:r>
                        <a:rPr lang="en-GB" sz="1050" b="1" i="0" u="none" strike="noStrike" dirty="0">
                          <a:solidFill>
                            <a:srgbClr val="000000"/>
                          </a:solidFill>
                          <a:effectLst/>
                          <a:latin typeface="Arial" panose="020B0604020202020204" pitchFamily="34" charset="0"/>
                        </a:rPr>
                        <a:t>Indicator of success</a:t>
                      </a:r>
                      <a:r>
                        <a:rPr lang="en-GB" sz="1050" b="1" i="1" u="none" strike="noStrike" dirty="0">
                          <a:solidFill>
                            <a:srgbClr val="000000"/>
                          </a:solidFill>
                          <a:effectLst/>
                          <a:latin typeface="Arial" panose="020B0604020202020204" pitchFamily="34" charset="0"/>
                        </a:rPr>
                        <a:t>: </a:t>
                      </a:r>
                      <a:r>
                        <a:rPr lang="en-GB" sz="1050" b="0" i="0" u="none" strike="noStrike" dirty="0">
                          <a:solidFill>
                            <a:srgbClr val="000000"/>
                          </a:solidFill>
                          <a:effectLst/>
                          <a:latin typeface="Arial" panose="020B0604020202020204" pitchFamily="34" charset="0"/>
                        </a:rPr>
                        <a:t>audit and track the number of ward moves for people with dementia and delirium. Identify and target any variation in the agreed process (and respective target) to minimise ward moves on an iterative basis.</a:t>
                      </a:r>
                    </a:p>
                    <a:p>
                      <a:pPr algn="ctr" fontAlgn="ctr"/>
                      <a:r>
                        <a:rPr lang="en-GB" sz="1050" b="0" i="1" u="none" strike="noStrike" dirty="0">
                          <a:solidFill>
                            <a:srgbClr val="000000"/>
                          </a:solidFill>
                          <a:effectLst/>
                          <a:latin typeface="Arial" panose="020B0604020202020204" pitchFamily="34" charset="0"/>
                        </a:rPr>
                        <a:t> </a:t>
                      </a:r>
                    </a:p>
                  </a:txBody>
                  <a:tcPr marL="6912" marR="6912" marT="6912" marB="0" anchor="ctr">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3996874904"/>
                  </a:ext>
                </a:extLst>
              </a:tr>
              <a:tr h="443497">
                <a:tc>
                  <a:txBody>
                    <a:bodyPr/>
                    <a:lstStyle/>
                    <a:p>
                      <a:pPr algn="ctr" fontAlgn="ctr"/>
                      <a:r>
                        <a:rPr lang="en-GB" sz="1100" b="0" i="0" u="none" strike="noStrike">
                          <a:solidFill>
                            <a:srgbClr val="000000"/>
                          </a:solidFill>
                          <a:effectLst/>
                          <a:latin typeface="Arial" panose="020B0604020202020204" pitchFamily="34" charset="0"/>
                        </a:rPr>
                        <a:t>E1.2</a:t>
                      </a:r>
                    </a:p>
                  </a:txBody>
                  <a:tcPr marL="6912" marR="6912" marT="6912" marB="0" anchor="ctr">
                    <a:lnL>
                      <a:noFill/>
                    </a:lnL>
                    <a:lnR>
                      <a:noFill/>
                    </a:lnR>
                    <a:lnT>
                      <a:noFill/>
                    </a:lnT>
                    <a:lnB>
                      <a:noFill/>
                    </a:lnB>
                    <a:solidFill>
                      <a:schemeClr val="bg1"/>
                    </a:solidFill>
                  </a:tcPr>
                </a:tc>
                <a:tc>
                  <a:txBody>
                    <a:bodyPr/>
                    <a:lstStyle/>
                    <a:p>
                      <a:pPr algn="l" fontAlgn="ctr"/>
                      <a:r>
                        <a:rPr lang="en-GB" sz="1100" b="0" i="0" u="none" strike="noStrike" dirty="0">
                          <a:solidFill>
                            <a:srgbClr val="000000"/>
                          </a:solidFill>
                          <a:effectLst/>
                          <a:latin typeface="Arial" panose="020B0604020202020204" pitchFamily="34" charset="0"/>
                        </a:rPr>
                        <a:t>Deliver care in a ward where staff will have the skills to respond to the person’s needs.</a:t>
                      </a:r>
                    </a:p>
                  </a:txBody>
                  <a:tcPr marL="6912" marR="6912" marT="6912" marB="0" anchor="ctr">
                    <a:lnL>
                      <a:noFill/>
                    </a:lnL>
                    <a:lnR>
                      <a:noFill/>
                    </a:lnR>
                    <a:lnT>
                      <a:noFill/>
                    </a:lnT>
                    <a:lnB>
                      <a:noFill/>
                    </a:lnB>
                    <a:solidFill>
                      <a:schemeClr val="bg1"/>
                    </a:solidFill>
                  </a:tcPr>
                </a:tc>
                <a:tc>
                  <a:txBody>
                    <a:bodyPr/>
                    <a:lstStyle/>
                    <a:p>
                      <a:pPr algn="l" fontAlgn="ctr"/>
                      <a:r>
                        <a:rPr lang="en-GB" sz="1100" b="0" i="0" u="none" strike="noStrike">
                          <a:solidFill>
                            <a:srgbClr val="000000"/>
                          </a:solidFill>
                          <a:effectLst/>
                          <a:latin typeface="Arial" panose="020B0604020202020204" pitchFamily="34" charset="0"/>
                        </a:rPr>
                        <a:t> </a:t>
                      </a:r>
                    </a:p>
                  </a:txBody>
                  <a:tcPr marL="6912" marR="6912" marT="6912" marB="0" anchor="ctr">
                    <a:lnL>
                      <a:noFill/>
                    </a:lnL>
                    <a:lnR>
                      <a:noFill/>
                    </a:lnR>
                    <a:lnT>
                      <a:noFill/>
                    </a:lnT>
                    <a:lnB>
                      <a:noFill/>
                    </a:lnB>
                    <a:solidFill>
                      <a:srgbClr val="FFFFFF"/>
                    </a:solidFill>
                  </a:tcPr>
                </a:tc>
                <a:tc>
                  <a:txBody>
                    <a:bodyPr/>
                    <a:lstStyle/>
                    <a:p>
                      <a:pPr algn="l" fontAlgn="ctr"/>
                      <a:r>
                        <a:rPr lang="en-GB" sz="1100" b="0" i="0" u="none" strike="noStrike">
                          <a:solidFill>
                            <a:srgbClr val="000000"/>
                          </a:solidFill>
                          <a:effectLst/>
                          <a:latin typeface="Arial" panose="020B0604020202020204" pitchFamily="34" charset="0"/>
                        </a:rPr>
                        <a:t> </a:t>
                      </a:r>
                    </a:p>
                  </a:txBody>
                  <a:tcPr marL="6912" marR="6912" marT="6912" marB="0" anchor="ctr">
                    <a:lnL>
                      <a:noFill/>
                    </a:lnL>
                    <a:lnR>
                      <a:noFill/>
                    </a:lnR>
                    <a:lnT>
                      <a:noFill/>
                    </a:lnT>
                    <a:lnB>
                      <a:noFill/>
                    </a:lnB>
                    <a:solidFill>
                      <a:srgbClr val="FFFFFF"/>
                    </a:solidFill>
                  </a:tcPr>
                </a:tc>
                <a:tc>
                  <a:txBody>
                    <a:bodyPr/>
                    <a:lstStyle/>
                    <a:p>
                      <a:pPr algn="l" fontAlgn="ctr"/>
                      <a:r>
                        <a:rPr lang="en-GB" sz="1100" b="0" i="0" u="none" strike="noStrike" dirty="0">
                          <a:solidFill>
                            <a:srgbClr val="000000"/>
                          </a:solidFill>
                          <a:effectLst/>
                          <a:latin typeface="Arial" panose="020B0604020202020204" pitchFamily="34" charset="0"/>
                        </a:rPr>
                        <a:t> </a:t>
                      </a:r>
                    </a:p>
                  </a:txBody>
                  <a:tcPr marL="6912" marR="6912" marT="6912" marB="0" anchor="ctr">
                    <a:lnL>
                      <a:noFill/>
                    </a:lnL>
                    <a:lnR>
                      <a:noFill/>
                    </a:lnR>
                    <a:lnT>
                      <a:noFill/>
                    </a:lnT>
                    <a:lnB>
                      <a:noFill/>
                    </a:lnB>
                    <a:solidFill>
                      <a:srgbClr val="FFFFFF"/>
                    </a:solidFill>
                  </a:tcPr>
                </a:tc>
                <a:tc vMerge="1">
                  <a:txBody>
                    <a:bodyPr/>
                    <a:lstStyle/>
                    <a:p>
                      <a:endParaRPr lang="en-GB"/>
                    </a:p>
                  </a:txBody>
                  <a:tcPr/>
                </a:tc>
                <a:extLst>
                  <a:ext uri="{0D108BD9-81ED-4DB2-BD59-A6C34878D82A}">
                    <a16:rowId xmlns:a16="http://schemas.microsoft.com/office/drawing/2014/main" val="416699491"/>
                  </a:ext>
                </a:extLst>
              </a:tr>
              <a:tr h="886995">
                <a:tc>
                  <a:txBody>
                    <a:bodyPr/>
                    <a:lstStyle/>
                    <a:p>
                      <a:pPr algn="ctr" fontAlgn="ctr"/>
                      <a:r>
                        <a:rPr lang="en-GB" sz="1100" b="0" i="0" u="none" strike="noStrike">
                          <a:solidFill>
                            <a:srgbClr val="000000"/>
                          </a:solidFill>
                          <a:effectLst/>
                          <a:latin typeface="Arial" panose="020B0604020202020204" pitchFamily="34" charset="0"/>
                        </a:rPr>
                        <a:t>E1.3</a:t>
                      </a:r>
                    </a:p>
                  </a:txBody>
                  <a:tcPr marL="6912" marR="6912" marT="6912" marB="0" anchor="ctr">
                    <a:lnL>
                      <a:noFill/>
                    </a:lnL>
                    <a:lnR>
                      <a:noFill/>
                    </a:lnR>
                    <a:lnT>
                      <a:noFill/>
                    </a:lnT>
                    <a:lnB>
                      <a:noFill/>
                    </a:lnB>
                    <a:solidFill>
                      <a:schemeClr val="bg1"/>
                    </a:solidFill>
                  </a:tcPr>
                </a:tc>
                <a:tc>
                  <a:txBody>
                    <a:bodyPr/>
                    <a:lstStyle/>
                    <a:p>
                      <a:pPr algn="l" fontAlgn="ctr"/>
                      <a:r>
                        <a:rPr lang="en-GB" sz="1100" b="0" i="0" u="none" strike="noStrike" dirty="0">
                          <a:solidFill>
                            <a:srgbClr val="000000"/>
                          </a:solidFill>
                          <a:effectLst/>
                          <a:latin typeface="Arial" panose="020B0604020202020204" pitchFamily="34" charset="0"/>
                        </a:rPr>
                        <a:t>Deliver meaningful activity for people with dementia, that promotes independence and reduces the likelihood of deconditioning. </a:t>
                      </a:r>
                    </a:p>
                  </a:txBody>
                  <a:tcPr marL="6912" marR="6912" marT="6912" marB="0" anchor="ctr">
                    <a:lnL>
                      <a:noFill/>
                    </a:lnL>
                    <a:lnR>
                      <a:noFill/>
                    </a:lnR>
                    <a:lnT>
                      <a:noFill/>
                    </a:lnT>
                    <a:lnB>
                      <a:noFill/>
                    </a:lnB>
                    <a:solidFill>
                      <a:schemeClr val="bg1"/>
                    </a:solidFill>
                  </a:tcPr>
                </a:tc>
                <a:tc>
                  <a:txBody>
                    <a:bodyPr/>
                    <a:lstStyle/>
                    <a:p>
                      <a:pPr algn="l" fontAlgn="ctr"/>
                      <a:r>
                        <a:rPr lang="en-GB" sz="1100" b="0" i="0" u="none" strike="noStrike">
                          <a:solidFill>
                            <a:srgbClr val="000000"/>
                          </a:solidFill>
                          <a:effectLst/>
                          <a:latin typeface="Arial" panose="020B0604020202020204" pitchFamily="34" charset="0"/>
                        </a:rPr>
                        <a:t> </a:t>
                      </a:r>
                    </a:p>
                  </a:txBody>
                  <a:tcPr marL="6912" marR="6912" marT="6912" marB="0" anchor="ctr">
                    <a:lnL>
                      <a:noFill/>
                    </a:lnL>
                    <a:lnR>
                      <a:noFill/>
                    </a:lnR>
                    <a:lnT>
                      <a:noFill/>
                    </a:lnT>
                    <a:lnB>
                      <a:noFill/>
                    </a:lnB>
                    <a:solidFill>
                      <a:srgbClr val="FFFFFF"/>
                    </a:solidFill>
                  </a:tcPr>
                </a:tc>
                <a:tc>
                  <a:txBody>
                    <a:bodyPr/>
                    <a:lstStyle/>
                    <a:p>
                      <a:pPr algn="l" fontAlgn="ctr"/>
                      <a:r>
                        <a:rPr lang="en-GB" sz="1100" b="0" i="0" u="none" strike="noStrike">
                          <a:solidFill>
                            <a:srgbClr val="000000"/>
                          </a:solidFill>
                          <a:effectLst/>
                          <a:latin typeface="Arial" panose="020B0604020202020204" pitchFamily="34" charset="0"/>
                        </a:rPr>
                        <a:t> </a:t>
                      </a:r>
                    </a:p>
                  </a:txBody>
                  <a:tcPr marL="6912" marR="6912" marT="6912" marB="0" anchor="ctr">
                    <a:lnL>
                      <a:noFill/>
                    </a:lnL>
                    <a:lnR>
                      <a:noFill/>
                    </a:lnR>
                    <a:lnT>
                      <a:noFill/>
                    </a:lnT>
                    <a:lnB>
                      <a:noFill/>
                    </a:lnB>
                    <a:solidFill>
                      <a:srgbClr val="FFFFFF"/>
                    </a:solidFill>
                  </a:tcPr>
                </a:tc>
                <a:tc>
                  <a:txBody>
                    <a:bodyPr/>
                    <a:lstStyle/>
                    <a:p>
                      <a:pPr algn="l" fontAlgn="ctr"/>
                      <a:r>
                        <a:rPr lang="en-GB" sz="1100" b="0" i="0" u="none" strike="noStrike" dirty="0">
                          <a:solidFill>
                            <a:srgbClr val="000000"/>
                          </a:solidFill>
                          <a:effectLst/>
                          <a:latin typeface="Arial" panose="020B0604020202020204" pitchFamily="34" charset="0"/>
                        </a:rPr>
                        <a:t> </a:t>
                      </a:r>
                    </a:p>
                  </a:txBody>
                  <a:tcPr marL="6912" marR="6912" marT="6912" marB="0" anchor="ctr">
                    <a:lnL>
                      <a:noFill/>
                    </a:lnL>
                    <a:lnR>
                      <a:noFill/>
                    </a:lnR>
                    <a:lnT>
                      <a:noFill/>
                    </a:lnT>
                    <a:lnB>
                      <a:noFill/>
                    </a:lnB>
                    <a:solidFill>
                      <a:srgbClr val="FFFFFF"/>
                    </a:solidFill>
                  </a:tcPr>
                </a:tc>
                <a:tc vMerge="1">
                  <a:txBody>
                    <a:bodyPr/>
                    <a:lstStyle/>
                    <a:p>
                      <a:endParaRPr lang="en-GB"/>
                    </a:p>
                  </a:txBody>
                  <a:tcPr/>
                </a:tc>
                <a:extLst>
                  <a:ext uri="{0D108BD9-81ED-4DB2-BD59-A6C34878D82A}">
                    <a16:rowId xmlns:a16="http://schemas.microsoft.com/office/drawing/2014/main" val="1166366909"/>
                  </a:ext>
                </a:extLst>
              </a:tr>
              <a:tr h="443497">
                <a:tc>
                  <a:txBody>
                    <a:bodyPr/>
                    <a:lstStyle/>
                    <a:p>
                      <a:pPr algn="ctr" fontAlgn="ctr"/>
                      <a:r>
                        <a:rPr lang="en-GB" sz="1100" b="0" i="0" u="none" strike="noStrike">
                          <a:solidFill>
                            <a:srgbClr val="000000"/>
                          </a:solidFill>
                          <a:effectLst/>
                          <a:latin typeface="Arial" panose="020B0604020202020204" pitchFamily="34" charset="0"/>
                        </a:rPr>
                        <a:t>E2</a:t>
                      </a:r>
                    </a:p>
                  </a:txBody>
                  <a:tcPr marL="6912" marR="6912" marT="6912" marB="0" anchor="ctr">
                    <a:lnL>
                      <a:noFill/>
                    </a:lnL>
                    <a:lnR>
                      <a:noFill/>
                    </a:lnR>
                    <a:lnT>
                      <a:noFill/>
                    </a:lnT>
                    <a:lnB>
                      <a:noFill/>
                    </a:lnB>
                    <a:solidFill>
                      <a:srgbClr val="F2CEEF"/>
                    </a:solidFill>
                  </a:tcPr>
                </a:tc>
                <a:tc>
                  <a:txBody>
                    <a:bodyPr/>
                    <a:lstStyle/>
                    <a:p>
                      <a:pPr algn="l" fontAlgn="ctr"/>
                      <a:r>
                        <a:rPr lang="en-GB" sz="1100" b="0" i="0" u="none" strike="noStrike">
                          <a:solidFill>
                            <a:srgbClr val="000000"/>
                          </a:solidFill>
                          <a:effectLst/>
                          <a:latin typeface="Arial" panose="020B0604020202020204" pitchFamily="34" charset="0"/>
                        </a:rPr>
                        <a:t>Provide dementia attuned hospital environments</a:t>
                      </a:r>
                    </a:p>
                  </a:txBody>
                  <a:tcPr marL="6912" marR="6912" marT="6912" marB="0" anchor="ctr">
                    <a:lnL>
                      <a:noFill/>
                    </a:lnL>
                    <a:lnR>
                      <a:noFill/>
                    </a:lnR>
                    <a:lnT>
                      <a:noFill/>
                    </a:lnT>
                    <a:lnB>
                      <a:noFill/>
                    </a:lnB>
                    <a:solidFill>
                      <a:srgbClr val="F2CEEF"/>
                    </a:solidFill>
                  </a:tcPr>
                </a:tc>
                <a:tc>
                  <a:txBody>
                    <a:bodyPr/>
                    <a:lstStyle/>
                    <a:p>
                      <a:pPr algn="l" fontAlgn="ctr"/>
                      <a:r>
                        <a:rPr lang="en-GB" sz="1100" b="0" i="0" u="none" strike="noStrike">
                          <a:solidFill>
                            <a:srgbClr val="000000"/>
                          </a:solidFill>
                          <a:effectLst/>
                          <a:latin typeface="Arial" panose="020B0604020202020204" pitchFamily="34" charset="0"/>
                        </a:rPr>
                        <a:t> </a:t>
                      </a:r>
                    </a:p>
                  </a:txBody>
                  <a:tcPr marL="6912" marR="6912" marT="6912" marB="0" anchor="ctr">
                    <a:lnL>
                      <a:noFill/>
                    </a:lnL>
                    <a:lnR>
                      <a:noFill/>
                    </a:lnR>
                    <a:lnT>
                      <a:noFill/>
                    </a:lnT>
                    <a:lnB>
                      <a:noFill/>
                    </a:lnB>
                    <a:solidFill>
                      <a:srgbClr val="F2CEEF"/>
                    </a:solidFill>
                  </a:tcPr>
                </a:tc>
                <a:tc>
                  <a:txBody>
                    <a:bodyPr/>
                    <a:lstStyle/>
                    <a:p>
                      <a:pPr algn="l" fontAlgn="ctr"/>
                      <a:r>
                        <a:rPr lang="en-GB" sz="1100" b="0" i="0" u="none" strike="noStrike">
                          <a:solidFill>
                            <a:srgbClr val="000000"/>
                          </a:solidFill>
                          <a:effectLst/>
                          <a:latin typeface="Arial" panose="020B0604020202020204" pitchFamily="34" charset="0"/>
                        </a:rPr>
                        <a:t> </a:t>
                      </a:r>
                    </a:p>
                  </a:txBody>
                  <a:tcPr marL="6912" marR="6912" marT="6912" marB="0" anchor="ctr">
                    <a:lnL>
                      <a:noFill/>
                    </a:lnL>
                    <a:lnR>
                      <a:noFill/>
                    </a:lnR>
                    <a:lnT>
                      <a:noFill/>
                    </a:lnT>
                    <a:lnB>
                      <a:noFill/>
                    </a:lnB>
                    <a:solidFill>
                      <a:srgbClr val="F2CEEF"/>
                    </a:solidFill>
                  </a:tcPr>
                </a:tc>
                <a:tc>
                  <a:txBody>
                    <a:bodyPr/>
                    <a:lstStyle/>
                    <a:p>
                      <a:pPr algn="l" fontAlgn="ctr"/>
                      <a:r>
                        <a:rPr lang="en-GB" sz="1100" b="0" i="0" u="none" strike="noStrike" dirty="0">
                          <a:solidFill>
                            <a:srgbClr val="000000"/>
                          </a:solidFill>
                          <a:effectLst/>
                          <a:latin typeface="Arial" panose="020B0604020202020204" pitchFamily="34" charset="0"/>
                        </a:rPr>
                        <a:t> </a:t>
                      </a:r>
                    </a:p>
                  </a:txBody>
                  <a:tcPr marL="6912" marR="6912" marT="6912" marB="0" anchor="ctr">
                    <a:lnL>
                      <a:noFill/>
                    </a:lnL>
                    <a:lnR>
                      <a:noFill/>
                    </a:lnR>
                    <a:lnT>
                      <a:noFill/>
                    </a:lnT>
                    <a:lnB>
                      <a:noFill/>
                    </a:lnB>
                    <a:solidFill>
                      <a:srgbClr val="F2CEEF"/>
                    </a:solidFill>
                  </a:tcPr>
                </a:tc>
                <a:tc vMerge="1">
                  <a:txBody>
                    <a:bodyPr/>
                    <a:lstStyle/>
                    <a:p>
                      <a:endParaRPr/>
                    </a:p>
                  </a:txBody>
                  <a:tcPr marL="6912" marR="6912" marT="6912" marB="0" anchor="ctr">
                    <a:lnL>
                      <a:noFill/>
                    </a:lnL>
                    <a:lnR>
                      <a:noFill/>
                    </a:lnR>
                    <a:lnT>
                      <a:noFill/>
                    </a:lnT>
                    <a:lnB>
                      <a:noFill/>
                    </a:lnB>
                    <a:solidFill>
                      <a:srgbClr val="F2CEEF"/>
                    </a:solidFill>
                  </a:tcPr>
                </a:tc>
                <a:extLst>
                  <a:ext uri="{0D108BD9-81ED-4DB2-BD59-A6C34878D82A}">
                    <a16:rowId xmlns:a16="http://schemas.microsoft.com/office/drawing/2014/main" val="1798366713"/>
                  </a:ext>
                </a:extLst>
              </a:tr>
              <a:tr h="443497">
                <a:tc>
                  <a:txBody>
                    <a:bodyPr/>
                    <a:lstStyle/>
                    <a:p>
                      <a:pPr algn="ctr" fontAlgn="ctr"/>
                      <a:r>
                        <a:rPr lang="en-GB" sz="1100" b="0" i="0" u="none" strike="noStrike">
                          <a:solidFill>
                            <a:srgbClr val="000000"/>
                          </a:solidFill>
                          <a:effectLst/>
                          <a:latin typeface="Arial" panose="020B0604020202020204" pitchFamily="34" charset="0"/>
                        </a:rPr>
                        <a:t>E2.1</a:t>
                      </a:r>
                    </a:p>
                  </a:txBody>
                  <a:tcPr marL="6912" marR="6912" marT="6912" marB="0" anchor="ctr">
                    <a:lnL>
                      <a:noFill/>
                    </a:lnL>
                    <a:lnR>
                      <a:noFill/>
                    </a:lnR>
                    <a:lnT>
                      <a:noFill/>
                    </a:lnT>
                    <a:lnB>
                      <a:noFill/>
                    </a:lnB>
                    <a:solidFill>
                      <a:schemeClr val="bg1"/>
                    </a:solidFill>
                  </a:tcPr>
                </a:tc>
                <a:tc>
                  <a:txBody>
                    <a:bodyPr/>
                    <a:lstStyle/>
                    <a:p>
                      <a:pPr algn="l" fontAlgn="ctr"/>
                      <a:r>
                        <a:rPr lang="en-GB" sz="1100" b="0" i="0" u="none" strike="noStrike" dirty="0">
                          <a:solidFill>
                            <a:srgbClr val="000000"/>
                          </a:solidFill>
                          <a:effectLst/>
                          <a:latin typeface="Arial" panose="020B0604020202020204" pitchFamily="34" charset="0"/>
                        </a:rPr>
                        <a:t>Make simple, practical adaptations where people with dementia are likely to be cared for.</a:t>
                      </a:r>
                    </a:p>
                  </a:txBody>
                  <a:tcPr marL="6912" marR="6912" marT="6912" marB="0" anchor="ctr">
                    <a:lnL>
                      <a:noFill/>
                    </a:lnL>
                    <a:lnR>
                      <a:noFill/>
                    </a:lnR>
                    <a:lnT>
                      <a:noFill/>
                    </a:lnT>
                    <a:lnB>
                      <a:noFill/>
                    </a:lnB>
                    <a:solidFill>
                      <a:schemeClr val="bg1"/>
                    </a:solidFill>
                  </a:tcPr>
                </a:tc>
                <a:tc>
                  <a:txBody>
                    <a:bodyPr/>
                    <a:lstStyle/>
                    <a:p>
                      <a:pPr algn="l" fontAlgn="ctr"/>
                      <a:r>
                        <a:rPr lang="en-GB" sz="1100" b="0" i="0" u="none" strike="noStrike">
                          <a:solidFill>
                            <a:srgbClr val="000000"/>
                          </a:solidFill>
                          <a:effectLst/>
                          <a:latin typeface="Arial" panose="020B0604020202020204" pitchFamily="34" charset="0"/>
                        </a:rPr>
                        <a:t> </a:t>
                      </a:r>
                    </a:p>
                  </a:txBody>
                  <a:tcPr marL="6912" marR="6912" marT="6912" marB="0" anchor="ctr">
                    <a:lnL>
                      <a:noFill/>
                    </a:lnL>
                    <a:lnR>
                      <a:noFill/>
                    </a:lnR>
                    <a:lnT>
                      <a:noFill/>
                    </a:lnT>
                    <a:lnB>
                      <a:noFill/>
                    </a:lnB>
                    <a:solidFill>
                      <a:srgbClr val="FFFFFF"/>
                    </a:solidFill>
                  </a:tcPr>
                </a:tc>
                <a:tc>
                  <a:txBody>
                    <a:bodyPr/>
                    <a:lstStyle/>
                    <a:p>
                      <a:pPr algn="l" fontAlgn="ctr"/>
                      <a:r>
                        <a:rPr lang="en-GB" sz="1100" b="0" i="0" u="none" strike="noStrike">
                          <a:solidFill>
                            <a:srgbClr val="000000"/>
                          </a:solidFill>
                          <a:effectLst/>
                          <a:latin typeface="Arial" panose="020B0604020202020204" pitchFamily="34" charset="0"/>
                        </a:rPr>
                        <a:t> </a:t>
                      </a:r>
                    </a:p>
                  </a:txBody>
                  <a:tcPr marL="6912" marR="6912" marT="6912" marB="0" anchor="ctr">
                    <a:lnL>
                      <a:noFill/>
                    </a:lnL>
                    <a:lnR>
                      <a:noFill/>
                    </a:lnR>
                    <a:lnT>
                      <a:noFill/>
                    </a:lnT>
                    <a:lnB>
                      <a:noFill/>
                    </a:lnB>
                    <a:solidFill>
                      <a:srgbClr val="FFFFFF"/>
                    </a:solidFill>
                  </a:tcPr>
                </a:tc>
                <a:tc>
                  <a:txBody>
                    <a:bodyPr/>
                    <a:lstStyle/>
                    <a:p>
                      <a:pPr algn="l" fontAlgn="ctr"/>
                      <a:r>
                        <a:rPr lang="en-GB" sz="1100" b="0" i="0" u="none" strike="noStrike" dirty="0">
                          <a:solidFill>
                            <a:srgbClr val="000000"/>
                          </a:solidFill>
                          <a:effectLst/>
                          <a:latin typeface="Arial" panose="020B0604020202020204" pitchFamily="34" charset="0"/>
                        </a:rPr>
                        <a:t> </a:t>
                      </a:r>
                    </a:p>
                  </a:txBody>
                  <a:tcPr marL="6912" marR="6912" marT="6912" marB="0" anchor="ctr">
                    <a:lnL>
                      <a:noFill/>
                    </a:lnL>
                    <a:lnR>
                      <a:noFill/>
                    </a:lnR>
                    <a:lnT>
                      <a:noFill/>
                    </a:lnT>
                    <a:lnB>
                      <a:noFill/>
                    </a:lnB>
                    <a:solidFill>
                      <a:srgbClr val="FFFFFF"/>
                    </a:solidFill>
                  </a:tcPr>
                </a:tc>
                <a:tc vMerge="1">
                  <a:txBody>
                    <a:bodyPr/>
                    <a:lstStyle/>
                    <a:p>
                      <a:endParaRPr dirty="0"/>
                    </a:p>
                  </a:txBody>
                  <a:tcPr marL="6912" marR="6912" marT="6912" marB="0" anchor="ctr">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1900806134"/>
                  </a:ext>
                </a:extLst>
              </a:tr>
            </a:tbl>
          </a:graphicData>
        </a:graphic>
      </p:graphicFrame>
    </p:spTree>
    <p:extLst>
      <p:ext uri="{BB962C8B-B14F-4D97-AF65-F5344CB8AC3E}">
        <p14:creationId xmlns:p14="http://schemas.microsoft.com/office/powerpoint/2010/main" val="1736620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C606CC-0540-5A50-7B31-B3E96FA6045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7730DE0-A395-5830-F3ED-E6D843AC5336}"/>
              </a:ext>
            </a:extLst>
          </p:cNvPr>
          <p:cNvSpPr txBox="1">
            <a:spLocks noGrp="1"/>
          </p:cNvSpPr>
          <p:nvPr>
            <p:ph type="title" idx="4294967295"/>
          </p:nvPr>
        </p:nvSpPr>
        <p:spPr>
          <a:xfrm>
            <a:off x="624254" y="275784"/>
            <a:ext cx="10943492" cy="4701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3200"/>
              </a:lnSpc>
              <a:spcBef>
                <a:spcPts val="2000"/>
              </a:spcBef>
              <a:spcAft>
                <a:spcPts val="0"/>
              </a:spcAft>
              <a:buClrTx/>
              <a:buSzTx/>
              <a:buFontTx/>
              <a:buNone/>
              <a:tabLst/>
              <a:defRPr/>
            </a:pPr>
            <a:r>
              <a:rPr kumimoji="0" lang="en-GB" sz="2400" b="1" i="0" u="none" strike="noStrike" kern="1200" cap="none" spc="0" normalizeH="0" baseline="0" noProof="0" dirty="0">
                <a:ln>
                  <a:noFill/>
                </a:ln>
                <a:solidFill>
                  <a:schemeClr val="accent6"/>
                </a:solidFill>
                <a:effectLst/>
                <a:uLnTx/>
                <a:uFillTx/>
                <a:latin typeface="Arial" panose="020B0604020202020204" pitchFamily="34" charset="0"/>
                <a:ea typeface="+mj-ea"/>
                <a:cs typeface="Arial" panose="020B0604020202020204" pitchFamily="34" charset="0"/>
              </a:rPr>
              <a:t>F: Optimising the discharge process</a:t>
            </a:r>
          </a:p>
        </p:txBody>
      </p:sp>
      <p:graphicFrame>
        <p:nvGraphicFramePr>
          <p:cNvPr id="2" name="Table 1">
            <a:extLst>
              <a:ext uri="{FF2B5EF4-FFF2-40B4-BE49-F238E27FC236}">
                <a16:creationId xmlns:a16="http://schemas.microsoft.com/office/drawing/2014/main" id="{5EDC4453-3C32-34C6-FAEE-127D4890634C}"/>
              </a:ext>
            </a:extLst>
          </p:cNvPr>
          <p:cNvGraphicFramePr>
            <a:graphicFrameLocks noGrp="1"/>
          </p:cNvGraphicFramePr>
          <p:nvPr>
            <p:extLst>
              <p:ext uri="{D42A27DB-BD31-4B8C-83A1-F6EECF244321}">
                <p14:modId xmlns:p14="http://schemas.microsoft.com/office/powerpoint/2010/main" val="56135492"/>
              </p:ext>
            </p:extLst>
          </p:nvPr>
        </p:nvGraphicFramePr>
        <p:xfrm>
          <a:off x="724829" y="1025912"/>
          <a:ext cx="10842917" cy="5214762"/>
        </p:xfrm>
        <a:graphic>
          <a:graphicData uri="http://schemas.openxmlformats.org/drawingml/2006/table">
            <a:tbl>
              <a:tblPr firstRow="1"/>
              <a:tblGrid>
                <a:gridCol w="492512">
                  <a:extLst>
                    <a:ext uri="{9D8B030D-6E8A-4147-A177-3AD203B41FA5}">
                      <a16:colId xmlns:a16="http://schemas.microsoft.com/office/drawing/2014/main" val="3839659587"/>
                    </a:ext>
                  </a:extLst>
                </a:gridCol>
                <a:gridCol w="4068336">
                  <a:extLst>
                    <a:ext uri="{9D8B030D-6E8A-4147-A177-3AD203B41FA5}">
                      <a16:colId xmlns:a16="http://schemas.microsoft.com/office/drawing/2014/main" val="4245389053"/>
                    </a:ext>
                  </a:extLst>
                </a:gridCol>
                <a:gridCol w="767641">
                  <a:extLst>
                    <a:ext uri="{9D8B030D-6E8A-4147-A177-3AD203B41FA5}">
                      <a16:colId xmlns:a16="http://schemas.microsoft.com/office/drawing/2014/main" val="2521737017"/>
                    </a:ext>
                  </a:extLst>
                </a:gridCol>
                <a:gridCol w="767641">
                  <a:extLst>
                    <a:ext uri="{9D8B030D-6E8A-4147-A177-3AD203B41FA5}">
                      <a16:colId xmlns:a16="http://schemas.microsoft.com/office/drawing/2014/main" val="343381659"/>
                    </a:ext>
                  </a:extLst>
                </a:gridCol>
                <a:gridCol w="767641">
                  <a:extLst>
                    <a:ext uri="{9D8B030D-6E8A-4147-A177-3AD203B41FA5}">
                      <a16:colId xmlns:a16="http://schemas.microsoft.com/office/drawing/2014/main" val="874299411"/>
                    </a:ext>
                  </a:extLst>
                </a:gridCol>
                <a:gridCol w="3979146">
                  <a:extLst>
                    <a:ext uri="{9D8B030D-6E8A-4147-A177-3AD203B41FA5}">
                      <a16:colId xmlns:a16="http://schemas.microsoft.com/office/drawing/2014/main" val="2366284543"/>
                    </a:ext>
                  </a:extLst>
                </a:gridCol>
              </a:tblGrid>
              <a:tr h="439253">
                <a:tc gridSpan="2">
                  <a:txBody>
                    <a:bodyPr/>
                    <a:lstStyle/>
                    <a:p>
                      <a:pPr algn="ctr" fontAlgn="ctr"/>
                      <a:r>
                        <a:rPr lang="en-GB" sz="1200" b="0" i="0" u="none" strike="noStrike">
                          <a:solidFill>
                            <a:srgbClr val="FFFFFF"/>
                          </a:solidFill>
                          <a:effectLst/>
                          <a:latin typeface="Arial" panose="020B0604020202020204" pitchFamily="34" charset="0"/>
                        </a:rPr>
                        <a:t>High Impact Changes</a:t>
                      </a:r>
                    </a:p>
                  </a:txBody>
                  <a:tcPr marL="6912" marR="6912" marT="6912" marB="0" anchor="ctr">
                    <a:lnL>
                      <a:noFill/>
                    </a:lnL>
                    <a:lnR>
                      <a:noFill/>
                    </a:lnR>
                    <a:lnT>
                      <a:noFill/>
                    </a:lnT>
                    <a:lnB>
                      <a:noFill/>
                    </a:lnB>
                    <a:solidFill>
                      <a:srgbClr val="002060"/>
                    </a:solidFill>
                  </a:tcPr>
                </a:tc>
                <a:tc hMerge="1">
                  <a:txBody>
                    <a:bodyPr/>
                    <a:lstStyle/>
                    <a:p>
                      <a:endParaRPr lang="en-GB"/>
                    </a:p>
                  </a:txBody>
                  <a:tcPr/>
                </a:tc>
                <a:tc gridSpan="3">
                  <a:txBody>
                    <a:bodyPr/>
                    <a:lstStyle/>
                    <a:p>
                      <a:pPr algn="ctr" fontAlgn="ctr"/>
                      <a:r>
                        <a:rPr lang="en-GB" sz="1200" b="0" i="0" u="none" strike="noStrike">
                          <a:solidFill>
                            <a:srgbClr val="FFFFFF"/>
                          </a:solidFill>
                          <a:effectLst/>
                          <a:latin typeface="Arial" panose="020B0604020202020204" pitchFamily="34" charset="0"/>
                        </a:rPr>
                        <a:t>Self-reflection status</a:t>
                      </a:r>
                    </a:p>
                  </a:txBody>
                  <a:tcPr marL="6912" marR="6912" marT="6912" marB="0" anchor="ctr">
                    <a:lnL>
                      <a:noFill/>
                    </a:lnL>
                    <a:lnR>
                      <a:noFill/>
                    </a:lnR>
                    <a:lnT>
                      <a:noFill/>
                    </a:lnT>
                    <a:lnB>
                      <a:noFill/>
                    </a:lnB>
                    <a:solidFill>
                      <a:srgbClr val="002060"/>
                    </a:solidFill>
                  </a:tcPr>
                </a:tc>
                <a:tc hMerge="1">
                  <a:txBody>
                    <a:bodyPr/>
                    <a:lstStyle/>
                    <a:p>
                      <a:endParaRPr lang="en-GB"/>
                    </a:p>
                  </a:txBody>
                  <a:tcPr/>
                </a:tc>
                <a:tc hMerge="1">
                  <a:txBody>
                    <a:bodyPr/>
                    <a:lstStyle/>
                    <a:p>
                      <a:endParaRPr lang="en-GB"/>
                    </a:p>
                  </a:txBody>
                  <a:tcPr/>
                </a:tc>
                <a:tc rowSpan="2">
                  <a:txBody>
                    <a:bodyPr/>
                    <a:lstStyle/>
                    <a:p>
                      <a:pPr algn="ctr" fontAlgn="ctr"/>
                      <a:r>
                        <a:rPr lang="en-GB" sz="1200" b="0" i="0" u="none" strike="noStrike">
                          <a:solidFill>
                            <a:srgbClr val="FFFFFF"/>
                          </a:solidFill>
                          <a:effectLst/>
                          <a:latin typeface="Arial" panose="020B0604020202020204" pitchFamily="34" charset="0"/>
                        </a:rPr>
                        <a:t>Example metric or indicator of success</a:t>
                      </a:r>
                    </a:p>
                  </a:txBody>
                  <a:tcPr marL="6912" marR="6912" marT="6912" marB="0" anchor="ctr">
                    <a:lnL>
                      <a:noFill/>
                    </a:lnL>
                    <a:lnR>
                      <a:noFill/>
                    </a:lnR>
                    <a:lnT>
                      <a:noFill/>
                    </a:lnT>
                    <a:lnB>
                      <a:noFill/>
                    </a:lnB>
                    <a:solidFill>
                      <a:srgbClr val="002060"/>
                    </a:solidFill>
                  </a:tcPr>
                </a:tc>
                <a:extLst>
                  <a:ext uri="{0D108BD9-81ED-4DB2-BD59-A6C34878D82A}">
                    <a16:rowId xmlns:a16="http://schemas.microsoft.com/office/drawing/2014/main" val="2905325233"/>
                  </a:ext>
                </a:extLst>
              </a:tr>
              <a:tr h="423256">
                <a:tc>
                  <a:txBody>
                    <a:bodyPr/>
                    <a:lstStyle/>
                    <a:p>
                      <a:pPr algn="ctr" fontAlgn="ctr"/>
                      <a:r>
                        <a:rPr lang="en-GB" sz="1200" b="0" i="0" u="none" strike="noStrike">
                          <a:solidFill>
                            <a:srgbClr val="FFFFFF"/>
                          </a:solidFill>
                          <a:effectLst/>
                          <a:latin typeface="Arial" panose="020B0604020202020204" pitchFamily="34" charset="0"/>
                        </a:rPr>
                        <a:t>F</a:t>
                      </a:r>
                    </a:p>
                  </a:txBody>
                  <a:tcPr marL="6912" marR="6912" marT="6912" marB="0" anchor="ctr">
                    <a:lnL>
                      <a:noFill/>
                    </a:lnL>
                    <a:lnR>
                      <a:noFill/>
                    </a:lnR>
                    <a:lnT>
                      <a:noFill/>
                    </a:lnT>
                    <a:lnB>
                      <a:noFill/>
                    </a:lnB>
                    <a:solidFill>
                      <a:srgbClr val="A02B93"/>
                    </a:solidFill>
                  </a:tcPr>
                </a:tc>
                <a:tc>
                  <a:txBody>
                    <a:bodyPr/>
                    <a:lstStyle/>
                    <a:p>
                      <a:pPr algn="l" fontAlgn="ctr"/>
                      <a:r>
                        <a:rPr lang="en-GB" sz="1200" b="0" i="0" u="none" strike="noStrike" dirty="0">
                          <a:solidFill>
                            <a:srgbClr val="FFFFFF"/>
                          </a:solidFill>
                          <a:effectLst/>
                          <a:latin typeface="Arial" panose="020B0604020202020204" pitchFamily="34" charset="0"/>
                        </a:rPr>
                        <a:t>Optimising the discharge process</a:t>
                      </a:r>
                    </a:p>
                  </a:txBody>
                  <a:tcPr marL="6912" marR="6912" marT="6912" marB="0" anchor="ctr">
                    <a:lnL>
                      <a:noFill/>
                    </a:lnL>
                    <a:lnR>
                      <a:noFill/>
                    </a:lnR>
                    <a:lnT>
                      <a:noFill/>
                    </a:lnT>
                    <a:lnB>
                      <a:noFill/>
                    </a:lnB>
                    <a:solidFill>
                      <a:srgbClr val="A02B93"/>
                    </a:solidFill>
                  </a:tcPr>
                </a:tc>
                <a:tc>
                  <a:txBody>
                    <a:bodyPr/>
                    <a:lstStyle/>
                    <a:p>
                      <a:pPr algn="ctr" fontAlgn="ctr"/>
                      <a:r>
                        <a:rPr lang="en-GB" sz="1100" b="0" i="0" u="none" strike="noStrike" dirty="0">
                          <a:solidFill>
                            <a:srgbClr val="000000"/>
                          </a:solidFill>
                          <a:effectLst/>
                          <a:latin typeface="Arial" panose="020B0604020202020204" pitchFamily="34" charset="0"/>
                        </a:rPr>
                        <a:t>Poor</a:t>
                      </a:r>
                    </a:p>
                  </a:txBody>
                  <a:tcPr marL="6912" marR="6912" marT="6912" marB="0" anchor="ctr">
                    <a:lnL>
                      <a:noFill/>
                    </a:lnL>
                    <a:lnR>
                      <a:noFill/>
                    </a:lnR>
                    <a:lnT>
                      <a:noFill/>
                    </a:lnT>
                    <a:lnB>
                      <a:noFill/>
                    </a:lnB>
                    <a:solidFill>
                      <a:srgbClr val="FF0000"/>
                    </a:solidFill>
                  </a:tcPr>
                </a:tc>
                <a:tc>
                  <a:txBody>
                    <a:bodyPr/>
                    <a:lstStyle/>
                    <a:p>
                      <a:pPr algn="ctr" fontAlgn="ctr"/>
                      <a:r>
                        <a:rPr lang="en-GB" sz="1100" b="0" i="0" u="none" strike="noStrike">
                          <a:solidFill>
                            <a:srgbClr val="000000"/>
                          </a:solidFill>
                          <a:effectLst/>
                          <a:latin typeface="Arial" panose="020B0604020202020204" pitchFamily="34" charset="0"/>
                        </a:rPr>
                        <a:t>Adequate</a:t>
                      </a:r>
                    </a:p>
                  </a:txBody>
                  <a:tcPr marL="6912" marR="6912" marT="6912" marB="0" anchor="ctr">
                    <a:lnL>
                      <a:noFill/>
                    </a:lnL>
                    <a:lnR>
                      <a:noFill/>
                    </a:lnR>
                    <a:lnT>
                      <a:noFill/>
                    </a:lnT>
                    <a:lnB>
                      <a:noFill/>
                    </a:lnB>
                    <a:solidFill>
                      <a:srgbClr val="FFC000"/>
                    </a:solidFill>
                  </a:tcPr>
                </a:tc>
                <a:tc>
                  <a:txBody>
                    <a:bodyPr/>
                    <a:lstStyle/>
                    <a:p>
                      <a:pPr algn="ctr" fontAlgn="ctr"/>
                      <a:r>
                        <a:rPr lang="en-GB" sz="1100" b="0" i="0" u="none" strike="noStrike" dirty="0">
                          <a:solidFill>
                            <a:srgbClr val="000000"/>
                          </a:solidFill>
                          <a:effectLst/>
                          <a:latin typeface="Arial" panose="020B0604020202020204" pitchFamily="34" charset="0"/>
                        </a:rPr>
                        <a:t>Good</a:t>
                      </a:r>
                    </a:p>
                  </a:txBody>
                  <a:tcPr marL="6912" marR="6912" marT="6912" marB="0" anchor="ctr">
                    <a:lnL>
                      <a:noFill/>
                    </a:lnL>
                    <a:lnR>
                      <a:noFill/>
                    </a:lnR>
                    <a:lnT>
                      <a:noFill/>
                    </a:lnT>
                    <a:lnB>
                      <a:noFill/>
                    </a:lnB>
                    <a:solidFill>
                      <a:srgbClr val="00B050"/>
                    </a:solidFill>
                  </a:tcPr>
                </a:tc>
                <a:tc vMerge="1">
                  <a:txBody>
                    <a:bodyPr/>
                    <a:lstStyle/>
                    <a:p>
                      <a:endParaRPr lang="en-GB"/>
                    </a:p>
                  </a:txBody>
                  <a:tcPr/>
                </a:tc>
                <a:extLst>
                  <a:ext uri="{0D108BD9-81ED-4DB2-BD59-A6C34878D82A}">
                    <a16:rowId xmlns:a16="http://schemas.microsoft.com/office/drawing/2014/main" val="3486289150"/>
                  </a:ext>
                </a:extLst>
              </a:tr>
              <a:tr h="732859">
                <a:tc>
                  <a:txBody>
                    <a:bodyPr/>
                    <a:lstStyle/>
                    <a:p>
                      <a:pPr algn="ctr" fontAlgn="ctr"/>
                      <a:r>
                        <a:rPr lang="en-GB" sz="1100" b="0" i="0" u="none" strike="noStrike">
                          <a:solidFill>
                            <a:srgbClr val="000000"/>
                          </a:solidFill>
                          <a:effectLst/>
                          <a:latin typeface="Arial" panose="020B0604020202020204" pitchFamily="34" charset="0"/>
                        </a:rPr>
                        <a:t>F1</a:t>
                      </a:r>
                    </a:p>
                  </a:txBody>
                  <a:tcPr marL="6912" marR="6912" marT="6912" marB="0" anchor="ctr">
                    <a:lnL>
                      <a:noFill/>
                    </a:lnL>
                    <a:lnR>
                      <a:noFill/>
                    </a:lnR>
                    <a:lnT>
                      <a:noFill/>
                    </a:lnT>
                    <a:lnB>
                      <a:noFill/>
                    </a:lnB>
                    <a:solidFill>
                      <a:srgbClr val="F2CEEF"/>
                    </a:solidFill>
                  </a:tcPr>
                </a:tc>
                <a:tc>
                  <a:txBody>
                    <a:bodyPr/>
                    <a:lstStyle/>
                    <a:p>
                      <a:pPr algn="l" fontAlgn="ctr"/>
                      <a:r>
                        <a:rPr lang="en-GB" sz="1100" b="0" i="0" u="none" strike="noStrike">
                          <a:solidFill>
                            <a:srgbClr val="000000"/>
                          </a:solidFill>
                          <a:effectLst/>
                          <a:latin typeface="Arial" panose="020B0604020202020204" pitchFamily="34" charset="0"/>
                        </a:rPr>
                        <a:t>Discharge planning is a standard that starts from admission, engages the person and their care partner, and focusses on getting the person home with the right support.</a:t>
                      </a:r>
                    </a:p>
                  </a:txBody>
                  <a:tcPr marL="6912" marR="6912" marT="6912" marB="0" anchor="ctr">
                    <a:lnL>
                      <a:noFill/>
                    </a:lnL>
                    <a:lnR>
                      <a:noFill/>
                    </a:lnR>
                    <a:lnT>
                      <a:noFill/>
                    </a:lnT>
                    <a:lnB>
                      <a:noFill/>
                    </a:lnB>
                    <a:solidFill>
                      <a:srgbClr val="F2CEEF"/>
                    </a:solidFill>
                  </a:tcPr>
                </a:tc>
                <a:tc>
                  <a:txBody>
                    <a:bodyPr/>
                    <a:lstStyle/>
                    <a:p>
                      <a:pPr algn="l" fontAlgn="ctr"/>
                      <a:r>
                        <a:rPr lang="en-GB" sz="1100" b="0" i="0" u="none" strike="noStrike" dirty="0">
                          <a:solidFill>
                            <a:srgbClr val="000000"/>
                          </a:solidFill>
                          <a:effectLst/>
                          <a:latin typeface="Arial" panose="020B0604020202020204" pitchFamily="34" charset="0"/>
                        </a:rPr>
                        <a:t> </a:t>
                      </a:r>
                    </a:p>
                  </a:txBody>
                  <a:tcPr marL="6912" marR="6912" marT="6912" marB="0" anchor="ctr">
                    <a:lnL>
                      <a:noFill/>
                    </a:lnL>
                    <a:lnR>
                      <a:noFill/>
                    </a:lnR>
                    <a:lnT>
                      <a:noFill/>
                    </a:lnT>
                    <a:lnB>
                      <a:noFill/>
                    </a:lnB>
                    <a:solidFill>
                      <a:srgbClr val="F2CEEF"/>
                    </a:solidFill>
                  </a:tcPr>
                </a:tc>
                <a:tc>
                  <a:txBody>
                    <a:bodyPr/>
                    <a:lstStyle/>
                    <a:p>
                      <a:pPr algn="l" fontAlgn="ctr"/>
                      <a:r>
                        <a:rPr lang="en-GB" sz="1100" b="0" i="0" u="none" strike="noStrike" dirty="0">
                          <a:solidFill>
                            <a:srgbClr val="000000"/>
                          </a:solidFill>
                          <a:effectLst/>
                          <a:latin typeface="Arial" panose="020B0604020202020204" pitchFamily="34" charset="0"/>
                        </a:rPr>
                        <a:t> </a:t>
                      </a:r>
                    </a:p>
                  </a:txBody>
                  <a:tcPr marL="6912" marR="6912" marT="6912" marB="0" anchor="ctr">
                    <a:lnL>
                      <a:noFill/>
                    </a:lnL>
                    <a:lnR>
                      <a:noFill/>
                    </a:lnR>
                    <a:lnT>
                      <a:noFill/>
                    </a:lnT>
                    <a:lnB>
                      <a:noFill/>
                    </a:lnB>
                    <a:solidFill>
                      <a:srgbClr val="F2CEEF"/>
                    </a:solidFill>
                  </a:tcPr>
                </a:tc>
                <a:tc>
                  <a:txBody>
                    <a:bodyPr/>
                    <a:lstStyle/>
                    <a:p>
                      <a:pPr algn="l" fontAlgn="ctr"/>
                      <a:r>
                        <a:rPr lang="en-GB" sz="1100" b="0" i="0" u="none" strike="noStrike" dirty="0">
                          <a:solidFill>
                            <a:srgbClr val="000000"/>
                          </a:solidFill>
                          <a:effectLst/>
                          <a:latin typeface="Arial" panose="020B0604020202020204" pitchFamily="34" charset="0"/>
                        </a:rPr>
                        <a:t> </a:t>
                      </a:r>
                    </a:p>
                  </a:txBody>
                  <a:tcPr marL="6912" marR="6912" marT="6912" marB="0" anchor="ctr">
                    <a:lnL>
                      <a:noFill/>
                    </a:lnL>
                    <a:lnR>
                      <a:noFill/>
                    </a:lnR>
                    <a:lnT>
                      <a:noFill/>
                    </a:lnT>
                    <a:lnB>
                      <a:noFill/>
                    </a:lnB>
                    <a:solidFill>
                      <a:srgbClr val="F2CEEF"/>
                    </a:solidFill>
                  </a:tcPr>
                </a:tc>
                <a:tc>
                  <a:txBody>
                    <a:bodyPr/>
                    <a:lstStyle/>
                    <a:p>
                      <a:pPr algn="l" fontAlgn="ctr"/>
                      <a:r>
                        <a:rPr lang="en-GB" sz="900" b="0" i="0" u="none" strike="noStrike">
                          <a:solidFill>
                            <a:srgbClr val="000000"/>
                          </a:solidFill>
                          <a:effectLst/>
                          <a:latin typeface="Arial" panose="020B0604020202020204" pitchFamily="34" charset="0"/>
                        </a:rPr>
                        <a:t> </a:t>
                      </a:r>
                    </a:p>
                  </a:txBody>
                  <a:tcPr marL="6912" marR="6912" marT="6912" marB="0" anchor="ctr">
                    <a:lnL>
                      <a:noFill/>
                    </a:lnL>
                    <a:lnR>
                      <a:noFill/>
                    </a:lnR>
                    <a:lnT>
                      <a:noFill/>
                    </a:lnT>
                    <a:lnB>
                      <a:noFill/>
                    </a:lnB>
                    <a:solidFill>
                      <a:srgbClr val="F2CEEF"/>
                    </a:solidFill>
                  </a:tcPr>
                </a:tc>
                <a:extLst>
                  <a:ext uri="{0D108BD9-81ED-4DB2-BD59-A6C34878D82A}">
                    <a16:rowId xmlns:a16="http://schemas.microsoft.com/office/drawing/2014/main" val="1091949033"/>
                  </a:ext>
                </a:extLst>
              </a:tr>
              <a:tr h="725210">
                <a:tc>
                  <a:txBody>
                    <a:bodyPr/>
                    <a:lstStyle/>
                    <a:p>
                      <a:pPr algn="ctr" fontAlgn="ctr"/>
                      <a:r>
                        <a:rPr lang="en-GB" sz="1100" b="0" i="0" u="none" strike="noStrike">
                          <a:solidFill>
                            <a:srgbClr val="000000"/>
                          </a:solidFill>
                          <a:effectLst/>
                          <a:latin typeface="Arial" panose="020B0604020202020204" pitchFamily="34" charset="0"/>
                        </a:rPr>
                        <a:t>F1.1</a:t>
                      </a:r>
                    </a:p>
                  </a:txBody>
                  <a:tcPr marL="6912" marR="6912" marT="6912" marB="0" anchor="ctr">
                    <a:lnL>
                      <a:noFill/>
                    </a:lnL>
                    <a:lnR>
                      <a:noFill/>
                    </a:lnR>
                    <a:lnT>
                      <a:noFill/>
                    </a:lnT>
                    <a:lnB>
                      <a:noFill/>
                    </a:lnB>
                    <a:solidFill>
                      <a:srgbClr val="FFFFFF"/>
                    </a:solidFill>
                  </a:tcPr>
                </a:tc>
                <a:tc>
                  <a:txBody>
                    <a:bodyPr/>
                    <a:lstStyle/>
                    <a:p>
                      <a:pPr algn="l" fontAlgn="ctr"/>
                      <a:r>
                        <a:rPr lang="en-GB" sz="1100" b="0" i="0" u="none" strike="noStrike" dirty="0">
                          <a:solidFill>
                            <a:srgbClr val="000000"/>
                          </a:solidFill>
                          <a:effectLst/>
                          <a:latin typeface="Arial" panose="020B0604020202020204" pitchFamily="34" charset="0"/>
                        </a:rPr>
                        <a:t>Develop processes/ protocols that fosters close working between ward staff and care transfer hub (CTH) multidisciplinary teams (or equivalent) to enable earlier discharge planning. </a:t>
                      </a:r>
                    </a:p>
                  </a:txBody>
                  <a:tcPr marL="6912" marR="6912" marT="6912" marB="0" anchor="ctr">
                    <a:lnL>
                      <a:noFill/>
                    </a:lnL>
                    <a:lnR>
                      <a:noFill/>
                    </a:lnR>
                    <a:lnT>
                      <a:noFill/>
                    </a:lnT>
                    <a:lnB>
                      <a:noFill/>
                    </a:lnB>
                    <a:solidFill>
                      <a:srgbClr val="FFFFFF"/>
                    </a:solidFill>
                  </a:tcPr>
                </a:tc>
                <a:tc>
                  <a:txBody>
                    <a:bodyPr/>
                    <a:lstStyle/>
                    <a:p>
                      <a:pPr algn="l" fontAlgn="ctr"/>
                      <a:r>
                        <a:rPr lang="en-GB" sz="1100" b="0" i="0" u="none" strike="noStrike" dirty="0">
                          <a:solidFill>
                            <a:srgbClr val="000000"/>
                          </a:solidFill>
                          <a:effectLst/>
                          <a:latin typeface="Arial" panose="020B0604020202020204" pitchFamily="34" charset="0"/>
                        </a:rPr>
                        <a:t> </a:t>
                      </a:r>
                    </a:p>
                  </a:txBody>
                  <a:tcPr marL="6912" marR="6912" marT="6912" marB="0" anchor="ctr">
                    <a:lnL>
                      <a:noFill/>
                    </a:lnL>
                    <a:lnR>
                      <a:noFill/>
                    </a:lnR>
                    <a:lnT>
                      <a:noFill/>
                    </a:lnT>
                    <a:lnB>
                      <a:noFill/>
                    </a:lnB>
                    <a:solidFill>
                      <a:srgbClr val="FFFFFF"/>
                    </a:solidFill>
                  </a:tcPr>
                </a:tc>
                <a:tc>
                  <a:txBody>
                    <a:bodyPr/>
                    <a:lstStyle/>
                    <a:p>
                      <a:pPr algn="l" fontAlgn="ctr"/>
                      <a:r>
                        <a:rPr lang="en-GB" sz="1100" b="0" i="0" u="none" strike="noStrike" dirty="0">
                          <a:solidFill>
                            <a:srgbClr val="000000"/>
                          </a:solidFill>
                          <a:effectLst/>
                          <a:latin typeface="Arial" panose="020B0604020202020204" pitchFamily="34" charset="0"/>
                        </a:rPr>
                        <a:t> </a:t>
                      </a:r>
                    </a:p>
                  </a:txBody>
                  <a:tcPr marL="6912" marR="6912" marT="6912" marB="0" anchor="ctr">
                    <a:lnL>
                      <a:noFill/>
                    </a:lnL>
                    <a:lnR>
                      <a:noFill/>
                    </a:lnR>
                    <a:lnT>
                      <a:noFill/>
                    </a:lnT>
                    <a:lnB>
                      <a:noFill/>
                    </a:lnB>
                    <a:solidFill>
                      <a:srgbClr val="FFFFFF"/>
                    </a:solidFill>
                  </a:tcPr>
                </a:tc>
                <a:tc>
                  <a:txBody>
                    <a:bodyPr/>
                    <a:lstStyle/>
                    <a:p>
                      <a:pPr algn="l" fontAlgn="ctr"/>
                      <a:r>
                        <a:rPr lang="en-GB" sz="1100" b="0" i="0" u="none" strike="noStrike" dirty="0">
                          <a:solidFill>
                            <a:srgbClr val="000000"/>
                          </a:solidFill>
                          <a:effectLst/>
                          <a:latin typeface="Arial" panose="020B0604020202020204" pitchFamily="34" charset="0"/>
                        </a:rPr>
                        <a:t> </a:t>
                      </a:r>
                    </a:p>
                  </a:txBody>
                  <a:tcPr marL="6912" marR="6912" marT="6912" marB="0" anchor="ctr">
                    <a:lnL>
                      <a:noFill/>
                    </a:lnL>
                    <a:lnR>
                      <a:noFill/>
                    </a:lnR>
                    <a:lnT>
                      <a:noFill/>
                    </a:lnT>
                    <a:lnB>
                      <a:noFill/>
                    </a:lnB>
                    <a:solidFill>
                      <a:srgbClr val="FFFFFF"/>
                    </a:solidFill>
                  </a:tcPr>
                </a:tc>
                <a:tc>
                  <a:txBody>
                    <a:bodyPr/>
                    <a:lstStyle/>
                    <a:p>
                      <a:pPr algn="l" fontAlgn="ctr"/>
                      <a:r>
                        <a:rPr lang="en-GB" sz="1050" b="1" i="0" u="none" strike="noStrike" dirty="0">
                          <a:solidFill>
                            <a:srgbClr val="000000"/>
                          </a:solidFill>
                          <a:effectLst/>
                          <a:latin typeface="Arial" panose="020B0604020202020204" pitchFamily="34" charset="0"/>
                        </a:rPr>
                        <a:t>Indicator of success: </a:t>
                      </a:r>
                      <a:r>
                        <a:rPr lang="en-GB" sz="1050" b="0" i="0" u="none" strike="noStrike" dirty="0">
                          <a:solidFill>
                            <a:srgbClr val="000000"/>
                          </a:solidFill>
                          <a:effectLst/>
                          <a:latin typeface="Arial" panose="020B0604020202020204" pitchFamily="34" charset="0"/>
                        </a:rPr>
                        <a:t>Reflective case review exercise for acute hospitals to iterate processes and learn from: </a:t>
                      </a:r>
                    </a:p>
                    <a:p>
                      <a:pPr algn="l" fontAlgn="ctr"/>
                      <a:endParaRPr lang="en-GB" sz="1050" b="0" i="0" u="none" strike="noStrike" dirty="0">
                        <a:solidFill>
                          <a:srgbClr val="000000"/>
                        </a:solidFill>
                        <a:effectLst/>
                        <a:latin typeface="Arial" panose="020B0604020202020204" pitchFamily="34" charset="0"/>
                      </a:endParaRPr>
                    </a:p>
                    <a:p>
                      <a:pPr algn="l" fontAlgn="ctr"/>
                      <a:r>
                        <a:rPr lang="en-GB" sz="1050" b="0" i="0" u="none" strike="noStrike" dirty="0">
                          <a:solidFill>
                            <a:srgbClr val="000000"/>
                          </a:solidFill>
                          <a:effectLst/>
                          <a:latin typeface="Arial" panose="020B0604020202020204" pitchFamily="34" charset="0"/>
                        </a:rPr>
                        <a:t>- Did the person receive the correct dementia/delirium input from the MDT?</a:t>
                      </a:r>
                    </a:p>
                    <a:p>
                      <a:pPr algn="l" fontAlgn="ctr"/>
                      <a:r>
                        <a:rPr lang="en-GB" sz="1050" b="0" i="0" u="none" strike="noStrike" dirty="0">
                          <a:solidFill>
                            <a:srgbClr val="000000"/>
                          </a:solidFill>
                          <a:effectLst/>
                          <a:latin typeface="Arial" panose="020B0604020202020204" pitchFamily="34" charset="0"/>
                        </a:rPr>
                        <a:t>- Are notes being shared well enough across settings? </a:t>
                      </a:r>
                    </a:p>
                  </a:txBody>
                  <a:tcPr marL="6912" marR="6912" marT="6912" marB="0" anchor="ctr">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2776444231"/>
                  </a:ext>
                </a:extLst>
              </a:tr>
              <a:tr h="725210">
                <a:tc>
                  <a:txBody>
                    <a:bodyPr/>
                    <a:lstStyle/>
                    <a:p>
                      <a:pPr algn="ctr" fontAlgn="ctr"/>
                      <a:r>
                        <a:rPr lang="en-GB" sz="1100" b="0" i="0" u="none" strike="noStrike">
                          <a:solidFill>
                            <a:srgbClr val="000000"/>
                          </a:solidFill>
                          <a:effectLst/>
                          <a:latin typeface="Arial" panose="020B0604020202020204" pitchFamily="34" charset="0"/>
                        </a:rPr>
                        <a:t>F2</a:t>
                      </a:r>
                    </a:p>
                  </a:txBody>
                  <a:tcPr marL="6912" marR="6912" marT="6912" marB="0" anchor="ctr">
                    <a:lnL>
                      <a:noFill/>
                    </a:lnL>
                    <a:lnR>
                      <a:noFill/>
                    </a:lnR>
                    <a:lnT>
                      <a:noFill/>
                    </a:lnT>
                    <a:lnB>
                      <a:noFill/>
                    </a:lnB>
                    <a:solidFill>
                      <a:srgbClr val="F2CEEF"/>
                    </a:solidFill>
                  </a:tcPr>
                </a:tc>
                <a:tc>
                  <a:txBody>
                    <a:bodyPr/>
                    <a:lstStyle/>
                    <a:p>
                      <a:pPr algn="l" fontAlgn="ctr"/>
                      <a:r>
                        <a:rPr lang="en-GB" sz="1100" b="0" i="0" u="none" strike="noStrike">
                          <a:solidFill>
                            <a:srgbClr val="000000"/>
                          </a:solidFill>
                          <a:effectLst/>
                          <a:latin typeface="Arial" panose="020B0604020202020204" pitchFamily="34" charset="0"/>
                        </a:rPr>
                        <a:t>Teams that support discharge have the knowledge to respond to the needs of the person, maximising opportunities for rehabilitation and independence.</a:t>
                      </a:r>
                    </a:p>
                  </a:txBody>
                  <a:tcPr marL="6912" marR="6912" marT="6912" marB="0" anchor="ctr">
                    <a:lnL>
                      <a:noFill/>
                    </a:lnL>
                    <a:lnR>
                      <a:noFill/>
                    </a:lnR>
                    <a:lnT>
                      <a:noFill/>
                    </a:lnT>
                    <a:lnB>
                      <a:noFill/>
                    </a:lnB>
                    <a:solidFill>
                      <a:srgbClr val="F2CEEF"/>
                    </a:solidFill>
                  </a:tcPr>
                </a:tc>
                <a:tc>
                  <a:txBody>
                    <a:bodyPr/>
                    <a:lstStyle/>
                    <a:p>
                      <a:pPr algn="l" fontAlgn="ctr"/>
                      <a:r>
                        <a:rPr lang="en-GB" sz="1100" b="0" i="0" u="none" strike="noStrike">
                          <a:solidFill>
                            <a:srgbClr val="000000"/>
                          </a:solidFill>
                          <a:effectLst/>
                          <a:latin typeface="Arial" panose="020B0604020202020204" pitchFamily="34" charset="0"/>
                        </a:rPr>
                        <a:t> </a:t>
                      </a:r>
                    </a:p>
                  </a:txBody>
                  <a:tcPr marL="6912" marR="6912" marT="6912" marB="0" anchor="ctr">
                    <a:lnL>
                      <a:noFill/>
                    </a:lnL>
                    <a:lnR>
                      <a:noFill/>
                    </a:lnR>
                    <a:lnT>
                      <a:noFill/>
                    </a:lnT>
                    <a:lnB>
                      <a:noFill/>
                    </a:lnB>
                    <a:solidFill>
                      <a:srgbClr val="F2CEEF"/>
                    </a:solidFill>
                  </a:tcPr>
                </a:tc>
                <a:tc>
                  <a:txBody>
                    <a:bodyPr/>
                    <a:lstStyle/>
                    <a:p>
                      <a:pPr algn="l" fontAlgn="ctr"/>
                      <a:r>
                        <a:rPr lang="en-GB" sz="1100" b="0" i="0" u="none" strike="noStrike" dirty="0">
                          <a:solidFill>
                            <a:srgbClr val="000000"/>
                          </a:solidFill>
                          <a:effectLst/>
                          <a:latin typeface="Arial" panose="020B0604020202020204" pitchFamily="34" charset="0"/>
                        </a:rPr>
                        <a:t> </a:t>
                      </a:r>
                    </a:p>
                  </a:txBody>
                  <a:tcPr marL="6912" marR="6912" marT="6912" marB="0" anchor="ctr">
                    <a:lnL>
                      <a:noFill/>
                    </a:lnL>
                    <a:lnR>
                      <a:noFill/>
                    </a:lnR>
                    <a:lnT>
                      <a:noFill/>
                    </a:lnT>
                    <a:lnB>
                      <a:noFill/>
                    </a:lnB>
                    <a:solidFill>
                      <a:srgbClr val="F2CEEF"/>
                    </a:solidFill>
                  </a:tcPr>
                </a:tc>
                <a:tc>
                  <a:txBody>
                    <a:bodyPr/>
                    <a:lstStyle/>
                    <a:p>
                      <a:pPr algn="l" fontAlgn="ctr"/>
                      <a:r>
                        <a:rPr lang="en-GB" sz="1100" b="0" i="0" u="none" strike="noStrike" dirty="0">
                          <a:solidFill>
                            <a:srgbClr val="000000"/>
                          </a:solidFill>
                          <a:effectLst/>
                          <a:latin typeface="Arial" panose="020B0604020202020204" pitchFamily="34" charset="0"/>
                        </a:rPr>
                        <a:t> </a:t>
                      </a:r>
                    </a:p>
                  </a:txBody>
                  <a:tcPr marL="6912" marR="6912" marT="6912" marB="0" anchor="ctr">
                    <a:lnL>
                      <a:noFill/>
                    </a:lnL>
                    <a:lnR>
                      <a:noFill/>
                    </a:lnR>
                    <a:lnT>
                      <a:noFill/>
                    </a:lnT>
                    <a:lnB>
                      <a:noFill/>
                    </a:lnB>
                    <a:solidFill>
                      <a:srgbClr val="F2CEEF"/>
                    </a:solidFill>
                  </a:tcPr>
                </a:tc>
                <a:tc>
                  <a:txBody>
                    <a:bodyPr/>
                    <a:lstStyle/>
                    <a:p>
                      <a:pPr algn="l" fontAlgn="ctr"/>
                      <a:r>
                        <a:rPr lang="en-GB" sz="1050" b="0" i="0" u="none" strike="noStrike" dirty="0">
                          <a:solidFill>
                            <a:srgbClr val="000000"/>
                          </a:solidFill>
                          <a:effectLst/>
                          <a:latin typeface="Arial" panose="020B0604020202020204" pitchFamily="34" charset="0"/>
                        </a:rPr>
                        <a:t> </a:t>
                      </a:r>
                    </a:p>
                  </a:txBody>
                  <a:tcPr marL="6912" marR="6912" marT="6912" marB="0" anchor="ctr">
                    <a:lnL>
                      <a:noFill/>
                    </a:lnL>
                    <a:lnR>
                      <a:noFill/>
                    </a:lnR>
                    <a:lnT>
                      <a:noFill/>
                    </a:lnT>
                    <a:lnB>
                      <a:noFill/>
                    </a:lnB>
                    <a:solidFill>
                      <a:srgbClr val="F2CEEF"/>
                    </a:solidFill>
                  </a:tcPr>
                </a:tc>
                <a:extLst>
                  <a:ext uri="{0D108BD9-81ED-4DB2-BD59-A6C34878D82A}">
                    <a16:rowId xmlns:a16="http://schemas.microsoft.com/office/drawing/2014/main" val="235341591"/>
                  </a:ext>
                </a:extLst>
              </a:tr>
              <a:tr h="1087814">
                <a:tc>
                  <a:txBody>
                    <a:bodyPr/>
                    <a:lstStyle/>
                    <a:p>
                      <a:pPr algn="ctr" fontAlgn="ctr"/>
                      <a:r>
                        <a:rPr lang="en-GB" sz="1100" b="0" i="0" u="none" strike="noStrike">
                          <a:solidFill>
                            <a:srgbClr val="000000"/>
                          </a:solidFill>
                          <a:effectLst/>
                          <a:latin typeface="Arial" panose="020B0604020202020204" pitchFamily="34" charset="0"/>
                        </a:rPr>
                        <a:t>F2.1</a:t>
                      </a:r>
                    </a:p>
                  </a:txBody>
                  <a:tcPr marL="6912" marR="6912" marT="6912" marB="0" anchor="ctr">
                    <a:lnL>
                      <a:noFill/>
                    </a:lnL>
                    <a:lnR>
                      <a:noFill/>
                    </a:lnR>
                    <a:lnT>
                      <a:noFill/>
                    </a:lnT>
                    <a:lnB>
                      <a:noFill/>
                    </a:lnB>
                    <a:solidFill>
                      <a:schemeClr val="bg1"/>
                    </a:solidFill>
                  </a:tcPr>
                </a:tc>
                <a:tc>
                  <a:txBody>
                    <a:bodyPr/>
                    <a:lstStyle/>
                    <a:p>
                      <a:pPr algn="l" fontAlgn="ctr"/>
                      <a:r>
                        <a:rPr lang="en-GB" sz="1100" b="0" i="0" u="none" strike="noStrike" dirty="0">
                          <a:solidFill>
                            <a:srgbClr val="000000"/>
                          </a:solidFill>
                          <a:effectLst/>
                          <a:latin typeface="Arial" panose="020B0604020202020204" pitchFamily="34" charset="0"/>
                        </a:rPr>
                        <a:t>Emphasise a Home First approach (in other words, use Pathway 1) for people with dementia that maximises opportunities for independence and actively manages risk across organisations to reach a reasonable balance between safety (at all times) and independence.</a:t>
                      </a:r>
                    </a:p>
                  </a:txBody>
                  <a:tcPr marL="6912" marR="6912" marT="6912" marB="0" anchor="ctr">
                    <a:lnL>
                      <a:noFill/>
                    </a:lnL>
                    <a:lnR>
                      <a:noFill/>
                    </a:lnR>
                    <a:lnT>
                      <a:noFill/>
                    </a:lnT>
                    <a:lnB>
                      <a:noFill/>
                    </a:lnB>
                    <a:solidFill>
                      <a:schemeClr val="bg1"/>
                    </a:solidFill>
                  </a:tcPr>
                </a:tc>
                <a:tc>
                  <a:txBody>
                    <a:bodyPr/>
                    <a:lstStyle/>
                    <a:p>
                      <a:pPr algn="l" fontAlgn="ctr"/>
                      <a:endParaRPr lang="en-GB" sz="1100" b="0" i="0" u="none" strike="noStrike">
                        <a:solidFill>
                          <a:srgbClr val="000000"/>
                        </a:solidFill>
                        <a:effectLst/>
                        <a:latin typeface="Arial" panose="020B0604020202020204" pitchFamily="34" charset="0"/>
                      </a:endParaRPr>
                    </a:p>
                  </a:txBody>
                  <a:tcPr marL="6912" marR="6912" marT="6912" marB="0" anchor="ctr">
                    <a:lnL>
                      <a:noFill/>
                    </a:lnL>
                    <a:lnR>
                      <a:noFill/>
                    </a:lnR>
                    <a:lnT>
                      <a:noFill/>
                    </a:lnT>
                    <a:lnB>
                      <a:noFill/>
                    </a:lnB>
                    <a:solidFill>
                      <a:schemeClr val="bg1"/>
                    </a:solidFill>
                  </a:tcPr>
                </a:tc>
                <a:tc>
                  <a:txBody>
                    <a:bodyPr/>
                    <a:lstStyle/>
                    <a:p>
                      <a:pPr algn="l" fontAlgn="ctr"/>
                      <a:endParaRPr lang="en-GB" sz="1100" b="0" i="0" u="none" strike="noStrike" dirty="0">
                        <a:solidFill>
                          <a:srgbClr val="000000"/>
                        </a:solidFill>
                        <a:effectLst/>
                        <a:latin typeface="Arial" panose="020B0604020202020204" pitchFamily="34" charset="0"/>
                      </a:endParaRPr>
                    </a:p>
                  </a:txBody>
                  <a:tcPr marL="6912" marR="6912" marT="6912" marB="0" anchor="ctr">
                    <a:lnL>
                      <a:noFill/>
                    </a:lnL>
                    <a:lnR>
                      <a:noFill/>
                    </a:lnR>
                    <a:lnT>
                      <a:noFill/>
                    </a:lnT>
                    <a:lnB>
                      <a:noFill/>
                    </a:lnB>
                    <a:solidFill>
                      <a:schemeClr val="bg1"/>
                    </a:solidFill>
                  </a:tcPr>
                </a:tc>
                <a:tc>
                  <a:txBody>
                    <a:bodyPr/>
                    <a:lstStyle/>
                    <a:p>
                      <a:pPr algn="l" fontAlgn="ctr"/>
                      <a:endParaRPr lang="en-GB" sz="1100" b="0" i="0" u="none" strike="noStrike" dirty="0">
                        <a:solidFill>
                          <a:srgbClr val="000000"/>
                        </a:solidFill>
                        <a:effectLst/>
                        <a:latin typeface="Arial" panose="020B0604020202020204" pitchFamily="34" charset="0"/>
                      </a:endParaRPr>
                    </a:p>
                  </a:txBody>
                  <a:tcPr marL="6912" marR="6912" marT="6912" marB="0" anchor="ctr">
                    <a:lnL>
                      <a:noFill/>
                    </a:lnL>
                    <a:lnR>
                      <a:noFill/>
                    </a:lnR>
                    <a:lnT>
                      <a:noFill/>
                    </a:lnT>
                    <a:lnB>
                      <a:noFill/>
                    </a:lnB>
                    <a:solidFill>
                      <a:schemeClr val="bg1"/>
                    </a:solidFill>
                  </a:tcPr>
                </a:tc>
                <a:tc>
                  <a:txBody>
                    <a:bodyPr/>
                    <a:lstStyle/>
                    <a:p>
                      <a:pPr algn="l" fontAlgn="ctr"/>
                      <a:r>
                        <a:rPr lang="en-GB" sz="1050" b="1" i="0" u="none" strike="noStrike" dirty="0">
                          <a:solidFill>
                            <a:srgbClr val="000000"/>
                          </a:solidFill>
                          <a:effectLst/>
                          <a:latin typeface="Arial" panose="020B0604020202020204" pitchFamily="34" charset="0"/>
                        </a:rPr>
                        <a:t>Metric: </a:t>
                      </a:r>
                      <a:r>
                        <a:rPr lang="en-GB" sz="1050" b="0" i="0" u="none" strike="noStrike" dirty="0">
                          <a:solidFill>
                            <a:srgbClr val="000000"/>
                          </a:solidFill>
                          <a:effectLst/>
                          <a:latin typeface="Arial" panose="020B0604020202020204" pitchFamily="34" charset="0"/>
                        </a:rPr>
                        <a:t>what % of patients with dementia are discharged back to their:</a:t>
                      </a:r>
                    </a:p>
                    <a:p>
                      <a:pPr algn="l" fontAlgn="ctr"/>
                      <a:endParaRPr lang="en-GB" sz="1050" b="0" i="0" u="none" strike="noStrike" dirty="0">
                        <a:solidFill>
                          <a:srgbClr val="000000"/>
                        </a:solidFill>
                        <a:effectLst/>
                        <a:latin typeface="Arial" panose="020B0604020202020204" pitchFamily="34" charset="0"/>
                      </a:endParaRPr>
                    </a:p>
                    <a:p>
                      <a:pPr marL="171450" indent="-171450" algn="l" fontAlgn="ctr">
                        <a:buFont typeface="Arial" panose="020B0604020202020204" pitchFamily="34" charset="0"/>
                        <a:buChar char="•"/>
                      </a:pPr>
                      <a:r>
                        <a:rPr lang="en-GB" sz="1050" b="0" i="0" u="none" strike="noStrike" dirty="0">
                          <a:solidFill>
                            <a:srgbClr val="000000"/>
                          </a:solidFill>
                          <a:effectLst/>
                          <a:latin typeface="Arial" panose="020B0604020202020204" pitchFamily="34" charset="0"/>
                        </a:rPr>
                        <a:t>usual place of residence (PW0)</a:t>
                      </a:r>
                    </a:p>
                    <a:p>
                      <a:pPr marL="171450" indent="-171450" algn="l" fontAlgn="ctr">
                        <a:buFont typeface="Arial" panose="020B0604020202020204" pitchFamily="34" charset="0"/>
                        <a:buChar char="•"/>
                      </a:pPr>
                      <a:r>
                        <a:rPr lang="en-GB" sz="1050" b="0" i="0" u="none" strike="noStrike" dirty="0">
                          <a:solidFill>
                            <a:srgbClr val="000000"/>
                          </a:solidFill>
                          <a:effectLst/>
                          <a:latin typeface="Arial" panose="020B0604020202020204" pitchFamily="34" charset="0"/>
                        </a:rPr>
                        <a:t>home-based care (PW1)</a:t>
                      </a:r>
                    </a:p>
                    <a:p>
                      <a:pPr marL="171450" indent="-171450" algn="l" fontAlgn="ctr">
                        <a:buFont typeface="Arial" panose="020B0604020202020204" pitchFamily="34" charset="0"/>
                        <a:buChar char="•"/>
                      </a:pPr>
                      <a:r>
                        <a:rPr lang="en-GB" sz="1050" b="0" i="0" u="none" strike="noStrike" dirty="0">
                          <a:solidFill>
                            <a:srgbClr val="000000"/>
                          </a:solidFill>
                          <a:effectLst/>
                          <a:latin typeface="Arial" panose="020B0604020202020204" pitchFamily="34" charset="0"/>
                        </a:rPr>
                        <a:t>bed-based care (PW2)</a:t>
                      </a:r>
                    </a:p>
                    <a:p>
                      <a:pPr marL="171450" indent="-171450" algn="l" fontAlgn="ctr">
                        <a:buFont typeface="Arial" panose="020B0604020202020204" pitchFamily="34" charset="0"/>
                        <a:buChar char="•"/>
                      </a:pPr>
                      <a:r>
                        <a:rPr lang="en-GB" sz="1050" b="0" i="0" u="none" strike="noStrike" dirty="0">
                          <a:solidFill>
                            <a:srgbClr val="000000"/>
                          </a:solidFill>
                          <a:effectLst/>
                          <a:latin typeface="Arial" panose="020B0604020202020204" pitchFamily="34" charset="0"/>
                        </a:rPr>
                        <a:t>long-term care (PW3)</a:t>
                      </a:r>
                    </a:p>
                    <a:p>
                      <a:pPr marL="171450" indent="-171450" algn="l" fontAlgn="ctr">
                        <a:buFontTx/>
                        <a:buChar char="-"/>
                      </a:pPr>
                      <a:endParaRPr lang="en-GB" sz="1050" b="0" i="0" u="none" strike="noStrike" dirty="0">
                        <a:solidFill>
                          <a:srgbClr val="000000"/>
                        </a:solidFill>
                        <a:effectLst/>
                        <a:latin typeface="Arial" panose="020B0604020202020204" pitchFamily="34" charset="0"/>
                      </a:endParaRPr>
                    </a:p>
                    <a:p>
                      <a:pPr marL="0" indent="0" algn="just" fontAlgn="ctr">
                        <a:buFontTx/>
                        <a:buNone/>
                      </a:pPr>
                      <a:r>
                        <a:rPr lang="en-GB" sz="1050" b="0" i="0" u="none" strike="noStrike" dirty="0">
                          <a:solidFill>
                            <a:srgbClr val="000000"/>
                          </a:solidFill>
                          <a:effectLst/>
                          <a:latin typeface="Arial" panose="020B0604020202020204" pitchFamily="34" charset="0"/>
                        </a:rPr>
                        <a:t>Compared against national guidance, recognising that the threshold for people with dementia and delirium would be different than expected generally (i.e. expecting a more complex distribution than 3% of people being discharged via PW3)</a:t>
                      </a:r>
                    </a:p>
                  </a:txBody>
                  <a:tcPr marL="6912" marR="6912" marT="6912" marB="0" anchor="ctr">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65592193"/>
                  </a:ext>
                </a:extLst>
              </a:tr>
            </a:tbl>
          </a:graphicData>
        </a:graphic>
      </p:graphicFrame>
    </p:spTree>
    <p:extLst>
      <p:ext uri="{BB962C8B-B14F-4D97-AF65-F5344CB8AC3E}">
        <p14:creationId xmlns:p14="http://schemas.microsoft.com/office/powerpoint/2010/main" val="3345853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2243AE-714A-3342-CE93-4EB4BDC3D0B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73B6788E-4E3E-3671-B98A-751DDC9F3448}"/>
              </a:ext>
            </a:extLst>
          </p:cNvPr>
          <p:cNvSpPr txBox="1">
            <a:spLocks noGrp="1"/>
          </p:cNvSpPr>
          <p:nvPr>
            <p:ph type="title" idx="4294967295"/>
          </p:nvPr>
        </p:nvSpPr>
        <p:spPr>
          <a:xfrm>
            <a:off x="624254" y="275784"/>
            <a:ext cx="10943492" cy="4701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3200"/>
              </a:lnSpc>
              <a:spcBef>
                <a:spcPts val="2000"/>
              </a:spcBef>
              <a:spcAft>
                <a:spcPts val="0"/>
              </a:spcAft>
              <a:buClrTx/>
              <a:buSzTx/>
              <a:buFontTx/>
              <a:buNone/>
              <a:tabLst/>
              <a:defRPr/>
            </a:pPr>
            <a:r>
              <a:rPr kumimoji="0" lang="en-GB" sz="2400" b="1" i="0" u="none" strike="noStrike" kern="1200" cap="none" spc="0" normalizeH="0" baseline="0" noProof="0" dirty="0">
                <a:ln>
                  <a:noFill/>
                </a:ln>
                <a:solidFill>
                  <a:schemeClr val="accent6"/>
                </a:solidFill>
                <a:effectLst/>
                <a:uLnTx/>
                <a:uFillTx/>
                <a:latin typeface="Arial" panose="020B0604020202020204" pitchFamily="34" charset="0"/>
                <a:ea typeface="+mj-ea"/>
                <a:cs typeface="Arial" panose="020B0604020202020204" pitchFamily="34" charset="0"/>
              </a:rPr>
              <a:t>G: Providing intermediate care  that promotes positive outcomes</a:t>
            </a:r>
          </a:p>
        </p:txBody>
      </p:sp>
      <p:graphicFrame>
        <p:nvGraphicFramePr>
          <p:cNvPr id="3" name="Table 2">
            <a:extLst>
              <a:ext uri="{FF2B5EF4-FFF2-40B4-BE49-F238E27FC236}">
                <a16:creationId xmlns:a16="http://schemas.microsoft.com/office/drawing/2014/main" id="{85A6BE5B-B8C1-5AF7-464B-8BA583D29D09}"/>
              </a:ext>
            </a:extLst>
          </p:cNvPr>
          <p:cNvGraphicFramePr>
            <a:graphicFrameLocks noGrp="1"/>
          </p:cNvGraphicFramePr>
          <p:nvPr>
            <p:extLst>
              <p:ext uri="{D42A27DB-BD31-4B8C-83A1-F6EECF244321}">
                <p14:modId xmlns:p14="http://schemas.microsoft.com/office/powerpoint/2010/main" val="3713307162"/>
              </p:ext>
            </p:extLst>
          </p:nvPr>
        </p:nvGraphicFramePr>
        <p:xfrm>
          <a:off x="624254" y="1103970"/>
          <a:ext cx="10943492" cy="4204007"/>
        </p:xfrm>
        <a:graphic>
          <a:graphicData uri="http://schemas.openxmlformats.org/drawingml/2006/table">
            <a:tbl>
              <a:tblPr firstRow="1"/>
              <a:tblGrid>
                <a:gridCol w="368205">
                  <a:extLst>
                    <a:ext uri="{9D8B030D-6E8A-4147-A177-3AD203B41FA5}">
                      <a16:colId xmlns:a16="http://schemas.microsoft.com/office/drawing/2014/main" val="1903845475"/>
                    </a:ext>
                  </a:extLst>
                </a:gridCol>
                <a:gridCol w="6085649">
                  <a:extLst>
                    <a:ext uri="{9D8B030D-6E8A-4147-A177-3AD203B41FA5}">
                      <a16:colId xmlns:a16="http://schemas.microsoft.com/office/drawing/2014/main" val="2588770830"/>
                    </a:ext>
                  </a:extLst>
                </a:gridCol>
                <a:gridCol w="949732">
                  <a:extLst>
                    <a:ext uri="{9D8B030D-6E8A-4147-A177-3AD203B41FA5}">
                      <a16:colId xmlns:a16="http://schemas.microsoft.com/office/drawing/2014/main" val="3519869928"/>
                    </a:ext>
                  </a:extLst>
                </a:gridCol>
                <a:gridCol w="856196">
                  <a:extLst>
                    <a:ext uri="{9D8B030D-6E8A-4147-A177-3AD203B41FA5}">
                      <a16:colId xmlns:a16="http://schemas.microsoft.com/office/drawing/2014/main" val="1372995220"/>
                    </a:ext>
                  </a:extLst>
                </a:gridCol>
                <a:gridCol w="841807">
                  <a:extLst>
                    <a:ext uri="{9D8B030D-6E8A-4147-A177-3AD203B41FA5}">
                      <a16:colId xmlns:a16="http://schemas.microsoft.com/office/drawing/2014/main" val="532311321"/>
                    </a:ext>
                  </a:extLst>
                </a:gridCol>
                <a:gridCol w="1841903">
                  <a:extLst>
                    <a:ext uri="{9D8B030D-6E8A-4147-A177-3AD203B41FA5}">
                      <a16:colId xmlns:a16="http://schemas.microsoft.com/office/drawing/2014/main" val="3642028897"/>
                    </a:ext>
                  </a:extLst>
                </a:gridCol>
              </a:tblGrid>
              <a:tr h="354182">
                <a:tc gridSpan="2">
                  <a:txBody>
                    <a:bodyPr/>
                    <a:lstStyle/>
                    <a:p>
                      <a:pPr algn="ctr" fontAlgn="ctr"/>
                      <a:r>
                        <a:rPr lang="en-GB" sz="1200" b="0" i="0" u="none" strike="noStrike">
                          <a:solidFill>
                            <a:srgbClr val="FFFFFF"/>
                          </a:solidFill>
                          <a:effectLst/>
                          <a:latin typeface="Arial" panose="020B0604020202020204" pitchFamily="34" charset="0"/>
                        </a:rPr>
                        <a:t>High Impact Changes</a:t>
                      </a:r>
                    </a:p>
                  </a:txBody>
                  <a:tcPr marL="6912" marR="6912" marT="6912" marB="0" anchor="ctr">
                    <a:lnL>
                      <a:noFill/>
                    </a:lnL>
                    <a:lnR>
                      <a:noFill/>
                    </a:lnR>
                    <a:lnT>
                      <a:noFill/>
                    </a:lnT>
                    <a:lnB>
                      <a:noFill/>
                    </a:lnB>
                    <a:solidFill>
                      <a:srgbClr val="002060"/>
                    </a:solidFill>
                  </a:tcPr>
                </a:tc>
                <a:tc hMerge="1">
                  <a:txBody>
                    <a:bodyPr/>
                    <a:lstStyle/>
                    <a:p>
                      <a:endParaRPr lang="en-GB"/>
                    </a:p>
                  </a:txBody>
                  <a:tcPr/>
                </a:tc>
                <a:tc gridSpan="3">
                  <a:txBody>
                    <a:bodyPr/>
                    <a:lstStyle/>
                    <a:p>
                      <a:pPr algn="ctr" fontAlgn="ctr"/>
                      <a:r>
                        <a:rPr lang="en-GB" sz="1200" b="0" i="0" u="none" strike="noStrike">
                          <a:solidFill>
                            <a:srgbClr val="FFFFFF"/>
                          </a:solidFill>
                          <a:effectLst/>
                          <a:latin typeface="Arial" panose="020B0604020202020204" pitchFamily="34" charset="0"/>
                        </a:rPr>
                        <a:t>Self-reflection status</a:t>
                      </a:r>
                    </a:p>
                  </a:txBody>
                  <a:tcPr marL="6912" marR="6912" marT="6912" marB="0" anchor="ctr">
                    <a:lnL>
                      <a:noFill/>
                    </a:lnL>
                    <a:lnR>
                      <a:noFill/>
                    </a:lnR>
                    <a:lnT>
                      <a:noFill/>
                    </a:lnT>
                    <a:lnB>
                      <a:noFill/>
                    </a:lnB>
                    <a:solidFill>
                      <a:srgbClr val="002060"/>
                    </a:solidFill>
                  </a:tcPr>
                </a:tc>
                <a:tc hMerge="1">
                  <a:txBody>
                    <a:bodyPr/>
                    <a:lstStyle/>
                    <a:p>
                      <a:endParaRPr lang="en-GB"/>
                    </a:p>
                  </a:txBody>
                  <a:tcPr/>
                </a:tc>
                <a:tc hMerge="1">
                  <a:txBody>
                    <a:bodyPr/>
                    <a:lstStyle/>
                    <a:p>
                      <a:endParaRPr lang="en-GB"/>
                    </a:p>
                  </a:txBody>
                  <a:tcPr/>
                </a:tc>
                <a:tc rowSpan="2">
                  <a:txBody>
                    <a:bodyPr/>
                    <a:lstStyle/>
                    <a:p>
                      <a:pPr algn="ctr" fontAlgn="ctr"/>
                      <a:r>
                        <a:rPr lang="en-GB" sz="1200" b="0" i="0" u="none" strike="noStrike">
                          <a:solidFill>
                            <a:srgbClr val="FFFFFF"/>
                          </a:solidFill>
                          <a:effectLst/>
                          <a:latin typeface="Arial" panose="020B0604020202020204" pitchFamily="34" charset="0"/>
                        </a:rPr>
                        <a:t>Example metric or indicator of success</a:t>
                      </a:r>
                    </a:p>
                  </a:txBody>
                  <a:tcPr marL="6912" marR="6912" marT="6912" marB="0" anchor="ctr">
                    <a:lnL>
                      <a:noFill/>
                    </a:lnL>
                    <a:lnR>
                      <a:noFill/>
                    </a:lnR>
                    <a:lnT>
                      <a:noFill/>
                    </a:lnT>
                    <a:lnB>
                      <a:noFill/>
                    </a:lnB>
                    <a:solidFill>
                      <a:srgbClr val="002060"/>
                    </a:solidFill>
                  </a:tcPr>
                </a:tc>
                <a:extLst>
                  <a:ext uri="{0D108BD9-81ED-4DB2-BD59-A6C34878D82A}">
                    <a16:rowId xmlns:a16="http://schemas.microsoft.com/office/drawing/2014/main" val="2973489124"/>
                  </a:ext>
                </a:extLst>
              </a:tr>
              <a:tr h="341283">
                <a:tc>
                  <a:txBody>
                    <a:bodyPr/>
                    <a:lstStyle/>
                    <a:p>
                      <a:pPr algn="ctr" fontAlgn="ctr"/>
                      <a:r>
                        <a:rPr lang="en-GB" sz="1200" b="0" i="0" u="none" strike="noStrike" dirty="0">
                          <a:solidFill>
                            <a:srgbClr val="FFFFFF"/>
                          </a:solidFill>
                          <a:effectLst/>
                          <a:latin typeface="Arial" panose="020B0604020202020204" pitchFamily="34" charset="0"/>
                        </a:rPr>
                        <a:t>G</a:t>
                      </a:r>
                    </a:p>
                  </a:txBody>
                  <a:tcPr marL="6912" marR="6912" marT="6912" marB="0" anchor="ctr">
                    <a:lnL>
                      <a:noFill/>
                    </a:lnL>
                    <a:lnR>
                      <a:noFill/>
                    </a:lnR>
                    <a:lnT>
                      <a:noFill/>
                    </a:lnT>
                    <a:lnB>
                      <a:noFill/>
                    </a:lnB>
                    <a:solidFill>
                      <a:srgbClr val="A02B93"/>
                    </a:solidFill>
                  </a:tcPr>
                </a:tc>
                <a:tc>
                  <a:txBody>
                    <a:bodyPr/>
                    <a:lstStyle/>
                    <a:p>
                      <a:pPr algn="l" fontAlgn="ctr"/>
                      <a:r>
                        <a:rPr lang="en-GB" sz="1200" b="0" i="0" u="none" strike="noStrike" dirty="0">
                          <a:solidFill>
                            <a:srgbClr val="FFFFFF"/>
                          </a:solidFill>
                          <a:effectLst/>
                          <a:latin typeface="Arial" panose="020B0604020202020204" pitchFamily="34" charset="0"/>
                        </a:rPr>
                        <a:t>Providing intermediate care  that promotes positive outcomes</a:t>
                      </a:r>
                    </a:p>
                  </a:txBody>
                  <a:tcPr marL="6912" marR="6912" marT="6912" marB="0" anchor="ctr">
                    <a:lnL>
                      <a:noFill/>
                    </a:lnL>
                    <a:lnR>
                      <a:noFill/>
                    </a:lnR>
                    <a:lnT>
                      <a:noFill/>
                    </a:lnT>
                    <a:lnB>
                      <a:noFill/>
                    </a:lnB>
                    <a:solidFill>
                      <a:srgbClr val="A02B93"/>
                    </a:solidFill>
                  </a:tcPr>
                </a:tc>
                <a:tc>
                  <a:txBody>
                    <a:bodyPr/>
                    <a:lstStyle/>
                    <a:p>
                      <a:pPr algn="ctr" fontAlgn="ctr"/>
                      <a:r>
                        <a:rPr lang="en-GB" sz="1100" b="0" i="0" u="none" strike="noStrike">
                          <a:solidFill>
                            <a:srgbClr val="000000"/>
                          </a:solidFill>
                          <a:effectLst/>
                          <a:latin typeface="Arial" panose="020B0604020202020204" pitchFamily="34" charset="0"/>
                        </a:rPr>
                        <a:t>Poor</a:t>
                      </a:r>
                    </a:p>
                  </a:txBody>
                  <a:tcPr marL="6912" marR="6912" marT="6912" marB="0" anchor="ctr">
                    <a:lnL>
                      <a:noFill/>
                    </a:lnL>
                    <a:lnR>
                      <a:noFill/>
                    </a:lnR>
                    <a:lnT>
                      <a:noFill/>
                    </a:lnT>
                    <a:lnB>
                      <a:noFill/>
                    </a:lnB>
                    <a:solidFill>
                      <a:srgbClr val="FF0000"/>
                    </a:solidFill>
                  </a:tcPr>
                </a:tc>
                <a:tc>
                  <a:txBody>
                    <a:bodyPr/>
                    <a:lstStyle/>
                    <a:p>
                      <a:pPr algn="ctr" fontAlgn="ctr"/>
                      <a:r>
                        <a:rPr lang="en-GB" sz="1100" b="0" i="0" u="none" strike="noStrike">
                          <a:solidFill>
                            <a:srgbClr val="000000"/>
                          </a:solidFill>
                          <a:effectLst/>
                          <a:latin typeface="Arial" panose="020B0604020202020204" pitchFamily="34" charset="0"/>
                        </a:rPr>
                        <a:t>Adequate</a:t>
                      </a:r>
                    </a:p>
                  </a:txBody>
                  <a:tcPr marL="6912" marR="6912" marT="6912" marB="0" anchor="ctr">
                    <a:lnL>
                      <a:noFill/>
                    </a:lnL>
                    <a:lnR>
                      <a:noFill/>
                    </a:lnR>
                    <a:lnT>
                      <a:noFill/>
                    </a:lnT>
                    <a:lnB>
                      <a:noFill/>
                    </a:lnB>
                    <a:solidFill>
                      <a:srgbClr val="FFC000"/>
                    </a:solidFill>
                  </a:tcPr>
                </a:tc>
                <a:tc>
                  <a:txBody>
                    <a:bodyPr/>
                    <a:lstStyle/>
                    <a:p>
                      <a:pPr algn="ctr" fontAlgn="ctr"/>
                      <a:r>
                        <a:rPr lang="en-GB" sz="1100" b="0" i="0" u="none" strike="noStrike">
                          <a:solidFill>
                            <a:srgbClr val="000000"/>
                          </a:solidFill>
                          <a:effectLst/>
                          <a:latin typeface="Arial" panose="020B0604020202020204" pitchFamily="34" charset="0"/>
                        </a:rPr>
                        <a:t>Good</a:t>
                      </a:r>
                    </a:p>
                  </a:txBody>
                  <a:tcPr marL="6912" marR="6912" marT="6912" marB="0" anchor="ctr">
                    <a:lnL>
                      <a:noFill/>
                    </a:lnL>
                    <a:lnR>
                      <a:noFill/>
                    </a:lnR>
                    <a:lnT>
                      <a:noFill/>
                    </a:lnT>
                    <a:lnB>
                      <a:noFill/>
                    </a:lnB>
                    <a:solidFill>
                      <a:srgbClr val="00B050"/>
                    </a:solidFill>
                  </a:tcPr>
                </a:tc>
                <a:tc vMerge="1">
                  <a:txBody>
                    <a:bodyPr/>
                    <a:lstStyle/>
                    <a:p>
                      <a:endParaRPr lang="en-GB"/>
                    </a:p>
                  </a:txBody>
                  <a:tcPr/>
                </a:tc>
                <a:extLst>
                  <a:ext uri="{0D108BD9-81ED-4DB2-BD59-A6C34878D82A}">
                    <a16:rowId xmlns:a16="http://schemas.microsoft.com/office/drawing/2014/main" val="1881369562"/>
                  </a:ext>
                </a:extLst>
              </a:tr>
              <a:tr h="584757">
                <a:tc>
                  <a:txBody>
                    <a:bodyPr/>
                    <a:lstStyle/>
                    <a:p>
                      <a:pPr algn="ctr" fontAlgn="ctr"/>
                      <a:r>
                        <a:rPr lang="en-GB" sz="1100" b="0" i="0" u="none" strike="noStrike">
                          <a:solidFill>
                            <a:srgbClr val="000000"/>
                          </a:solidFill>
                          <a:effectLst/>
                          <a:latin typeface="Arial" panose="020B0604020202020204" pitchFamily="34" charset="0"/>
                        </a:rPr>
                        <a:t>G1</a:t>
                      </a:r>
                    </a:p>
                  </a:txBody>
                  <a:tcPr marL="6912" marR="6912" marT="6912" marB="0" anchor="ctr">
                    <a:lnL>
                      <a:noFill/>
                    </a:lnL>
                    <a:lnR>
                      <a:noFill/>
                    </a:lnR>
                    <a:lnT>
                      <a:noFill/>
                    </a:lnT>
                    <a:lnB>
                      <a:noFill/>
                    </a:lnB>
                    <a:solidFill>
                      <a:srgbClr val="F2CEEF"/>
                    </a:solidFill>
                  </a:tcPr>
                </a:tc>
                <a:tc>
                  <a:txBody>
                    <a:bodyPr/>
                    <a:lstStyle/>
                    <a:p>
                      <a:pPr algn="l" fontAlgn="ctr"/>
                      <a:r>
                        <a:rPr lang="en-GB" sz="1100" b="0" i="0" u="none" strike="noStrike" dirty="0">
                          <a:solidFill>
                            <a:srgbClr val="000000"/>
                          </a:solidFill>
                          <a:effectLst/>
                          <a:latin typeface="Arial" panose="020B0604020202020204" pitchFamily="34" charset="0"/>
                        </a:rPr>
                        <a:t>Intermediate care environments that are suitable and attuned to needs of people with dementia, and reduce the risk of (re) admissions</a:t>
                      </a:r>
                    </a:p>
                  </a:txBody>
                  <a:tcPr marL="6912" marR="6912" marT="6912" marB="0" anchor="ctr">
                    <a:lnL>
                      <a:noFill/>
                    </a:lnL>
                    <a:lnR>
                      <a:noFill/>
                    </a:lnR>
                    <a:lnT>
                      <a:noFill/>
                    </a:lnT>
                    <a:lnB>
                      <a:noFill/>
                    </a:lnB>
                    <a:solidFill>
                      <a:srgbClr val="F2CEEF"/>
                    </a:solidFill>
                  </a:tcPr>
                </a:tc>
                <a:tc>
                  <a:txBody>
                    <a:bodyPr/>
                    <a:lstStyle/>
                    <a:p>
                      <a:pPr algn="l" fontAlgn="ctr"/>
                      <a:r>
                        <a:rPr lang="en-GB" sz="1100" b="0" i="0" u="none" strike="noStrike">
                          <a:solidFill>
                            <a:srgbClr val="000000"/>
                          </a:solidFill>
                          <a:effectLst/>
                          <a:latin typeface="Arial" panose="020B0604020202020204" pitchFamily="34" charset="0"/>
                        </a:rPr>
                        <a:t> </a:t>
                      </a:r>
                    </a:p>
                  </a:txBody>
                  <a:tcPr marL="6912" marR="6912" marT="6912" marB="0" anchor="ctr">
                    <a:lnL>
                      <a:noFill/>
                    </a:lnL>
                    <a:lnR>
                      <a:noFill/>
                    </a:lnR>
                    <a:lnT>
                      <a:noFill/>
                    </a:lnT>
                    <a:lnB>
                      <a:noFill/>
                    </a:lnB>
                    <a:solidFill>
                      <a:srgbClr val="F2CEEF"/>
                    </a:solidFill>
                  </a:tcPr>
                </a:tc>
                <a:tc>
                  <a:txBody>
                    <a:bodyPr/>
                    <a:lstStyle/>
                    <a:p>
                      <a:pPr algn="l" fontAlgn="ctr"/>
                      <a:r>
                        <a:rPr lang="en-GB" sz="1100" b="0" i="0" u="none" strike="noStrike">
                          <a:solidFill>
                            <a:srgbClr val="000000"/>
                          </a:solidFill>
                          <a:effectLst/>
                          <a:latin typeface="Arial" panose="020B0604020202020204" pitchFamily="34" charset="0"/>
                        </a:rPr>
                        <a:t> </a:t>
                      </a:r>
                    </a:p>
                  </a:txBody>
                  <a:tcPr marL="6912" marR="6912" marT="6912" marB="0" anchor="ctr">
                    <a:lnL>
                      <a:noFill/>
                    </a:lnL>
                    <a:lnR>
                      <a:noFill/>
                    </a:lnR>
                    <a:lnT>
                      <a:noFill/>
                    </a:lnT>
                    <a:lnB>
                      <a:noFill/>
                    </a:lnB>
                    <a:solidFill>
                      <a:srgbClr val="F2CEEF"/>
                    </a:solidFill>
                  </a:tcPr>
                </a:tc>
                <a:tc>
                  <a:txBody>
                    <a:bodyPr/>
                    <a:lstStyle/>
                    <a:p>
                      <a:pPr algn="l" fontAlgn="ctr"/>
                      <a:r>
                        <a:rPr lang="en-GB" sz="1100" b="0" i="0" u="none" strike="noStrike">
                          <a:solidFill>
                            <a:srgbClr val="000000"/>
                          </a:solidFill>
                          <a:effectLst/>
                          <a:latin typeface="Arial" panose="020B0604020202020204" pitchFamily="34" charset="0"/>
                        </a:rPr>
                        <a:t> </a:t>
                      </a:r>
                    </a:p>
                  </a:txBody>
                  <a:tcPr marL="6912" marR="6912" marT="6912" marB="0" anchor="ctr">
                    <a:lnL>
                      <a:noFill/>
                    </a:lnL>
                    <a:lnR>
                      <a:noFill/>
                    </a:lnR>
                    <a:lnT>
                      <a:noFill/>
                    </a:lnT>
                    <a:lnB>
                      <a:noFill/>
                    </a:lnB>
                    <a:solidFill>
                      <a:srgbClr val="F2CEEF"/>
                    </a:solidFill>
                  </a:tcPr>
                </a:tc>
                <a:tc>
                  <a:txBody>
                    <a:bodyPr/>
                    <a:lstStyle/>
                    <a:p>
                      <a:pPr algn="l" fontAlgn="ctr"/>
                      <a:r>
                        <a:rPr lang="en-GB" sz="900" b="0" i="0" u="none" strike="noStrike">
                          <a:solidFill>
                            <a:srgbClr val="000000"/>
                          </a:solidFill>
                          <a:effectLst/>
                          <a:latin typeface="Arial" panose="020B0604020202020204" pitchFamily="34" charset="0"/>
                        </a:rPr>
                        <a:t> </a:t>
                      </a:r>
                    </a:p>
                  </a:txBody>
                  <a:tcPr marL="6912" marR="6912" marT="6912" marB="0" anchor="ctr">
                    <a:lnL>
                      <a:noFill/>
                    </a:lnL>
                    <a:lnR>
                      <a:noFill/>
                    </a:lnR>
                    <a:lnT>
                      <a:noFill/>
                    </a:lnT>
                    <a:lnB>
                      <a:noFill/>
                    </a:lnB>
                    <a:solidFill>
                      <a:srgbClr val="F2CEEF"/>
                    </a:solidFill>
                  </a:tcPr>
                </a:tc>
                <a:extLst>
                  <a:ext uri="{0D108BD9-81ED-4DB2-BD59-A6C34878D82A}">
                    <a16:rowId xmlns:a16="http://schemas.microsoft.com/office/drawing/2014/main" val="850446953"/>
                  </a:ext>
                </a:extLst>
              </a:tr>
              <a:tr h="584757">
                <a:tc>
                  <a:txBody>
                    <a:bodyPr/>
                    <a:lstStyle/>
                    <a:p>
                      <a:pPr algn="ctr" fontAlgn="ctr"/>
                      <a:r>
                        <a:rPr lang="en-GB" sz="1100" b="0" i="0" u="none" strike="noStrike">
                          <a:solidFill>
                            <a:srgbClr val="000000"/>
                          </a:solidFill>
                          <a:effectLst/>
                          <a:latin typeface="Arial" panose="020B0604020202020204" pitchFamily="34" charset="0"/>
                        </a:rPr>
                        <a:t>G1.1</a:t>
                      </a:r>
                    </a:p>
                  </a:txBody>
                  <a:tcPr marL="6912" marR="6912" marT="6912" marB="0" anchor="ctr">
                    <a:lnL>
                      <a:noFill/>
                    </a:lnL>
                    <a:lnR>
                      <a:noFill/>
                    </a:lnR>
                    <a:lnT>
                      <a:noFill/>
                    </a:lnT>
                    <a:lnB>
                      <a:noFill/>
                    </a:lnB>
                    <a:solidFill>
                      <a:srgbClr val="FFFFFF"/>
                    </a:solidFill>
                  </a:tcPr>
                </a:tc>
                <a:tc>
                  <a:txBody>
                    <a:bodyPr/>
                    <a:lstStyle/>
                    <a:p>
                      <a:pPr algn="l" fontAlgn="ctr"/>
                      <a:r>
                        <a:rPr lang="en-GB" sz="1100" b="0" i="0" u="none" strike="noStrike" dirty="0">
                          <a:solidFill>
                            <a:srgbClr val="000000"/>
                          </a:solidFill>
                          <a:effectLst/>
                          <a:latin typeface="Arial" panose="020B0604020202020204" pitchFamily="34" charset="0"/>
                        </a:rPr>
                        <a:t>Deliver home-based intermediate care (i.e. Pathway 1) that provides a seamless transition from the acute hospital to home (and reduces the need for admission), with the appropriate wrap around support.</a:t>
                      </a:r>
                    </a:p>
                  </a:txBody>
                  <a:tcPr marL="6912" marR="6912" marT="6912" marB="0" anchor="ctr">
                    <a:lnL>
                      <a:noFill/>
                    </a:lnL>
                    <a:lnR>
                      <a:noFill/>
                    </a:lnR>
                    <a:lnT>
                      <a:noFill/>
                    </a:lnT>
                    <a:lnB>
                      <a:noFill/>
                    </a:lnB>
                    <a:solidFill>
                      <a:srgbClr val="FFFFFF"/>
                    </a:solidFill>
                  </a:tcPr>
                </a:tc>
                <a:tc>
                  <a:txBody>
                    <a:bodyPr/>
                    <a:lstStyle/>
                    <a:p>
                      <a:pPr algn="l" fontAlgn="ctr"/>
                      <a:r>
                        <a:rPr lang="en-GB" sz="1100" b="0" i="0" u="none" strike="noStrike">
                          <a:solidFill>
                            <a:srgbClr val="000000"/>
                          </a:solidFill>
                          <a:effectLst/>
                          <a:latin typeface="Arial" panose="020B0604020202020204" pitchFamily="34" charset="0"/>
                        </a:rPr>
                        <a:t> </a:t>
                      </a:r>
                    </a:p>
                  </a:txBody>
                  <a:tcPr marL="6912" marR="6912" marT="6912" marB="0" anchor="ctr">
                    <a:lnL>
                      <a:noFill/>
                    </a:lnL>
                    <a:lnR>
                      <a:noFill/>
                    </a:lnR>
                    <a:lnT>
                      <a:noFill/>
                    </a:lnT>
                    <a:lnB>
                      <a:noFill/>
                    </a:lnB>
                    <a:solidFill>
                      <a:srgbClr val="FFFFFF"/>
                    </a:solidFill>
                  </a:tcPr>
                </a:tc>
                <a:tc>
                  <a:txBody>
                    <a:bodyPr/>
                    <a:lstStyle/>
                    <a:p>
                      <a:pPr algn="l" fontAlgn="ctr"/>
                      <a:r>
                        <a:rPr lang="en-GB" sz="1100" b="0" i="0" u="none" strike="noStrike">
                          <a:solidFill>
                            <a:srgbClr val="000000"/>
                          </a:solidFill>
                          <a:effectLst/>
                          <a:latin typeface="Arial" panose="020B0604020202020204" pitchFamily="34" charset="0"/>
                        </a:rPr>
                        <a:t> </a:t>
                      </a:r>
                    </a:p>
                  </a:txBody>
                  <a:tcPr marL="6912" marR="6912" marT="6912" marB="0" anchor="ctr">
                    <a:lnL>
                      <a:noFill/>
                    </a:lnL>
                    <a:lnR>
                      <a:noFill/>
                    </a:lnR>
                    <a:lnT>
                      <a:noFill/>
                    </a:lnT>
                    <a:lnB>
                      <a:noFill/>
                    </a:lnB>
                    <a:solidFill>
                      <a:srgbClr val="FFFFFF"/>
                    </a:solidFill>
                  </a:tcPr>
                </a:tc>
                <a:tc>
                  <a:txBody>
                    <a:bodyPr/>
                    <a:lstStyle/>
                    <a:p>
                      <a:pPr algn="l" fontAlgn="ctr"/>
                      <a:r>
                        <a:rPr lang="en-GB" sz="1100" b="0" i="0" u="none" strike="noStrike">
                          <a:solidFill>
                            <a:srgbClr val="000000"/>
                          </a:solidFill>
                          <a:effectLst/>
                          <a:latin typeface="Arial" panose="020B0604020202020204" pitchFamily="34" charset="0"/>
                        </a:rPr>
                        <a:t> </a:t>
                      </a:r>
                    </a:p>
                  </a:txBody>
                  <a:tcPr marL="6912" marR="6912" marT="6912" marB="0" anchor="ctr">
                    <a:lnL>
                      <a:noFill/>
                    </a:lnL>
                    <a:lnR>
                      <a:noFill/>
                    </a:lnR>
                    <a:lnT>
                      <a:noFill/>
                    </a:lnT>
                    <a:lnB>
                      <a:noFill/>
                    </a:lnB>
                    <a:solidFill>
                      <a:srgbClr val="FFFFFF"/>
                    </a:solidFill>
                  </a:tcPr>
                </a:tc>
                <a:tc rowSpan="3">
                  <a:txBody>
                    <a:bodyPr/>
                    <a:lstStyle/>
                    <a:p>
                      <a:pPr algn="ctr" fontAlgn="ctr"/>
                      <a:r>
                        <a:rPr lang="en-GB" sz="1000" b="1" i="0" u="none" strike="noStrike" dirty="0">
                          <a:solidFill>
                            <a:srgbClr val="000000"/>
                          </a:solidFill>
                          <a:effectLst/>
                          <a:latin typeface="Arial" panose="020B0604020202020204" pitchFamily="34" charset="0"/>
                        </a:rPr>
                        <a:t>Metric</a:t>
                      </a:r>
                      <a:r>
                        <a:rPr lang="en-GB" sz="1000" b="0" i="0" u="none" strike="noStrike" dirty="0">
                          <a:solidFill>
                            <a:srgbClr val="000000"/>
                          </a:solidFill>
                          <a:effectLst/>
                          <a:latin typeface="Arial" panose="020B0604020202020204" pitchFamily="34" charset="0"/>
                        </a:rPr>
                        <a:t>: how many people with dementia and delirium are discharged to interim placement beds, where there is no therapy input vs rehabilitation or reablement beds in PW2?</a:t>
                      </a:r>
                    </a:p>
                    <a:p>
                      <a:pPr algn="ctr" fontAlgn="ctr"/>
                      <a:endParaRPr lang="en-GB" sz="1000" b="0" i="0" u="none" strike="noStrike" dirty="0">
                        <a:solidFill>
                          <a:srgbClr val="000000"/>
                        </a:solidFill>
                        <a:effectLst/>
                        <a:latin typeface="Arial" panose="020B0604020202020204" pitchFamily="34" charset="0"/>
                      </a:endParaRPr>
                    </a:p>
                    <a:p>
                      <a:pPr algn="ctr" fontAlgn="ctr"/>
                      <a:r>
                        <a:rPr lang="en-GB" sz="1000" b="1" i="0" u="none" strike="noStrike" dirty="0">
                          <a:solidFill>
                            <a:srgbClr val="000000"/>
                          </a:solidFill>
                          <a:effectLst/>
                          <a:latin typeface="Arial" panose="020B0604020202020204" pitchFamily="34" charset="0"/>
                        </a:rPr>
                        <a:t>Metric</a:t>
                      </a:r>
                      <a:r>
                        <a:rPr lang="en-GB" sz="1000" b="0" i="0" u="none" strike="noStrike" dirty="0">
                          <a:solidFill>
                            <a:srgbClr val="000000"/>
                          </a:solidFill>
                          <a:effectLst/>
                          <a:latin typeface="Arial" panose="020B0604020202020204" pitchFamily="34" charset="0"/>
                        </a:rPr>
                        <a:t>: % of people discharged with dementia or delirium were readmitted within 30 days? </a:t>
                      </a:r>
                    </a:p>
                  </a:txBody>
                  <a:tcPr marL="6912" marR="6912" marT="6912" marB="0" anchor="ctr">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4084268910"/>
                  </a:ext>
                </a:extLst>
              </a:tr>
              <a:tr h="584757">
                <a:tc>
                  <a:txBody>
                    <a:bodyPr/>
                    <a:lstStyle/>
                    <a:p>
                      <a:pPr algn="ctr" fontAlgn="ctr"/>
                      <a:r>
                        <a:rPr lang="en-GB" sz="1100" b="0" i="0" u="none" strike="noStrike">
                          <a:solidFill>
                            <a:srgbClr val="000000"/>
                          </a:solidFill>
                          <a:effectLst/>
                          <a:latin typeface="Arial" panose="020B0604020202020204" pitchFamily="34" charset="0"/>
                        </a:rPr>
                        <a:t>G1.2</a:t>
                      </a:r>
                    </a:p>
                  </a:txBody>
                  <a:tcPr marL="6912" marR="6912" marT="6912" marB="0" anchor="ctr">
                    <a:lnL>
                      <a:noFill/>
                    </a:lnL>
                    <a:lnR>
                      <a:noFill/>
                    </a:lnR>
                    <a:lnT>
                      <a:noFill/>
                    </a:lnT>
                    <a:lnB>
                      <a:noFill/>
                    </a:lnB>
                    <a:solidFill>
                      <a:srgbClr val="FFFFFF"/>
                    </a:solidFill>
                  </a:tcPr>
                </a:tc>
                <a:tc>
                  <a:txBody>
                    <a:bodyPr/>
                    <a:lstStyle/>
                    <a:p>
                      <a:pPr algn="l" fontAlgn="ctr"/>
                      <a:r>
                        <a:rPr lang="en-GB" sz="1100" b="0" i="0" u="none" strike="noStrike" dirty="0">
                          <a:solidFill>
                            <a:srgbClr val="000000"/>
                          </a:solidFill>
                          <a:effectLst/>
                          <a:latin typeface="Arial" panose="020B0604020202020204" pitchFamily="34" charset="0"/>
                        </a:rPr>
                        <a:t>Deliver bed-based intermediate care (i.e. Pathway 2) that provides an environment and team that is able to offer the right support to deliver better outcomes.</a:t>
                      </a:r>
                    </a:p>
                  </a:txBody>
                  <a:tcPr marL="6912" marR="6912" marT="6912" marB="0" anchor="ctr">
                    <a:lnL>
                      <a:noFill/>
                    </a:lnL>
                    <a:lnR>
                      <a:noFill/>
                    </a:lnR>
                    <a:lnT>
                      <a:noFill/>
                    </a:lnT>
                    <a:lnB>
                      <a:noFill/>
                    </a:lnB>
                    <a:solidFill>
                      <a:srgbClr val="FFFFFF"/>
                    </a:solidFill>
                  </a:tcPr>
                </a:tc>
                <a:tc>
                  <a:txBody>
                    <a:bodyPr/>
                    <a:lstStyle/>
                    <a:p>
                      <a:pPr algn="l" fontAlgn="ctr"/>
                      <a:r>
                        <a:rPr lang="en-GB" sz="1100" b="0" i="0" u="none" strike="noStrike">
                          <a:solidFill>
                            <a:srgbClr val="000000"/>
                          </a:solidFill>
                          <a:effectLst/>
                          <a:latin typeface="Arial" panose="020B0604020202020204" pitchFamily="34" charset="0"/>
                        </a:rPr>
                        <a:t> </a:t>
                      </a:r>
                    </a:p>
                  </a:txBody>
                  <a:tcPr marL="6912" marR="6912" marT="6912" marB="0" anchor="ctr">
                    <a:lnL>
                      <a:noFill/>
                    </a:lnL>
                    <a:lnR>
                      <a:noFill/>
                    </a:lnR>
                    <a:lnT>
                      <a:noFill/>
                    </a:lnT>
                    <a:lnB>
                      <a:noFill/>
                    </a:lnB>
                    <a:solidFill>
                      <a:srgbClr val="FFFFFF"/>
                    </a:solidFill>
                  </a:tcPr>
                </a:tc>
                <a:tc>
                  <a:txBody>
                    <a:bodyPr/>
                    <a:lstStyle/>
                    <a:p>
                      <a:pPr algn="l" fontAlgn="ctr"/>
                      <a:r>
                        <a:rPr lang="en-GB" sz="1100" b="0" i="0" u="none" strike="noStrike">
                          <a:solidFill>
                            <a:srgbClr val="000000"/>
                          </a:solidFill>
                          <a:effectLst/>
                          <a:latin typeface="Arial" panose="020B0604020202020204" pitchFamily="34" charset="0"/>
                        </a:rPr>
                        <a:t> </a:t>
                      </a:r>
                    </a:p>
                  </a:txBody>
                  <a:tcPr marL="6912" marR="6912" marT="6912" marB="0" anchor="ctr">
                    <a:lnL>
                      <a:noFill/>
                    </a:lnL>
                    <a:lnR>
                      <a:noFill/>
                    </a:lnR>
                    <a:lnT>
                      <a:noFill/>
                    </a:lnT>
                    <a:lnB>
                      <a:noFill/>
                    </a:lnB>
                    <a:solidFill>
                      <a:srgbClr val="FFFFFF"/>
                    </a:solidFill>
                  </a:tcPr>
                </a:tc>
                <a:tc>
                  <a:txBody>
                    <a:bodyPr/>
                    <a:lstStyle/>
                    <a:p>
                      <a:pPr algn="l" fontAlgn="ctr"/>
                      <a:r>
                        <a:rPr lang="en-GB" sz="1100" b="0" i="0" u="none" strike="noStrike">
                          <a:solidFill>
                            <a:srgbClr val="000000"/>
                          </a:solidFill>
                          <a:effectLst/>
                          <a:latin typeface="Arial" panose="020B0604020202020204" pitchFamily="34" charset="0"/>
                        </a:rPr>
                        <a:t> </a:t>
                      </a:r>
                    </a:p>
                  </a:txBody>
                  <a:tcPr marL="6912" marR="6912" marT="6912" marB="0" anchor="ctr">
                    <a:lnL>
                      <a:noFill/>
                    </a:lnL>
                    <a:lnR>
                      <a:noFill/>
                    </a:lnR>
                    <a:lnT>
                      <a:noFill/>
                    </a:lnT>
                    <a:lnB>
                      <a:noFill/>
                    </a:lnB>
                    <a:solidFill>
                      <a:srgbClr val="FFFFFF"/>
                    </a:solidFill>
                  </a:tcPr>
                </a:tc>
                <a:tc vMerge="1">
                  <a:txBody>
                    <a:bodyPr/>
                    <a:lstStyle/>
                    <a:p>
                      <a:endParaRPr lang="en-GB"/>
                    </a:p>
                  </a:txBody>
                  <a:tcPr/>
                </a:tc>
                <a:extLst>
                  <a:ext uri="{0D108BD9-81ED-4DB2-BD59-A6C34878D82A}">
                    <a16:rowId xmlns:a16="http://schemas.microsoft.com/office/drawing/2014/main" val="2242712138"/>
                  </a:ext>
                </a:extLst>
              </a:tr>
              <a:tr h="584757">
                <a:tc>
                  <a:txBody>
                    <a:bodyPr/>
                    <a:lstStyle/>
                    <a:p>
                      <a:pPr algn="ctr" fontAlgn="ctr"/>
                      <a:r>
                        <a:rPr lang="en-GB" sz="1100" b="0" i="0" u="none" strike="noStrike">
                          <a:solidFill>
                            <a:srgbClr val="000000"/>
                          </a:solidFill>
                          <a:effectLst/>
                          <a:latin typeface="Arial" panose="020B0604020202020204" pitchFamily="34" charset="0"/>
                        </a:rPr>
                        <a:t>G1.3</a:t>
                      </a:r>
                    </a:p>
                  </a:txBody>
                  <a:tcPr marL="6912" marR="6912" marT="6912" marB="0" anchor="ctr">
                    <a:lnL>
                      <a:noFill/>
                    </a:lnL>
                    <a:lnR>
                      <a:noFill/>
                    </a:lnR>
                    <a:lnT>
                      <a:noFill/>
                    </a:lnT>
                    <a:lnB>
                      <a:noFill/>
                    </a:lnB>
                    <a:solidFill>
                      <a:srgbClr val="FFFFFF"/>
                    </a:solidFill>
                  </a:tcPr>
                </a:tc>
                <a:tc>
                  <a:txBody>
                    <a:bodyPr/>
                    <a:lstStyle/>
                    <a:p>
                      <a:pPr algn="l" fontAlgn="ctr"/>
                      <a:r>
                        <a:rPr lang="en-GB" sz="1100" b="0" i="0" u="none" strike="noStrike" dirty="0">
                          <a:solidFill>
                            <a:srgbClr val="000000"/>
                          </a:solidFill>
                          <a:effectLst/>
                          <a:latin typeface="Arial" panose="020B0604020202020204" pitchFamily="34" charset="0"/>
                        </a:rPr>
                        <a:t> If a (re) admission does occur, where clinically appropriate, the person should be returned back to their usual place of residence as a priority.</a:t>
                      </a:r>
                    </a:p>
                  </a:txBody>
                  <a:tcPr marL="6912" marR="6912" marT="6912" marB="0" anchor="ctr">
                    <a:lnL>
                      <a:noFill/>
                    </a:lnL>
                    <a:lnR>
                      <a:noFill/>
                    </a:lnR>
                    <a:lnT>
                      <a:noFill/>
                    </a:lnT>
                    <a:lnB>
                      <a:noFill/>
                    </a:lnB>
                    <a:solidFill>
                      <a:srgbClr val="FFFFFF"/>
                    </a:solidFill>
                  </a:tcPr>
                </a:tc>
                <a:tc>
                  <a:txBody>
                    <a:bodyPr/>
                    <a:lstStyle/>
                    <a:p>
                      <a:pPr algn="l" fontAlgn="ctr"/>
                      <a:r>
                        <a:rPr lang="en-GB" sz="1100" b="0" i="0" u="none" strike="noStrike" dirty="0">
                          <a:solidFill>
                            <a:srgbClr val="000000"/>
                          </a:solidFill>
                          <a:effectLst/>
                          <a:latin typeface="Arial" panose="020B0604020202020204" pitchFamily="34" charset="0"/>
                        </a:rPr>
                        <a:t> </a:t>
                      </a:r>
                    </a:p>
                  </a:txBody>
                  <a:tcPr marL="6912" marR="6912" marT="6912" marB="0" anchor="ctr">
                    <a:lnL>
                      <a:noFill/>
                    </a:lnL>
                    <a:lnR>
                      <a:noFill/>
                    </a:lnR>
                    <a:lnT>
                      <a:noFill/>
                    </a:lnT>
                    <a:lnB>
                      <a:noFill/>
                    </a:lnB>
                    <a:solidFill>
                      <a:srgbClr val="FFFFFF"/>
                    </a:solidFill>
                  </a:tcPr>
                </a:tc>
                <a:tc>
                  <a:txBody>
                    <a:bodyPr/>
                    <a:lstStyle/>
                    <a:p>
                      <a:pPr algn="l" fontAlgn="ctr"/>
                      <a:r>
                        <a:rPr lang="en-GB" sz="1100" b="0" i="0" u="none" strike="noStrike">
                          <a:solidFill>
                            <a:srgbClr val="000000"/>
                          </a:solidFill>
                          <a:effectLst/>
                          <a:latin typeface="Arial" panose="020B0604020202020204" pitchFamily="34" charset="0"/>
                        </a:rPr>
                        <a:t> </a:t>
                      </a:r>
                    </a:p>
                  </a:txBody>
                  <a:tcPr marL="6912" marR="6912" marT="6912" marB="0" anchor="ctr">
                    <a:lnL>
                      <a:noFill/>
                    </a:lnL>
                    <a:lnR>
                      <a:noFill/>
                    </a:lnR>
                    <a:lnT>
                      <a:noFill/>
                    </a:lnT>
                    <a:lnB>
                      <a:noFill/>
                    </a:lnB>
                    <a:solidFill>
                      <a:srgbClr val="FFFFFF"/>
                    </a:solidFill>
                  </a:tcPr>
                </a:tc>
                <a:tc>
                  <a:txBody>
                    <a:bodyPr/>
                    <a:lstStyle/>
                    <a:p>
                      <a:pPr algn="l" fontAlgn="ctr"/>
                      <a:r>
                        <a:rPr lang="en-GB" sz="1100" b="0" i="0" u="none" strike="noStrike" dirty="0">
                          <a:solidFill>
                            <a:srgbClr val="000000"/>
                          </a:solidFill>
                          <a:effectLst/>
                          <a:latin typeface="Arial" panose="020B0604020202020204" pitchFamily="34" charset="0"/>
                        </a:rPr>
                        <a:t> </a:t>
                      </a:r>
                    </a:p>
                  </a:txBody>
                  <a:tcPr marL="6912" marR="6912" marT="6912" marB="0" anchor="ctr">
                    <a:lnL>
                      <a:noFill/>
                    </a:lnL>
                    <a:lnR>
                      <a:noFill/>
                    </a:lnR>
                    <a:lnT>
                      <a:noFill/>
                    </a:lnT>
                    <a:lnB>
                      <a:noFill/>
                    </a:lnB>
                    <a:solidFill>
                      <a:srgbClr val="FFFFFF"/>
                    </a:solidFill>
                  </a:tcPr>
                </a:tc>
                <a:tc vMerge="1">
                  <a:txBody>
                    <a:bodyPr/>
                    <a:lstStyle/>
                    <a:p>
                      <a:endParaRPr lang="en-GB"/>
                    </a:p>
                  </a:txBody>
                  <a:tcPr/>
                </a:tc>
                <a:extLst>
                  <a:ext uri="{0D108BD9-81ED-4DB2-BD59-A6C34878D82A}">
                    <a16:rowId xmlns:a16="http://schemas.microsoft.com/office/drawing/2014/main" val="673539335"/>
                  </a:ext>
                </a:extLst>
              </a:tr>
              <a:tr h="584757">
                <a:tc>
                  <a:txBody>
                    <a:bodyPr/>
                    <a:lstStyle/>
                    <a:p>
                      <a:pPr algn="ctr" fontAlgn="ctr"/>
                      <a:r>
                        <a:rPr lang="en-GB" sz="1100" b="0" i="0" u="none" strike="noStrike">
                          <a:solidFill>
                            <a:srgbClr val="000000"/>
                          </a:solidFill>
                          <a:effectLst/>
                          <a:latin typeface="Arial" panose="020B0604020202020204" pitchFamily="34" charset="0"/>
                        </a:rPr>
                        <a:t>G2</a:t>
                      </a:r>
                    </a:p>
                  </a:txBody>
                  <a:tcPr marL="6912" marR="6912" marT="6912" marB="0" anchor="ctr">
                    <a:lnL>
                      <a:noFill/>
                    </a:lnL>
                    <a:lnR>
                      <a:noFill/>
                    </a:lnR>
                    <a:lnT>
                      <a:noFill/>
                    </a:lnT>
                    <a:lnB>
                      <a:noFill/>
                    </a:lnB>
                    <a:solidFill>
                      <a:srgbClr val="F2CEEF"/>
                    </a:solidFill>
                  </a:tcPr>
                </a:tc>
                <a:tc>
                  <a:txBody>
                    <a:bodyPr/>
                    <a:lstStyle/>
                    <a:p>
                      <a:pPr algn="l" fontAlgn="ctr"/>
                      <a:r>
                        <a:rPr lang="en-GB" sz="1100" b="0" i="0" u="none" strike="noStrike">
                          <a:solidFill>
                            <a:srgbClr val="000000"/>
                          </a:solidFill>
                          <a:effectLst/>
                          <a:latin typeface="Arial" panose="020B0604020202020204" pitchFamily="34" charset="0"/>
                        </a:rPr>
                        <a:t>Intermediate care providers to have staff with the skills and knowledge to respond to the needs of people with dementia and delirium</a:t>
                      </a:r>
                    </a:p>
                  </a:txBody>
                  <a:tcPr marL="6912" marR="6912" marT="6912" marB="0" anchor="ctr">
                    <a:lnL>
                      <a:noFill/>
                    </a:lnL>
                    <a:lnR>
                      <a:noFill/>
                    </a:lnR>
                    <a:lnT>
                      <a:noFill/>
                    </a:lnT>
                    <a:lnB>
                      <a:noFill/>
                    </a:lnB>
                    <a:solidFill>
                      <a:srgbClr val="F2CEEF"/>
                    </a:solidFill>
                  </a:tcPr>
                </a:tc>
                <a:tc>
                  <a:txBody>
                    <a:bodyPr/>
                    <a:lstStyle/>
                    <a:p>
                      <a:pPr algn="l" fontAlgn="ctr"/>
                      <a:r>
                        <a:rPr lang="en-GB" sz="1100" b="0" i="0" u="none" strike="noStrike" dirty="0">
                          <a:solidFill>
                            <a:srgbClr val="000000"/>
                          </a:solidFill>
                          <a:effectLst/>
                          <a:latin typeface="Arial" panose="020B0604020202020204" pitchFamily="34" charset="0"/>
                        </a:rPr>
                        <a:t> </a:t>
                      </a:r>
                    </a:p>
                  </a:txBody>
                  <a:tcPr marL="6912" marR="6912" marT="6912" marB="0" anchor="ctr">
                    <a:lnL>
                      <a:noFill/>
                    </a:lnL>
                    <a:lnR>
                      <a:noFill/>
                    </a:lnR>
                    <a:lnT>
                      <a:noFill/>
                    </a:lnT>
                    <a:lnB>
                      <a:noFill/>
                    </a:lnB>
                    <a:solidFill>
                      <a:srgbClr val="F2CEEF"/>
                    </a:solidFill>
                  </a:tcPr>
                </a:tc>
                <a:tc>
                  <a:txBody>
                    <a:bodyPr/>
                    <a:lstStyle/>
                    <a:p>
                      <a:pPr algn="l" fontAlgn="ctr"/>
                      <a:r>
                        <a:rPr lang="en-GB" sz="1100" b="0" i="0" u="none" strike="noStrike">
                          <a:solidFill>
                            <a:srgbClr val="000000"/>
                          </a:solidFill>
                          <a:effectLst/>
                          <a:latin typeface="Arial" panose="020B0604020202020204" pitchFamily="34" charset="0"/>
                        </a:rPr>
                        <a:t> </a:t>
                      </a:r>
                    </a:p>
                  </a:txBody>
                  <a:tcPr marL="6912" marR="6912" marT="6912" marB="0" anchor="ctr">
                    <a:lnL>
                      <a:noFill/>
                    </a:lnL>
                    <a:lnR>
                      <a:noFill/>
                    </a:lnR>
                    <a:lnT>
                      <a:noFill/>
                    </a:lnT>
                    <a:lnB>
                      <a:noFill/>
                    </a:lnB>
                    <a:solidFill>
                      <a:srgbClr val="F2CEEF"/>
                    </a:solidFill>
                  </a:tcPr>
                </a:tc>
                <a:tc>
                  <a:txBody>
                    <a:bodyPr/>
                    <a:lstStyle/>
                    <a:p>
                      <a:pPr algn="l" fontAlgn="ctr"/>
                      <a:r>
                        <a:rPr lang="en-GB" sz="1100" b="0" i="0" u="none" strike="noStrike">
                          <a:solidFill>
                            <a:srgbClr val="000000"/>
                          </a:solidFill>
                          <a:effectLst/>
                          <a:latin typeface="Arial" panose="020B0604020202020204" pitchFamily="34" charset="0"/>
                        </a:rPr>
                        <a:t> </a:t>
                      </a:r>
                    </a:p>
                  </a:txBody>
                  <a:tcPr marL="6912" marR="6912" marT="6912" marB="0" anchor="ctr">
                    <a:lnL>
                      <a:noFill/>
                    </a:lnL>
                    <a:lnR>
                      <a:noFill/>
                    </a:lnR>
                    <a:lnT>
                      <a:noFill/>
                    </a:lnT>
                    <a:lnB>
                      <a:noFill/>
                    </a:lnB>
                    <a:solidFill>
                      <a:srgbClr val="F2CEEF"/>
                    </a:solidFill>
                  </a:tcPr>
                </a:tc>
                <a:tc>
                  <a:txBody>
                    <a:bodyPr/>
                    <a:lstStyle/>
                    <a:p>
                      <a:pPr algn="l" fontAlgn="ctr"/>
                      <a:r>
                        <a:rPr lang="en-GB" sz="1000" b="0" i="0" u="none" strike="noStrike" dirty="0">
                          <a:solidFill>
                            <a:srgbClr val="000000"/>
                          </a:solidFill>
                          <a:effectLst/>
                          <a:latin typeface="Arial" panose="020B0604020202020204" pitchFamily="34" charset="0"/>
                        </a:rPr>
                        <a:t> </a:t>
                      </a:r>
                    </a:p>
                  </a:txBody>
                  <a:tcPr marL="6912" marR="6912" marT="6912" marB="0" anchor="ctr">
                    <a:lnL>
                      <a:noFill/>
                    </a:lnL>
                    <a:lnR>
                      <a:noFill/>
                    </a:lnR>
                    <a:lnT>
                      <a:noFill/>
                    </a:lnT>
                    <a:lnB>
                      <a:noFill/>
                    </a:lnB>
                    <a:solidFill>
                      <a:srgbClr val="F2CEEF"/>
                    </a:solidFill>
                  </a:tcPr>
                </a:tc>
                <a:extLst>
                  <a:ext uri="{0D108BD9-81ED-4DB2-BD59-A6C34878D82A}">
                    <a16:rowId xmlns:a16="http://schemas.microsoft.com/office/drawing/2014/main" val="2648951650"/>
                  </a:ext>
                </a:extLst>
              </a:tr>
              <a:tr h="584757">
                <a:tc>
                  <a:txBody>
                    <a:bodyPr/>
                    <a:lstStyle/>
                    <a:p>
                      <a:pPr algn="ctr" fontAlgn="ctr"/>
                      <a:r>
                        <a:rPr lang="en-GB" sz="1100" b="0" i="0" u="none" strike="noStrike">
                          <a:solidFill>
                            <a:srgbClr val="000000"/>
                          </a:solidFill>
                          <a:effectLst/>
                          <a:latin typeface="Arial" panose="020B0604020202020204" pitchFamily="34" charset="0"/>
                        </a:rPr>
                        <a:t>G2.1</a:t>
                      </a:r>
                    </a:p>
                  </a:txBody>
                  <a:tcPr marL="6912" marR="6912" marT="6912" marB="0" anchor="ctr">
                    <a:lnL>
                      <a:noFill/>
                    </a:lnL>
                    <a:lnR>
                      <a:noFill/>
                    </a:lnR>
                    <a:lnT>
                      <a:noFill/>
                    </a:lnT>
                    <a:lnB>
                      <a:noFill/>
                    </a:lnB>
                    <a:solidFill>
                      <a:srgbClr val="FFFFFF"/>
                    </a:solidFill>
                  </a:tcPr>
                </a:tc>
                <a:tc>
                  <a:txBody>
                    <a:bodyPr/>
                    <a:lstStyle/>
                    <a:p>
                      <a:pPr algn="l" fontAlgn="ctr"/>
                      <a:r>
                        <a:rPr lang="en-GB" sz="1100" b="0" i="0" u="none" strike="noStrike" dirty="0">
                          <a:solidFill>
                            <a:srgbClr val="000000"/>
                          </a:solidFill>
                          <a:effectLst/>
                          <a:latin typeface="Arial" panose="020B0604020202020204" pitchFamily="34" charset="0"/>
                        </a:rPr>
                        <a:t>Agree a minimum training requirement (basic skills) for any staff involved in the delivery of intermediate care services for people with dementia and delirium, and the ability to draw on more specialised skills where required.</a:t>
                      </a:r>
                    </a:p>
                  </a:txBody>
                  <a:tcPr marL="6912" marR="6912" marT="6912" marB="0" anchor="ctr">
                    <a:lnL>
                      <a:noFill/>
                    </a:lnL>
                    <a:lnR>
                      <a:noFill/>
                    </a:lnR>
                    <a:lnT>
                      <a:noFill/>
                    </a:lnT>
                    <a:lnB>
                      <a:noFill/>
                    </a:lnB>
                    <a:solidFill>
                      <a:srgbClr val="FFFFFF"/>
                    </a:solidFill>
                  </a:tcPr>
                </a:tc>
                <a:tc>
                  <a:txBody>
                    <a:bodyPr/>
                    <a:lstStyle/>
                    <a:p>
                      <a:pPr algn="l" fontAlgn="ctr"/>
                      <a:r>
                        <a:rPr lang="en-GB" sz="1100" b="0" i="0" u="none" strike="noStrike" dirty="0">
                          <a:solidFill>
                            <a:srgbClr val="000000"/>
                          </a:solidFill>
                          <a:effectLst/>
                          <a:latin typeface="Arial" panose="020B0604020202020204" pitchFamily="34" charset="0"/>
                        </a:rPr>
                        <a:t> </a:t>
                      </a:r>
                    </a:p>
                  </a:txBody>
                  <a:tcPr marL="6912" marR="6912" marT="6912" marB="0" anchor="ctr">
                    <a:lnL>
                      <a:noFill/>
                    </a:lnL>
                    <a:lnR>
                      <a:noFill/>
                    </a:lnR>
                    <a:lnT>
                      <a:noFill/>
                    </a:lnT>
                    <a:lnB>
                      <a:noFill/>
                    </a:lnB>
                    <a:solidFill>
                      <a:srgbClr val="FFFFFF"/>
                    </a:solidFill>
                  </a:tcPr>
                </a:tc>
                <a:tc>
                  <a:txBody>
                    <a:bodyPr/>
                    <a:lstStyle/>
                    <a:p>
                      <a:pPr algn="l" fontAlgn="ctr"/>
                      <a:r>
                        <a:rPr lang="en-GB" sz="1100" b="0" i="0" u="none" strike="noStrike" dirty="0">
                          <a:solidFill>
                            <a:srgbClr val="000000"/>
                          </a:solidFill>
                          <a:effectLst/>
                          <a:latin typeface="Arial" panose="020B0604020202020204" pitchFamily="34" charset="0"/>
                        </a:rPr>
                        <a:t> </a:t>
                      </a:r>
                    </a:p>
                  </a:txBody>
                  <a:tcPr marL="6912" marR="6912" marT="6912" marB="0" anchor="ctr">
                    <a:lnL>
                      <a:noFill/>
                    </a:lnL>
                    <a:lnR>
                      <a:noFill/>
                    </a:lnR>
                    <a:lnT>
                      <a:noFill/>
                    </a:lnT>
                    <a:lnB>
                      <a:noFill/>
                    </a:lnB>
                    <a:solidFill>
                      <a:srgbClr val="FFFFFF"/>
                    </a:solidFill>
                  </a:tcPr>
                </a:tc>
                <a:tc>
                  <a:txBody>
                    <a:bodyPr/>
                    <a:lstStyle/>
                    <a:p>
                      <a:pPr algn="l" fontAlgn="ctr"/>
                      <a:r>
                        <a:rPr lang="en-GB" sz="1100" b="0" i="0" u="none" strike="noStrike" dirty="0">
                          <a:solidFill>
                            <a:srgbClr val="000000"/>
                          </a:solidFill>
                          <a:effectLst/>
                          <a:latin typeface="Arial" panose="020B0604020202020204" pitchFamily="34" charset="0"/>
                        </a:rPr>
                        <a:t> </a:t>
                      </a:r>
                    </a:p>
                  </a:txBody>
                  <a:tcPr marL="6912" marR="6912" marT="6912" marB="0" anchor="ctr">
                    <a:lnL>
                      <a:noFill/>
                    </a:lnL>
                    <a:lnR>
                      <a:noFill/>
                    </a:lnR>
                    <a:lnT>
                      <a:noFill/>
                    </a:lnT>
                    <a:lnB>
                      <a:noFill/>
                    </a:lnB>
                    <a:solidFill>
                      <a:srgbClr val="FFFFFF"/>
                    </a:solidFill>
                  </a:tcPr>
                </a:tc>
                <a:tc>
                  <a:txBody>
                    <a:bodyPr/>
                    <a:lstStyle/>
                    <a:p>
                      <a:pPr algn="ctr" fontAlgn="ctr"/>
                      <a:r>
                        <a:rPr lang="en-GB" sz="1000" b="1" i="0" u="none" strike="noStrike" dirty="0">
                          <a:solidFill>
                            <a:srgbClr val="000000"/>
                          </a:solidFill>
                          <a:effectLst/>
                          <a:latin typeface="Arial" panose="020B0604020202020204" pitchFamily="34" charset="0"/>
                        </a:rPr>
                        <a:t>Metric</a:t>
                      </a:r>
                      <a:r>
                        <a:rPr lang="en-GB" sz="1000" b="0" i="0" u="none" strike="noStrike" dirty="0">
                          <a:solidFill>
                            <a:srgbClr val="000000"/>
                          </a:solidFill>
                          <a:effectLst/>
                          <a:latin typeface="Arial" panose="020B0604020202020204" pitchFamily="34" charset="0"/>
                        </a:rPr>
                        <a:t>: % of staff having basic skills training for dementia and delirium (target 100%) </a:t>
                      </a:r>
                    </a:p>
                  </a:txBody>
                  <a:tcPr marL="6912" marR="6912" marT="6912" marB="0" anchor="ctr">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2561099430"/>
                  </a:ext>
                </a:extLst>
              </a:tr>
            </a:tbl>
          </a:graphicData>
        </a:graphic>
      </p:graphicFrame>
    </p:spTree>
    <p:extLst>
      <p:ext uri="{BB962C8B-B14F-4D97-AF65-F5344CB8AC3E}">
        <p14:creationId xmlns:p14="http://schemas.microsoft.com/office/powerpoint/2010/main" val="2873802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C26CE6-87AB-0CDB-F499-5BF9957E3AB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7E01614-D5C4-2CE1-5D13-14FCF8E5FE34}"/>
              </a:ext>
            </a:extLst>
          </p:cNvPr>
          <p:cNvSpPr txBox="1">
            <a:spLocks noGrp="1"/>
          </p:cNvSpPr>
          <p:nvPr>
            <p:ph type="title" idx="4294967295"/>
          </p:nvPr>
        </p:nvSpPr>
        <p:spPr>
          <a:xfrm>
            <a:off x="624254" y="275784"/>
            <a:ext cx="10943492" cy="4701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3200"/>
              </a:lnSpc>
              <a:spcBef>
                <a:spcPts val="2000"/>
              </a:spcBef>
              <a:spcAft>
                <a:spcPts val="0"/>
              </a:spcAft>
              <a:buClrTx/>
              <a:buSzTx/>
              <a:buFontTx/>
              <a:buNone/>
              <a:tabLst/>
              <a:defRPr/>
            </a:pPr>
            <a:r>
              <a:rPr kumimoji="0" lang="en-GB" sz="2400" b="1" i="0" u="none" strike="noStrike" kern="1200" cap="none" spc="0" normalizeH="0" baseline="0" noProof="0" dirty="0">
                <a:ln>
                  <a:noFill/>
                </a:ln>
                <a:solidFill>
                  <a:schemeClr val="accent6"/>
                </a:solidFill>
                <a:effectLst/>
                <a:uLnTx/>
                <a:uFillTx/>
                <a:latin typeface="Arial" panose="020B0604020202020204" pitchFamily="34" charset="0"/>
                <a:ea typeface="+mj-ea"/>
                <a:cs typeface="Arial" panose="020B0604020202020204" pitchFamily="34" charset="0"/>
              </a:rPr>
              <a:t>H: Optimising the discharge process</a:t>
            </a:r>
          </a:p>
        </p:txBody>
      </p:sp>
      <p:graphicFrame>
        <p:nvGraphicFramePr>
          <p:cNvPr id="2" name="Table 1">
            <a:extLst>
              <a:ext uri="{FF2B5EF4-FFF2-40B4-BE49-F238E27FC236}">
                <a16:creationId xmlns:a16="http://schemas.microsoft.com/office/drawing/2014/main" id="{0046E7F1-C1B2-C909-8751-775FC900B85D}"/>
              </a:ext>
            </a:extLst>
          </p:cNvPr>
          <p:cNvGraphicFramePr>
            <a:graphicFrameLocks noGrp="1"/>
          </p:cNvGraphicFramePr>
          <p:nvPr>
            <p:extLst>
              <p:ext uri="{D42A27DB-BD31-4B8C-83A1-F6EECF244321}">
                <p14:modId xmlns:p14="http://schemas.microsoft.com/office/powerpoint/2010/main" val="2040095135"/>
              </p:ext>
            </p:extLst>
          </p:nvPr>
        </p:nvGraphicFramePr>
        <p:xfrm>
          <a:off x="410307" y="1003610"/>
          <a:ext cx="11157438" cy="3685141"/>
        </p:xfrm>
        <a:graphic>
          <a:graphicData uri="http://schemas.openxmlformats.org/drawingml/2006/table">
            <a:tbl>
              <a:tblPr firstRow="1"/>
              <a:tblGrid>
                <a:gridCol w="504093">
                  <a:extLst>
                    <a:ext uri="{9D8B030D-6E8A-4147-A177-3AD203B41FA5}">
                      <a16:colId xmlns:a16="http://schemas.microsoft.com/office/drawing/2014/main" val="2222309315"/>
                    </a:ext>
                  </a:extLst>
                </a:gridCol>
                <a:gridCol w="6075935">
                  <a:extLst>
                    <a:ext uri="{9D8B030D-6E8A-4147-A177-3AD203B41FA5}">
                      <a16:colId xmlns:a16="http://schemas.microsoft.com/office/drawing/2014/main" val="423237796"/>
                    </a:ext>
                  </a:extLst>
                </a:gridCol>
                <a:gridCol w="968299">
                  <a:extLst>
                    <a:ext uri="{9D8B030D-6E8A-4147-A177-3AD203B41FA5}">
                      <a16:colId xmlns:a16="http://schemas.microsoft.com/office/drawing/2014/main" val="419071350"/>
                    </a:ext>
                  </a:extLst>
                </a:gridCol>
                <a:gridCol w="872935">
                  <a:extLst>
                    <a:ext uri="{9D8B030D-6E8A-4147-A177-3AD203B41FA5}">
                      <a16:colId xmlns:a16="http://schemas.microsoft.com/office/drawing/2014/main" val="614774241"/>
                    </a:ext>
                  </a:extLst>
                </a:gridCol>
                <a:gridCol w="858264">
                  <a:extLst>
                    <a:ext uri="{9D8B030D-6E8A-4147-A177-3AD203B41FA5}">
                      <a16:colId xmlns:a16="http://schemas.microsoft.com/office/drawing/2014/main" val="801532167"/>
                    </a:ext>
                  </a:extLst>
                </a:gridCol>
                <a:gridCol w="1877912">
                  <a:extLst>
                    <a:ext uri="{9D8B030D-6E8A-4147-A177-3AD203B41FA5}">
                      <a16:colId xmlns:a16="http://schemas.microsoft.com/office/drawing/2014/main" val="2661474317"/>
                    </a:ext>
                  </a:extLst>
                </a:gridCol>
              </a:tblGrid>
              <a:tr h="470406">
                <a:tc gridSpan="2">
                  <a:txBody>
                    <a:bodyPr/>
                    <a:lstStyle/>
                    <a:p>
                      <a:pPr algn="ctr" fontAlgn="ctr"/>
                      <a:r>
                        <a:rPr lang="en-GB" sz="1200" b="0" i="0" u="none" strike="noStrike">
                          <a:solidFill>
                            <a:srgbClr val="FFFFFF"/>
                          </a:solidFill>
                          <a:effectLst/>
                          <a:latin typeface="Arial" panose="020B0604020202020204" pitchFamily="34" charset="0"/>
                        </a:rPr>
                        <a:t>High Impact Changes</a:t>
                      </a:r>
                    </a:p>
                  </a:txBody>
                  <a:tcPr marL="6912" marR="6912" marT="6912" marB="0" anchor="ctr">
                    <a:lnL>
                      <a:noFill/>
                    </a:lnL>
                    <a:lnR>
                      <a:noFill/>
                    </a:lnR>
                    <a:lnT>
                      <a:noFill/>
                    </a:lnT>
                    <a:lnB>
                      <a:noFill/>
                    </a:lnB>
                    <a:solidFill>
                      <a:srgbClr val="002060"/>
                    </a:solidFill>
                  </a:tcPr>
                </a:tc>
                <a:tc hMerge="1">
                  <a:txBody>
                    <a:bodyPr/>
                    <a:lstStyle/>
                    <a:p>
                      <a:endParaRPr lang="en-GB"/>
                    </a:p>
                  </a:txBody>
                  <a:tcPr/>
                </a:tc>
                <a:tc gridSpan="3">
                  <a:txBody>
                    <a:bodyPr/>
                    <a:lstStyle/>
                    <a:p>
                      <a:pPr algn="ctr" fontAlgn="ctr"/>
                      <a:r>
                        <a:rPr lang="en-GB" sz="1200" b="0" i="0" u="none" strike="noStrike">
                          <a:solidFill>
                            <a:srgbClr val="FFFFFF"/>
                          </a:solidFill>
                          <a:effectLst/>
                          <a:latin typeface="Arial" panose="020B0604020202020204" pitchFamily="34" charset="0"/>
                        </a:rPr>
                        <a:t>Self-reflection status</a:t>
                      </a:r>
                    </a:p>
                  </a:txBody>
                  <a:tcPr marL="6912" marR="6912" marT="6912" marB="0" anchor="ctr">
                    <a:lnL>
                      <a:noFill/>
                    </a:lnL>
                    <a:lnR>
                      <a:noFill/>
                    </a:lnR>
                    <a:lnT>
                      <a:noFill/>
                    </a:lnT>
                    <a:lnB>
                      <a:noFill/>
                    </a:lnB>
                    <a:solidFill>
                      <a:srgbClr val="002060"/>
                    </a:solidFill>
                  </a:tcPr>
                </a:tc>
                <a:tc hMerge="1">
                  <a:txBody>
                    <a:bodyPr/>
                    <a:lstStyle/>
                    <a:p>
                      <a:endParaRPr lang="en-GB"/>
                    </a:p>
                  </a:txBody>
                  <a:tcPr/>
                </a:tc>
                <a:tc hMerge="1">
                  <a:txBody>
                    <a:bodyPr/>
                    <a:lstStyle/>
                    <a:p>
                      <a:endParaRPr lang="en-GB"/>
                    </a:p>
                  </a:txBody>
                  <a:tcPr/>
                </a:tc>
                <a:tc rowSpan="2">
                  <a:txBody>
                    <a:bodyPr/>
                    <a:lstStyle/>
                    <a:p>
                      <a:pPr algn="ctr" fontAlgn="ctr"/>
                      <a:r>
                        <a:rPr lang="en-GB" sz="1200" b="0" i="0" u="none" strike="noStrike">
                          <a:solidFill>
                            <a:srgbClr val="FFFFFF"/>
                          </a:solidFill>
                          <a:effectLst/>
                          <a:latin typeface="Arial" panose="020B0604020202020204" pitchFamily="34" charset="0"/>
                        </a:rPr>
                        <a:t>Example metric or indicator of success</a:t>
                      </a:r>
                    </a:p>
                  </a:txBody>
                  <a:tcPr marL="6912" marR="6912" marT="6912" marB="0" anchor="ctr">
                    <a:lnL>
                      <a:noFill/>
                    </a:lnL>
                    <a:lnR>
                      <a:noFill/>
                    </a:lnR>
                    <a:lnT>
                      <a:noFill/>
                    </a:lnT>
                    <a:lnB>
                      <a:noFill/>
                    </a:lnB>
                    <a:solidFill>
                      <a:srgbClr val="002060"/>
                    </a:solidFill>
                  </a:tcPr>
                </a:tc>
                <a:extLst>
                  <a:ext uri="{0D108BD9-81ED-4DB2-BD59-A6C34878D82A}">
                    <a16:rowId xmlns:a16="http://schemas.microsoft.com/office/drawing/2014/main" val="1849761143"/>
                  </a:ext>
                </a:extLst>
              </a:tr>
              <a:tr h="453274">
                <a:tc>
                  <a:txBody>
                    <a:bodyPr/>
                    <a:lstStyle/>
                    <a:p>
                      <a:pPr algn="ctr" fontAlgn="ctr"/>
                      <a:r>
                        <a:rPr lang="en-GB" sz="1200" b="0" i="0" u="none" strike="noStrike">
                          <a:solidFill>
                            <a:srgbClr val="FFFFFF"/>
                          </a:solidFill>
                          <a:effectLst/>
                          <a:latin typeface="Arial" panose="020B0604020202020204" pitchFamily="34" charset="0"/>
                        </a:rPr>
                        <a:t>H</a:t>
                      </a:r>
                    </a:p>
                  </a:txBody>
                  <a:tcPr marL="6912" marR="6912" marT="6912" marB="0" anchor="ctr">
                    <a:lnL>
                      <a:noFill/>
                    </a:lnL>
                    <a:lnR>
                      <a:noFill/>
                    </a:lnR>
                    <a:lnT>
                      <a:noFill/>
                    </a:lnT>
                    <a:lnB>
                      <a:noFill/>
                    </a:lnB>
                    <a:solidFill>
                      <a:srgbClr val="A02B93"/>
                    </a:solidFill>
                  </a:tcPr>
                </a:tc>
                <a:tc>
                  <a:txBody>
                    <a:bodyPr/>
                    <a:lstStyle/>
                    <a:p>
                      <a:pPr algn="l" fontAlgn="ctr"/>
                      <a:r>
                        <a:rPr lang="en-GB" sz="1200" b="0" i="0" u="none" strike="noStrike">
                          <a:solidFill>
                            <a:srgbClr val="FFFFFF"/>
                          </a:solidFill>
                          <a:effectLst/>
                          <a:latin typeface="Arial" panose="020B0604020202020204" pitchFamily="34" charset="0"/>
                        </a:rPr>
                        <a:t>Facilitating ongoing, longer-term care needs</a:t>
                      </a:r>
                    </a:p>
                  </a:txBody>
                  <a:tcPr marL="6912" marR="6912" marT="6912" marB="0" anchor="ctr">
                    <a:lnL>
                      <a:noFill/>
                    </a:lnL>
                    <a:lnR>
                      <a:noFill/>
                    </a:lnR>
                    <a:lnT>
                      <a:noFill/>
                    </a:lnT>
                    <a:lnB>
                      <a:noFill/>
                    </a:lnB>
                    <a:solidFill>
                      <a:srgbClr val="A02B93"/>
                    </a:solidFill>
                  </a:tcPr>
                </a:tc>
                <a:tc>
                  <a:txBody>
                    <a:bodyPr/>
                    <a:lstStyle/>
                    <a:p>
                      <a:pPr algn="ctr" fontAlgn="ctr"/>
                      <a:r>
                        <a:rPr lang="en-GB" sz="1100" b="0" i="0" u="none" strike="noStrike">
                          <a:solidFill>
                            <a:srgbClr val="000000"/>
                          </a:solidFill>
                          <a:effectLst/>
                          <a:latin typeface="Arial" panose="020B0604020202020204" pitchFamily="34" charset="0"/>
                        </a:rPr>
                        <a:t>Poor</a:t>
                      </a:r>
                    </a:p>
                  </a:txBody>
                  <a:tcPr marL="6912" marR="6912" marT="6912" marB="0" anchor="ctr">
                    <a:lnL>
                      <a:noFill/>
                    </a:lnL>
                    <a:lnR>
                      <a:noFill/>
                    </a:lnR>
                    <a:lnT>
                      <a:noFill/>
                    </a:lnT>
                    <a:lnB>
                      <a:noFill/>
                    </a:lnB>
                    <a:solidFill>
                      <a:srgbClr val="FF0000"/>
                    </a:solidFill>
                  </a:tcPr>
                </a:tc>
                <a:tc>
                  <a:txBody>
                    <a:bodyPr/>
                    <a:lstStyle/>
                    <a:p>
                      <a:pPr algn="ctr" fontAlgn="ctr"/>
                      <a:r>
                        <a:rPr lang="en-GB" sz="1100" b="0" i="0" u="none" strike="noStrike">
                          <a:solidFill>
                            <a:srgbClr val="000000"/>
                          </a:solidFill>
                          <a:effectLst/>
                          <a:latin typeface="Arial" panose="020B0604020202020204" pitchFamily="34" charset="0"/>
                        </a:rPr>
                        <a:t>Adequate</a:t>
                      </a:r>
                    </a:p>
                  </a:txBody>
                  <a:tcPr marL="6912" marR="6912" marT="6912" marB="0" anchor="ctr">
                    <a:lnL>
                      <a:noFill/>
                    </a:lnL>
                    <a:lnR>
                      <a:noFill/>
                    </a:lnR>
                    <a:lnT>
                      <a:noFill/>
                    </a:lnT>
                    <a:lnB>
                      <a:noFill/>
                    </a:lnB>
                    <a:solidFill>
                      <a:srgbClr val="FFC000"/>
                    </a:solidFill>
                  </a:tcPr>
                </a:tc>
                <a:tc>
                  <a:txBody>
                    <a:bodyPr/>
                    <a:lstStyle/>
                    <a:p>
                      <a:pPr algn="ctr" fontAlgn="ctr"/>
                      <a:r>
                        <a:rPr lang="en-GB" sz="1100" b="0" i="0" u="none" strike="noStrike" dirty="0">
                          <a:solidFill>
                            <a:srgbClr val="000000"/>
                          </a:solidFill>
                          <a:effectLst/>
                          <a:latin typeface="Arial" panose="020B0604020202020204" pitchFamily="34" charset="0"/>
                        </a:rPr>
                        <a:t>Good</a:t>
                      </a:r>
                    </a:p>
                  </a:txBody>
                  <a:tcPr marL="6912" marR="6912" marT="6912" marB="0" anchor="ctr">
                    <a:lnL>
                      <a:noFill/>
                    </a:lnL>
                    <a:lnR>
                      <a:noFill/>
                    </a:lnR>
                    <a:lnT>
                      <a:noFill/>
                    </a:lnT>
                    <a:lnB>
                      <a:noFill/>
                    </a:lnB>
                    <a:solidFill>
                      <a:srgbClr val="00B050"/>
                    </a:solidFill>
                  </a:tcPr>
                </a:tc>
                <a:tc vMerge="1">
                  <a:txBody>
                    <a:bodyPr/>
                    <a:lstStyle/>
                    <a:p>
                      <a:endParaRPr lang="en-GB"/>
                    </a:p>
                  </a:txBody>
                  <a:tcPr/>
                </a:tc>
                <a:extLst>
                  <a:ext uri="{0D108BD9-81ED-4DB2-BD59-A6C34878D82A}">
                    <a16:rowId xmlns:a16="http://schemas.microsoft.com/office/drawing/2014/main" val="3948212967"/>
                  </a:ext>
                </a:extLst>
              </a:tr>
              <a:tr h="662433">
                <a:tc>
                  <a:txBody>
                    <a:bodyPr/>
                    <a:lstStyle/>
                    <a:p>
                      <a:pPr algn="ctr" fontAlgn="ctr"/>
                      <a:r>
                        <a:rPr lang="en-GB" sz="1100" b="0" i="0" u="none" strike="noStrike">
                          <a:solidFill>
                            <a:srgbClr val="000000"/>
                          </a:solidFill>
                          <a:effectLst/>
                          <a:latin typeface="Arial" panose="020B0604020202020204" pitchFamily="34" charset="0"/>
                        </a:rPr>
                        <a:t>H1</a:t>
                      </a:r>
                    </a:p>
                  </a:txBody>
                  <a:tcPr marL="6912" marR="6912" marT="6912" marB="0" anchor="ctr">
                    <a:lnL>
                      <a:noFill/>
                    </a:lnL>
                    <a:lnR>
                      <a:noFill/>
                    </a:lnR>
                    <a:lnT>
                      <a:noFill/>
                    </a:lnT>
                    <a:lnB>
                      <a:noFill/>
                    </a:lnB>
                    <a:solidFill>
                      <a:srgbClr val="F2CEEF"/>
                    </a:solidFill>
                  </a:tcPr>
                </a:tc>
                <a:tc>
                  <a:txBody>
                    <a:bodyPr/>
                    <a:lstStyle/>
                    <a:p>
                      <a:pPr algn="l" fontAlgn="ctr"/>
                      <a:r>
                        <a:rPr lang="en-GB" sz="1100" b="0" i="0" u="none" strike="noStrike">
                          <a:solidFill>
                            <a:srgbClr val="000000"/>
                          </a:solidFill>
                          <a:effectLst/>
                          <a:latin typeface="Arial" panose="020B0604020202020204" pitchFamily="34" charset="0"/>
                        </a:rPr>
                        <a:t>Assess people for long-term care at an optimised time </a:t>
                      </a:r>
                    </a:p>
                  </a:txBody>
                  <a:tcPr marL="6912" marR="6912" marT="6912" marB="0" anchor="ctr">
                    <a:lnL>
                      <a:noFill/>
                    </a:lnL>
                    <a:lnR>
                      <a:noFill/>
                    </a:lnR>
                    <a:lnT>
                      <a:noFill/>
                    </a:lnT>
                    <a:lnB>
                      <a:noFill/>
                    </a:lnB>
                    <a:solidFill>
                      <a:srgbClr val="F2CEEF"/>
                    </a:solidFill>
                  </a:tcPr>
                </a:tc>
                <a:tc>
                  <a:txBody>
                    <a:bodyPr/>
                    <a:lstStyle/>
                    <a:p>
                      <a:pPr algn="l" fontAlgn="ctr"/>
                      <a:r>
                        <a:rPr lang="en-GB" sz="1100" b="0" i="0" u="none" strike="noStrike">
                          <a:solidFill>
                            <a:srgbClr val="000000"/>
                          </a:solidFill>
                          <a:effectLst/>
                          <a:latin typeface="Arial" panose="020B0604020202020204" pitchFamily="34" charset="0"/>
                        </a:rPr>
                        <a:t> </a:t>
                      </a:r>
                    </a:p>
                  </a:txBody>
                  <a:tcPr marL="6912" marR="6912" marT="6912" marB="0" anchor="ctr">
                    <a:lnL>
                      <a:noFill/>
                    </a:lnL>
                    <a:lnR>
                      <a:noFill/>
                    </a:lnR>
                    <a:lnT>
                      <a:noFill/>
                    </a:lnT>
                    <a:lnB>
                      <a:noFill/>
                    </a:lnB>
                    <a:solidFill>
                      <a:srgbClr val="F2CEEF"/>
                    </a:solidFill>
                  </a:tcPr>
                </a:tc>
                <a:tc>
                  <a:txBody>
                    <a:bodyPr/>
                    <a:lstStyle/>
                    <a:p>
                      <a:pPr algn="l" fontAlgn="ctr"/>
                      <a:r>
                        <a:rPr lang="en-GB" sz="1100" b="0" i="0" u="none" strike="noStrike">
                          <a:solidFill>
                            <a:srgbClr val="000000"/>
                          </a:solidFill>
                          <a:effectLst/>
                          <a:latin typeface="Arial" panose="020B0604020202020204" pitchFamily="34" charset="0"/>
                        </a:rPr>
                        <a:t> </a:t>
                      </a:r>
                    </a:p>
                  </a:txBody>
                  <a:tcPr marL="6912" marR="6912" marT="6912" marB="0" anchor="ctr">
                    <a:lnL>
                      <a:noFill/>
                    </a:lnL>
                    <a:lnR>
                      <a:noFill/>
                    </a:lnR>
                    <a:lnT>
                      <a:noFill/>
                    </a:lnT>
                    <a:lnB>
                      <a:noFill/>
                    </a:lnB>
                    <a:solidFill>
                      <a:srgbClr val="F2CEEF"/>
                    </a:solidFill>
                  </a:tcPr>
                </a:tc>
                <a:tc>
                  <a:txBody>
                    <a:bodyPr/>
                    <a:lstStyle/>
                    <a:p>
                      <a:pPr algn="l" fontAlgn="ctr"/>
                      <a:r>
                        <a:rPr lang="en-GB" sz="1100" b="0" i="0" u="none" strike="noStrike" dirty="0">
                          <a:solidFill>
                            <a:srgbClr val="000000"/>
                          </a:solidFill>
                          <a:effectLst/>
                          <a:latin typeface="Arial" panose="020B0604020202020204" pitchFamily="34" charset="0"/>
                        </a:rPr>
                        <a:t> </a:t>
                      </a:r>
                    </a:p>
                  </a:txBody>
                  <a:tcPr marL="6912" marR="6912" marT="6912" marB="0" anchor="ctr">
                    <a:lnL>
                      <a:noFill/>
                    </a:lnL>
                    <a:lnR>
                      <a:noFill/>
                    </a:lnR>
                    <a:lnT>
                      <a:noFill/>
                    </a:lnT>
                    <a:lnB>
                      <a:noFill/>
                    </a:lnB>
                    <a:solidFill>
                      <a:srgbClr val="F2CEEF"/>
                    </a:solidFill>
                  </a:tcPr>
                </a:tc>
                <a:tc>
                  <a:txBody>
                    <a:bodyPr/>
                    <a:lstStyle/>
                    <a:p>
                      <a:pPr algn="l" fontAlgn="ctr"/>
                      <a:r>
                        <a:rPr lang="en-GB" sz="900" b="0" i="0" u="none" strike="noStrike">
                          <a:solidFill>
                            <a:srgbClr val="000000"/>
                          </a:solidFill>
                          <a:effectLst/>
                          <a:latin typeface="Arial" panose="020B0604020202020204" pitchFamily="34" charset="0"/>
                        </a:rPr>
                        <a:t> </a:t>
                      </a:r>
                    </a:p>
                  </a:txBody>
                  <a:tcPr marL="6912" marR="6912" marT="6912" marB="0" anchor="ctr">
                    <a:lnL>
                      <a:noFill/>
                    </a:lnL>
                    <a:lnR>
                      <a:noFill/>
                    </a:lnR>
                    <a:lnT>
                      <a:noFill/>
                    </a:lnT>
                    <a:lnB>
                      <a:noFill/>
                    </a:lnB>
                    <a:solidFill>
                      <a:srgbClr val="F2CEEF"/>
                    </a:solidFill>
                  </a:tcPr>
                </a:tc>
                <a:extLst>
                  <a:ext uri="{0D108BD9-81ED-4DB2-BD59-A6C34878D82A}">
                    <a16:rowId xmlns:a16="http://schemas.microsoft.com/office/drawing/2014/main" val="3192323291"/>
                  </a:ext>
                </a:extLst>
              </a:tr>
              <a:tr h="934062">
                <a:tc>
                  <a:txBody>
                    <a:bodyPr/>
                    <a:lstStyle/>
                    <a:p>
                      <a:pPr algn="ctr" fontAlgn="ctr"/>
                      <a:r>
                        <a:rPr lang="en-GB" sz="1100" b="0" i="0" u="none" strike="noStrike">
                          <a:solidFill>
                            <a:srgbClr val="000000"/>
                          </a:solidFill>
                          <a:effectLst/>
                          <a:latin typeface="Arial" panose="020B0604020202020204" pitchFamily="34" charset="0"/>
                        </a:rPr>
                        <a:t>H1.1</a:t>
                      </a:r>
                    </a:p>
                  </a:txBody>
                  <a:tcPr marL="6912" marR="6912" marT="6912" marB="0" anchor="ctr">
                    <a:lnL>
                      <a:noFill/>
                    </a:lnL>
                    <a:lnR>
                      <a:noFill/>
                    </a:lnR>
                    <a:lnT>
                      <a:noFill/>
                    </a:lnT>
                    <a:lnB>
                      <a:noFill/>
                    </a:lnB>
                    <a:solidFill>
                      <a:srgbClr val="FFFFFF"/>
                    </a:solidFill>
                  </a:tcPr>
                </a:tc>
                <a:tc>
                  <a:txBody>
                    <a:bodyPr/>
                    <a:lstStyle/>
                    <a:p>
                      <a:pPr algn="l" fontAlgn="ctr"/>
                      <a:r>
                        <a:rPr lang="en-GB" sz="1100" b="0" i="0" u="none" strike="noStrike" dirty="0">
                          <a:solidFill>
                            <a:srgbClr val="000000"/>
                          </a:solidFill>
                          <a:effectLst/>
                          <a:latin typeface="Arial" panose="020B0604020202020204" pitchFamily="34" charset="0"/>
                        </a:rPr>
                        <a:t>Clearly describe the process for individuals on a discharge pathway from hospital to access an appropriate assessment for their long term care needs, either through a Care Act assessment. or for a small number of those with the highest levels of complex, intense or unpredictable needs an assessment for NHS Continuing Healthcare (CHC). </a:t>
                      </a:r>
                    </a:p>
                  </a:txBody>
                  <a:tcPr marL="6912" marR="6912" marT="6912" marB="0" anchor="ctr">
                    <a:lnL>
                      <a:noFill/>
                    </a:lnL>
                    <a:lnR>
                      <a:noFill/>
                    </a:lnR>
                    <a:lnT>
                      <a:noFill/>
                    </a:lnT>
                    <a:lnB>
                      <a:noFill/>
                    </a:lnB>
                    <a:solidFill>
                      <a:srgbClr val="FFFFFF"/>
                    </a:solidFill>
                  </a:tcPr>
                </a:tc>
                <a:tc>
                  <a:txBody>
                    <a:bodyPr/>
                    <a:lstStyle/>
                    <a:p>
                      <a:pPr algn="l" fontAlgn="ctr"/>
                      <a:r>
                        <a:rPr lang="en-GB" sz="1100" b="0" i="0" u="none" strike="noStrike">
                          <a:solidFill>
                            <a:srgbClr val="000000"/>
                          </a:solidFill>
                          <a:effectLst/>
                          <a:latin typeface="Arial" panose="020B0604020202020204" pitchFamily="34" charset="0"/>
                        </a:rPr>
                        <a:t> </a:t>
                      </a:r>
                    </a:p>
                  </a:txBody>
                  <a:tcPr marL="6912" marR="6912" marT="6912" marB="0" anchor="ctr">
                    <a:lnL>
                      <a:noFill/>
                    </a:lnL>
                    <a:lnR>
                      <a:noFill/>
                    </a:lnR>
                    <a:lnT>
                      <a:noFill/>
                    </a:lnT>
                    <a:lnB>
                      <a:noFill/>
                    </a:lnB>
                    <a:solidFill>
                      <a:srgbClr val="FFFFFF"/>
                    </a:solidFill>
                  </a:tcPr>
                </a:tc>
                <a:tc>
                  <a:txBody>
                    <a:bodyPr/>
                    <a:lstStyle/>
                    <a:p>
                      <a:pPr algn="l" fontAlgn="ctr"/>
                      <a:r>
                        <a:rPr lang="en-GB" sz="1100" b="0" i="0" u="none" strike="noStrike">
                          <a:solidFill>
                            <a:srgbClr val="000000"/>
                          </a:solidFill>
                          <a:effectLst/>
                          <a:latin typeface="Arial" panose="020B0604020202020204" pitchFamily="34" charset="0"/>
                        </a:rPr>
                        <a:t> </a:t>
                      </a:r>
                    </a:p>
                  </a:txBody>
                  <a:tcPr marL="6912" marR="6912" marT="6912" marB="0" anchor="ctr">
                    <a:lnL>
                      <a:noFill/>
                    </a:lnL>
                    <a:lnR>
                      <a:noFill/>
                    </a:lnR>
                    <a:lnT>
                      <a:noFill/>
                    </a:lnT>
                    <a:lnB>
                      <a:noFill/>
                    </a:lnB>
                    <a:solidFill>
                      <a:srgbClr val="FFFFFF"/>
                    </a:solidFill>
                  </a:tcPr>
                </a:tc>
                <a:tc>
                  <a:txBody>
                    <a:bodyPr/>
                    <a:lstStyle/>
                    <a:p>
                      <a:pPr algn="l" fontAlgn="ctr"/>
                      <a:r>
                        <a:rPr lang="en-GB" sz="1100" b="0" i="0" u="none" strike="noStrike" dirty="0">
                          <a:solidFill>
                            <a:srgbClr val="000000"/>
                          </a:solidFill>
                          <a:effectLst/>
                          <a:latin typeface="Arial" panose="020B0604020202020204" pitchFamily="34" charset="0"/>
                        </a:rPr>
                        <a:t> </a:t>
                      </a:r>
                    </a:p>
                  </a:txBody>
                  <a:tcPr marL="6912" marR="6912" marT="6912" marB="0" anchor="ctr">
                    <a:lnL>
                      <a:noFill/>
                    </a:lnL>
                    <a:lnR>
                      <a:noFill/>
                    </a:lnR>
                    <a:lnT>
                      <a:noFill/>
                    </a:lnT>
                    <a:lnB>
                      <a:noFill/>
                    </a:lnB>
                    <a:solidFill>
                      <a:srgbClr val="FFFFFF"/>
                    </a:solidFill>
                  </a:tcPr>
                </a:tc>
                <a:tc rowSpan="3">
                  <a:txBody>
                    <a:bodyPr/>
                    <a:lstStyle/>
                    <a:p>
                      <a:pPr algn="ctr" fontAlgn="ctr"/>
                      <a:r>
                        <a:rPr lang="en-GB" sz="900" b="1" i="0" u="none" strike="noStrike" dirty="0">
                          <a:solidFill>
                            <a:srgbClr val="000000"/>
                          </a:solidFill>
                          <a:effectLst/>
                          <a:latin typeface="Arial" panose="020B0604020202020204" pitchFamily="34" charset="0"/>
                        </a:rPr>
                        <a:t>Indicator of success: </a:t>
                      </a:r>
                      <a:r>
                        <a:rPr lang="en-GB" sz="900" b="0" i="0" u="none" strike="noStrike" dirty="0">
                          <a:solidFill>
                            <a:srgbClr val="000000"/>
                          </a:solidFill>
                          <a:effectLst/>
                          <a:latin typeface="Arial" panose="020B0604020202020204" pitchFamily="34" charset="0"/>
                        </a:rPr>
                        <a:t>Staff survey including question: </a:t>
                      </a:r>
                    </a:p>
                    <a:p>
                      <a:pPr algn="ctr" fontAlgn="ctr"/>
                      <a:endParaRPr lang="en-GB" sz="900" b="0" i="0" u="none" strike="noStrike" dirty="0">
                        <a:solidFill>
                          <a:srgbClr val="000000"/>
                        </a:solidFill>
                        <a:effectLst/>
                        <a:latin typeface="Arial" panose="020B0604020202020204" pitchFamily="34" charset="0"/>
                      </a:endParaRPr>
                    </a:p>
                    <a:p>
                      <a:pPr algn="ctr" fontAlgn="ctr"/>
                      <a:r>
                        <a:rPr lang="en-GB" sz="900" b="0" i="0" u="none" strike="noStrike" dirty="0">
                          <a:solidFill>
                            <a:srgbClr val="000000"/>
                          </a:solidFill>
                          <a:effectLst/>
                          <a:latin typeface="Arial" panose="020B0604020202020204" pitchFamily="34" charset="0"/>
                        </a:rPr>
                        <a:t>- Do you feel you have complete knowledge of all the relevant local tools and information that would support end-of-life care for people with dementia? </a:t>
                      </a:r>
                    </a:p>
                    <a:p>
                      <a:pPr algn="l" fontAlgn="ctr"/>
                      <a:r>
                        <a:rPr lang="en-GB" sz="900" b="1" i="0" u="none" strike="noStrike" dirty="0">
                          <a:solidFill>
                            <a:srgbClr val="000000"/>
                          </a:solidFill>
                          <a:effectLst/>
                          <a:latin typeface="Arial" panose="020B0604020202020204" pitchFamily="34" charset="0"/>
                        </a:rPr>
                        <a:t> </a:t>
                      </a:r>
                    </a:p>
                  </a:txBody>
                  <a:tcPr marL="6912" marR="6912" marT="6912" marB="0" anchor="ctr">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1395148648"/>
                  </a:ext>
                </a:extLst>
              </a:tr>
              <a:tr h="388322">
                <a:tc>
                  <a:txBody>
                    <a:bodyPr/>
                    <a:lstStyle/>
                    <a:p>
                      <a:pPr algn="ctr" fontAlgn="ctr"/>
                      <a:r>
                        <a:rPr lang="en-GB" sz="1100" b="0" i="0" u="none" strike="noStrike">
                          <a:solidFill>
                            <a:srgbClr val="000000"/>
                          </a:solidFill>
                          <a:effectLst/>
                          <a:latin typeface="Arial" panose="020B0604020202020204" pitchFamily="34" charset="0"/>
                        </a:rPr>
                        <a:t>H2</a:t>
                      </a:r>
                    </a:p>
                  </a:txBody>
                  <a:tcPr marL="6912" marR="6912" marT="6912" marB="0" anchor="ctr">
                    <a:lnL>
                      <a:noFill/>
                    </a:lnL>
                    <a:lnR>
                      <a:noFill/>
                    </a:lnR>
                    <a:lnT>
                      <a:noFill/>
                    </a:lnT>
                    <a:lnB>
                      <a:noFill/>
                    </a:lnB>
                    <a:solidFill>
                      <a:srgbClr val="F2CEEF"/>
                    </a:solidFill>
                  </a:tcPr>
                </a:tc>
                <a:tc>
                  <a:txBody>
                    <a:bodyPr/>
                    <a:lstStyle/>
                    <a:p>
                      <a:pPr algn="l" fontAlgn="ctr"/>
                      <a:r>
                        <a:rPr lang="en-GB" sz="1100" b="0" i="0" u="none" strike="noStrike">
                          <a:solidFill>
                            <a:srgbClr val="000000"/>
                          </a:solidFill>
                          <a:effectLst/>
                          <a:latin typeface="Arial" panose="020B0604020202020204" pitchFamily="34" charset="0"/>
                        </a:rPr>
                        <a:t>Enable personalised support in end of life care</a:t>
                      </a:r>
                    </a:p>
                  </a:txBody>
                  <a:tcPr marL="6912" marR="6912" marT="6912" marB="0" anchor="ctr">
                    <a:lnL>
                      <a:noFill/>
                    </a:lnL>
                    <a:lnR>
                      <a:noFill/>
                    </a:lnR>
                    <a:lnT>
                      <a:noFill/>
                    </a:lnT>
                    <a:lnB>
                      <a:noFill/>
                    </a:lnB>
                    <a:solidFill>
                      <a:srgbClr val="F2CEEF"/>
                    </a:solidFill>
                  </a:tcPr>
                </a:tc>
                <a:tc>
                  <a:txBody>
                    <a:bodyPr/>
                    <a:lstStyle/>
                    <a:p>
                      <a:pPr algn="l" fontAlgn="ctr"/>
                      <a:r>
                        <a:rPr lang="en-GB" sz="1100" b="0" i="0" u="none" strike="noStrike">
                          <a:solidFill>
                            <a:srgbClr val="000000"/>
                          </a:solidFill>
                          <a:effectLst/>
                          <a:latin typeface="Arial" panose="020B0604020202020204" pitchFamily="34" charset="0"/>
                        </a:rPr>
                        <a:t> </a:t>
                      </a:r>
                    </a:p>
                  </a:txBody>
                  <a:tcPr marL="6912" marR="6912" marT="6912" marB="0" anchor="ctr">
                    <a:lnL>
                      <a:noFill/>
                    </a:lnL>
                    <a:lnR>
                      <a:noFill/>
                    </a:lnR>
                    <a:lnT>
                      <a:noFill/>
                    </a:lnT>
                    <a:lnB>
                      <a:noFill/>
                    </a:lnB>
                    <a:solidFill>
                      <a:srgbClr val="F2CEEF"/>
                    </a:solidFill>
                  </a:tcPr>
                </a:tc>
                <a:tc>
                  <a:txBody>
                    <a:bodyPr/>
                    <a:lstStyle/>
                    <a:p>
                      <a:pPr algn="l" fontAlgn="ctr"/>
                      <a:r>
                        <a:rPr lang="en-GB" sz="1100" b="0" i="0" u="none" strike="noStrike">
                          <a:solidFill>
                            <a:srgbClr val="000000"/>
                          </a:solidFill>
                          <a:effectLst/>
                          <a:latin typeface="Arial" panose="020B0604020202020204" pitchFamily="34" charset="0"/>
                        </a:rPr>
                        <a:t> </a:t>
                      </a:r>
                    </a:p>
                  </a:txBody>
                  <a:tcPr marL="6912" marR="6912" marT="6912" marB="0" anchor="ctr">
                    <a:lnL>
                      <a:noFill/>
                    </a:lnL>
                    <a:lnR>
                      <a:noFill/>
                    </a:lnR>
                    <a:lnT>
                      <a:noFill/>
                    </a:lnT>
                    <a:lnB>
                      <a:noFill/>
                    </a:lnB>
                    <a:solidFill>
                      <a:srgbClr val="F2CEEF"/>
                    </a:solidFill>
                  </a:tcPr>
                </a:tc>
                <a:tc>
                  <a:txBody>
                    <a:bodyPr/>
                    <a:lstStyle/>
                    <a:p>
                      <a:pPr algn="l" fontAlgn="ctr"/>
                      <a:r>
                        <a:rPr lang="en-GB" sz="1100" b="0" i="0" u="none" strike="noStrike" dirty="0">
                          <a:solidFill>
                            <a:srgbClr val="000000"/>
                          </a:solidFill>
                          <a:effectLst/>
                          <a:latin typeface="Arial" panose="020B0604020202020204" pitchFamily="34" charset="0"/>
                        </a:rPr>
                        <a:t> </a:t>
                      </a:r>
                    </a:p>
                  </a:txBody>
                  <a:tcPr marL="6912" marR="6912" marT="6912" marB="0" anchor="ctr">
                    <a:lnL>
                      <a:noFill/>
                    </a:lnL>
                    <a:lnR>
                      <a:noFill/>
                    </a:lnR>
                    <a:lnT>
                      <a:noFill/>
                    </a:lnT>
                    <a:lnB>
                      <a:noFill/>
                    </a:lnB>
                    <a:solidFill>
                      <a:srgbClr val="F2CEEF"/>
                    </a:solidFill>
                  </a:tcPr>
                </a:tc>
                <a:tc vMerge="1">
                  <a:txBody>
                    <a:bodyPr/>
                    <a:lstStyle/>
                    <a:p>
                      <a:endParaRPr/>
                    </a:p>
                  </a:txBody>
                  <a:tcPr marL="6912" marR="6912" marT="6912" marB="0" anchor="ctr">
                    <a:lnL>
                      <a:noFill/>
                    </a:lnL>
                    <a:lnR>
                      <a:noFill/>
                    </a:lnR>
                    <a:lnT>
                      <a:noFill/>
                    </a:lnT>
                    <a:lnB>
                      <a:noFill/>
                    </a:lnB>
                    <a:solidFill>
                      <a:srgbClr val="F2CEEF"/>
                    </a:solidFill>
                  </a:tcPr>
                </a:tc>
                <a:extLst>
                  <a:ext uri="{0D108BD9-81ED-4DB2-BD59-A6C34878D82A}">
                    <a16:rowId xmlns:a16="http://schemas.microsoft.com/office/drawing/2014/main" val="2331286343"/>
                  </a:ext>
                </a:extLst>
              </a:tr>
              <a:tr h="776644">
                <a:tc>
                  <a:txBody>
                    <a:bodyPr/>
                    <a:lstStyle/>
                    <a:p>
                      <a:pPr algn="ctr" fontAlgn="ctr"/>
                      <a:r>
                        <a:rPr lang="en-GB" sz="1100" b="0" i="0" u="none" strike="noStrike">
                          <a:solidFill>
                            <a:srgbClr val="000000"/>
                          </a:solidFill>
                          <a:effectLst/>
                          <a:latin typeface="Arial" panose="020B0604020202020204" pitchFamily="34" charset="0"/>
                        </a:rPr>
                        <a:t>H2.1</a:t>
                      </a:r>
                    </a:p>
                  </a:txBody>
                  <a:tcPr marL="6912" marR="6912" marT="6912" marB="0" anchor="ctr">
                    <a:lnL>
                      <a:noFill/>
                    </a:lnL>
                    <a:lnR>
                      <a:noFill/>
                    </a:lnR>
                    <a:lnT>
                      <a:noFill/>
                    </a:lnT>
                    <a:lnB>
                      <a:noFill/>
                    </a:lnB>
                    <a:solidFill>
                      <a:srgbClr val="FFFFFF"/>
                    </a:solidFill>
                  </a:tcPr>
                </a:tc>
                <a:tc>
                  <a:txBody>
                    <a:bodyPr/>
                    <a:lstStyle/>
                    <a:p>
                      <a:pPr algn="l" fontAlgn="ctr"/>
                      <a:r>
                        <a:rPr lang="en-GB" sz="1100" b="0" i="0" u="none" strike="noStrike">
                          <a:solidFill>
                            <a:srgbClr val="000000"/>
                          </a:solidFill>
                          <a:effectLst/>
                          <a:latin typeface="Arial" panose="020B0604020202020204" pitchFamily="34" charset="0"/>
                        </a:rPr>
                        <a:t>Clearly describe the service offering, ensuring there is equitable access for people with dementia and delirium to high quality, compassionate, integrated palliative and end of life care.</a:t>
                      </a:r>
                      <a:endParaRPr lang="en-GB" sz="1100" b="0" i="0" u="none" strike="noStrike" dirty="0">
                        <a:solidFill>
                          <a:srgbClr val="000000"/>
                        </a:solidFill>
                        <a:effectLst/>
                        <a:latin typeface="Arial" panose="020B0604020202020204" pitchFamily="34" charset="0"/>
                      </a:endParaRPr>
                    </a:p>
                  </a:txBody>
                  <a:tcPr marL="6912" marR="6912" marT="6912" marB="0" anchor="ctr">
                    <a:lnL>
                      <a:noFill/>
                    </a:lnL>
                    <a:lnR>
                      <a:noFill/>
                    </a:lnR>
                    <a:lnT>
                      <a:noFill/>
                    </a:lnT>
                    <a:lnB>
                      <a:noFill/>
                    </a:lnB>
                    <a:solidFill>
                      <a:srgbClr val="FFFFFF"/>
                    </a:solidFill>
                  </a:tcPr>
                </a:tc>
                <a:tc>
                  <a:txBody>
                    <a:bodyPr/>
                    <a:lstStyle/>
                    <a:p>
                      <a:pPr algn="l" fontAlgn="ctr"/>
                      <a:r>
                        <a:rPr lang="en-GB" sz="1100" b="0" i="0" u="none" strike="noStrike">
                          <a:solidFill>
                            <a:srgbClr val="000000"/>
                          </a:solidFill>
                          <a:effectLst/>
                          <a:latin typeface="Arial" panose="020B0604020202020204" pitchFamily="34" charset="0"/>
                        </a:rPr>
                        <a:t> </a:t>
                      </a:r>
                    </a:p>
                  </a:txBody>
                  <a:tcPr marL="6912" marR="6912" marT="6912" marB="0" anchor="ctr">
                    <a:lnL>
                      <a:noFill/>
                    </a:lnL>
                    <a:lnR>
                      <a:noFill/>
                    </a:lnR>
                    <a:lnT>
                      <a:noFill/>
                    </a:lnT>
                    <a:lnB>
                      <a:noFill/>
                    </a:lnB>
                    <a:solidFill>
                      <a:srgbClr val="FFFFFF"/>
                    </a:solidFill>
                  </a:tcPr>
                </a:tc>
                <a:tc>
                  <a:txBody>
                    <a:bodyPr/>
                    <a:lstStyle/>
                    <a:p>
                      <a:pPr algn="l" fontAlgn="ctr"/>
                      <a:r>
                        <a:rPr lang="en-GB" sz="1100" b="0" i="0" u="none" strike="noStrike">
                          <a:solidFill>
                            <a:srgbClr val="000000"/>
                          </a:solidFill>
                          <a:effectLst/>
                          <a:latin typeface="Arial" panose="020B0604020202020204" pitchFamily="34" charset="0"/>
                        </a:rPr>
                        <a:t> </a:t>
                      </a:r>
                    </a:p>
                  </a:txBody>
                  <a:tcPr marL="6912" marR="6912" marT="6912" marB="0" anchor="ctr">
                    <a:lnL>
                      <a:noFill/>
                    </a:lnL>
                    <a:lnR>
                      <a:noFill/>
                    </a:lnR>
                    <a:lnT>
                      <a:noFill/>
                    </a:lnT>
                    <a:lnB>
                      <a:noFill/>
                    </a:lnB>
                    <a:solidFill>
                      <a:srgbClr val="FFFFFF"/>
                    </a:solidFill>
                  </a:tcPr>
                </a:tc>
                <a:tc>
                  <a:txBody>
                    <a:bodyPr/>
                    <a:lstStyle/>
                    <a:p>
                      <a:pPr algn="l" fontAlgn="ctr"/>
                      <a:r>
                        <a:rPr lang="en-GB" sz="1100" b="0" i="0" u="none" strike="noStrike" dirty="0">
                          <a:solidFill>
                            <a:srgbClr val="000000"/>
                          </a:solidFill>
                          <a:effectLst/>
                          <a:latin typeface="Arial" panose="020B0604020202020204" pitchFamily="34" charset="0"/>
                        </a:rPr>
                        <a:t> </a:t>
                      </a:r>
                    </a:p>
                  </a:txBody>
                  <a:tcPr marL="6912" marR="6912" marT="6912" marB="0" anchor="ctr">
                    <a:lnL>
                      <a:noFill/>
                    </a:lnL>
                    <a:lnR>
                      <a:noFill/>
                    </a:lnR>
                    <a:lnT>
                      <a:noFill/>
                    </a:lnT>
                    <a:lnB>
                      <a:noFill/>
                    </a:lnB>
                    <a:solidFill>
                      <a:srgbClr val="FFFFFF"/>
                    </a:solidFill>
                  </a:tcPr>
                </a:tc>
                <a:tc vMerge="1">
                  <a:txBody>
                    <a:bodyPr/>
                    <a:lstStyle/>
                    <a:p>
                      <a:endParaRPr dirty="0"/>
                    </a:p>
                  </a:txBody>
                  <a:tcPr marL="6912" marR="6912" marT="6912" marB="0" anchor="ctr">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4187848759"/>
                  </a:ext>
                </a:extLst>
              </a:tr>
            </a:tbl>
          </a:graphicData>
        </a:graphic>
      </p:graphicFrame>
    </p:spTree>
    <p:extLst>
      <p:ext uri="{BB962C8B-B14F-4D97-AF65-F5344CB8AC3E}">
        <p14:creationId xmlns:p14="http://schemas.microsoft.com/office/powerpoint/2010/main" val="1009487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D45FBD-0204-574F-6606-1EF99B5642AC}"/>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DA832191-987B-FD6C-2BBA-5D2534178408}"/>
              </a:ext>
            </a:extLst>
          </p:cNvPr>
          <p:cNvSpPr txBox="1"/>
          <p:nvPr/>
        </p:nvSpPr>
        <p:spPr>
          <a:xfrm>
            <a:off x="624254" y="662039"/>
            <a:ext cx="10943492" cy="4955203"/>
          </a:xfrm>
          <a:prstGeom prst="rect">
            <a:avLst/>
          </a:prstGeom>
          <a:noFill/>
        </p:spPr>
        <p:txBody>
          <a:bodyPr wrap="square">
            <a:spAutoFit/>
          </a:bodyPr>
          <a:lstStyle/>
          <a:p>
            <a:pPr marL="342900" lvl="0" indent="-342900" algn="just">
              <a:buFont typeface="Symbol" pitchFamily="2" charset="2"/>
              <a:buChar char=""/>
            </a:pPr>
            <a:endParaRPr lang="en-GB" sz="1600" kern="100" dirty="0">
              <a:effectLst/>
              <a:latin typeface="Arial" panose="020B0604020202020204" pitchFamily="34" charset="0"/>
              <a:ea typeface="Aptos" panose="020B0004020202020204" pitchFamily="34" charset="0"/>
              <a:cs typeface="Times New Roman" panose="02020603050405020304" pitchFamily="18" charset="0"/>
            </a:endParaRPr>
          </a:p>
          <a:p>
            <a:pPr marL="342900" lvl="0" indent="-342900" algn="just">
              <a:buFont typeface="Symbol" pitchFamily="2" charset="2"/>
              <a:buChar char=""/>
            </a:pPr>
            <a:r>
              <a:rPr lang="en-GB" sz="1500" kern="100" dirty="0">
                <a:effectLst/>
                <a:latin typeface="Arial" panose="020B0604020202020204" pitchFamily="34" charset="0"/>
                <a:ea typeface="Aptos" panose="020B0004020202020204" pitchFamily="34" charset="0"/>
                <a:cs typeface="Times New Roman" panose="02020603050405020304" pitchFamily="18" charset="0"/>
              </a:rPr>
              <a:t>Whilst there are positive examples of progress and improvements in care, most areas still face significant challenges, including suitable pathways, standards and having consistent sets of performance measures that enable learning and iteration. </a:t>
            </a:r>
          </a:p>
          <a:p>
            <a:pPr marL="342900" lvl="0" indent="-342900" algn="just">
              <a:buFont typeface="Symbol" pitchFamily="2" charset="2"/>
              <a:buChar char=""/>
            </a:pPr>
            <a:endParaRPr lang="en-GB" sz="1500" kern="100" dirty="0">
              <a:latin typeface="Arial" panose="020B0604020202020204" pitchFamily="34" charset="0"/>
              <a:ea typeface="Aptos" panose="020B0004020202020204" pitchFamily="34" charset="0"/>
              <a:cs typeface="Times New Roman" panose="02020603050405020304" pitchFamily="18" charset="0"/>
            </a:endParaRPr>
          </a:p>
          <a:p>
            <a:pPr marL="342900" lvl="0" indent="-342900" algn="just">
              <a:buFont typeface="Symbol" pitchFamily="2" charset="2"/>
              <a:buChar char=""/>
            </a:pPr>
            <a:r>
              <a:rPr lang="en-GB" sz="1500" kern="100" dirty="0">
                <a:effectLst/>
                <a:latin typeface="Arial" panose="020B0604020202020204" pitchFamily="34" charset="0"/>
                <a:ea typeface="Aptos" panose="020B0004020202020204" pitchFamily="34" charset="0"/>
                <a:cs typeface="Times New Roman" panose="02020603050405020304" pitchFamily="18" charset="0"/>
              </a:rPr>
              <a:t>Integrated Care Systems (ICSs) that have made progress report that the solutions lie in ‘thinking outside the box’ and letting our humanity and common-sense shape what we change. This is underpinned by person centred care, realistic medicinal approaches and shared decision making. </a:t>
            </a:r>
          </a:p>
          <a:p>
            <a:pPr marL="342900" lvl="0" indent="-342900" algn="just">
              <a:buFont typeface="Symbol" pitchFamily="2" charset="2"/>
              <a:buChar char=""/>
            </a:pPr>
            <a:endParaRPr lang="en-GB" sz="1500" kern="100" dirty="0">
              <a:latin typeface="Arial" panose="020B0604020202020204" pitchFamily="34" charset="0"/>
              <a:ea typeface="Aptos" panose="020B0004020202020204" pitchFamily="34" charset="0"/>
              <a:cs typeface="Times New Roman" panose="02020603050405020304" pitchFamily="18" charset="0"/>
            </a:endParaRPr>
          </a:p>
          <a:p>
            <a:pPr marL="342900" lvl="0" indent="-342900" algn="just">
              <a:buFont typeface="Symbol" pitchFamily="2" charset="2"/>
              <a:buChar char=""/>
            </a:pPr>
            <a:r>
              <a:rPr lang="en-GB" sz="1500" kern="100" dirty="0">
                <a:effectLst/>
                <a:latin typeface="Arial" panose="020B0604020202020204" pitchFamily="34" charset="0"/>
                <a:ea typeface="Aptos" panose="020B0004020202020204" pitchFamily="34" charset="0"/>
                <a:cs typeface="Times New Roman" panose="02020603050405020304" pitchFamily="18" charset="0"/>
              </a:rPr>
              <a:t>The changes included in this high impact model have been prioritised on this basis, and this template provides a summarised view of the key outcomes and actions described within the High Impact Change Model (HICM).</a:t>
            </a:r>
          </a:p>
          <a:p>
            <a:pPr marL="342900" lvl="0" indent="-342900" algn="just">
              <a:buFont typeface="Symbol" pitchFamily="2" charset="2"/>
              <a:buChar char=""/>
            </a:pPr>
            <a:endParaRPr lang="en-GB" sz="1500" kern="100" dirty="0">
              <a:latin typeface="Arial" panose="020B0604020202020204" pitchFamily="34" charset="0"/>
              <a:ea typeface="Aptos" panose="020B0004020202020204" pitchFamily="34" charset="0"/>
              <a:cs typeface="Times New Roman" panose="02020603050405020304" pitchFamily="18" charset="0"/>
            </a:endParaRPr>
          </a:p>
          <a:p>
            <a:pPr marL="342900" lvl="0" indent="-342900" algn="just">
              <a:buFont typeface="Symbol" pitchFamily="2" charset="2"/>
              <a:buChar char=""/>
            </a:pPr>
            <a:r>
              <a:rPr lang="en-GB" sz="1500" kern="100" dirty="0">
                <a:effectLst/>
                <a:latin typeface="Arial" panose="020B0604020202020204" pitchFamily="34" charset="0"/>
                <a:ea typeface="Aptos" panose="020B0004020202020204" pitchFamily="34" charset="0"/>
                <a:cs typeface="Times New Roman" panose="02020603050405020304" pitchFamily="18" charset="0"/>
              </a:rPr>
              <a:t>To get started ICSs will need to identify key stakeholders that will be intrinsic for delivery of the ambitions of the HICM (examples of these have been provided on slide 3). These are not limited to but include representatives from: hospital discharge (including care transfer hubs), intermediate care, urgent and emergency care, adult social care, voluntary care sector, housing providers, clinical and professional leads (older peoples care, dementia, delirium), hospital chief executives, and people with lived experience. </a:t>
            </a:r>
          </a:p>
          <a:p>
            <a:pPr marL="342900" lvl="0" indent="-342900" algn="just">
              <a:buFont typeface="Symbol" pitchFamily="2" charset="2"/>
              <a:buChar char=""/>
            </a:pPr>
            <a:endParaRPr lang="en-GB" sz="1500" kern="100" dirty="0">
              <a:effectLst/>
              <a:latin typeface="Arial" panose="020B0604020202020204" pitchFamily="34" charset="0"/>
              <a:ea typeface="Aptos" panose="020B0004020202020204" pitchFamily="34" charset="0"/>
              <a:cs typeface="Times New Roman" panose="02020603050405020304" pitchFamily="18" charset="0"/>
            </a:endParaRPr>
          </a:p>
          <a:p>
            <a:pPr marL="342900" lvl="0" indent="-342900" algn="just">
              <a:buFont typeface="Symbol" pitchFamily="2" charset="2"/>
              <a:buChar char=""/>
            </a:pPr>
            <a:r>
              <a:rPr lang="en-GB" sz="1500" kern="100" dirty="0">
                <a:effectLst/>
                <a:latin typeface="Arial" panose="020B0604020202020204" pitchFamily="34" charset="0"/>
                <a:ea typeface="Aptos" panose="020B0004020202020204" pitchFamily="34" charset="0"/>
                <a:cs typeface="Times New Roman" panose="02020603050405020304" pitchFamily="18" charset="0"/>
              </a:rPr>
              <a:t>It will be </a:t>
            </a:r>
            <a:r>
              <a:rPr lang="en-GB" sz="1500" kern="100" dirty="0">
                <a:latin typeface="Arial" panose="020B0604020202020204" pitchFamily="34" charset="0"/>
                <a:ea typeface="Aptos" panose="020B0004020202020204" pitchFamily="34" charset="0"/>
                <a:cs typeface="Times New Roman" panose="02020603050405020304" pitchFamily="18" charset="0"/>
              </a:rPr>
              <a:t>helpful </a:t>
            </a:r>
            <a:r>
              <a:rPr lang="en-GB" sz="1500" kern="100" dirty="0">
                <a:effectLst/>
                <a:latin typeface="Arial" panose="020B0604020202020204" pitchFamily="34" charset="0"/>
                <a:ea typeface="Aptos" panose="020B0004020202020204" pitchFamily="34" charset="0"/>
                <a:cs typeface="Times New Roman" panose="02020603050405020304" pitchFamily="18" charset="0"/>
              </a:rPr>
              <a:t>to ensure that there is robust joint capacity and demand planning for intermediate services, underpinned by use of BCF funding and joint commissioning using pooled budgets if necessary, as the HICM will enable reflection on how these can be optimised. </a:t>
            </a:r>
          </a:p>
        </p:txBody>
      </p:sp>
      <p:sp>
        <p:nvSpPr>
          <p:cNvPr id="2" name="Title 1">
            <a:extLst>
              <a:ext uri="{FF2B5EF4-FFF2-40B4-BE49-F238E27FC236}">
                <a16:creationId xmlns:a16="http://schemas.microsoft.com/office/drawing/2014/main" id="{0E97A089-D73E-26E9-1563-B87D5BDCCF41}"/>
              </a:ext>
            </a:extLst>
          </p:cNvPr>
          <p:cNvSpPr>
            <a:spLocks noGrp="1"/>
          </p:cNvSpPr>
          <p:nvPr>
            <p:ph type="title"/>
          </p:nvPr>
        </p:nvSpPr>
        <p:spPr>
          <a:xfrm>
            <a:off x="743607" y="-84805"/>
            <a:ext cx="10515600" cy="1325563"/>
          </a:xfrm>
        </p:spPr>
        <p:txBody>
          <a:bodyPr>
            <a:normAutofit/>
          </a:bodyPr>
          <a:lstStyle/>
          <a:p>
            <a:pPr>
              <a:lnSpc>
                <a:spcPts val="3200"/>
              </a:lnSpc>
              <a:spcBef>
                <a:spcPts val="2000"/>
              </a:spcBef>
            </a:pPr>
            <a:r>
              <a:rPr lang="en-GB" sz="2400" b="1" dirty="0">
                <a:solidFill>
                  <a:schemeClr val="accent6"/>
                </a:solidFill>
                <a:latin typeface="Arial" panose="020B0604020202020204" pitchFamily="34" charset="0"/>
                <a:cs typeface="Arial" panose="020B0604020202020204" pitchFamily="34" charset="0"/>
              </a:rPr>
              <a:t>What is the action planning template?</a:t>
            </a:r>
            <a:endParaRPr lang="en-GB" sz="2400" dirty="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9532039"/>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7E7A3-D0F6-E446-F799-CCE52FD5FC6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64A0009-73A5-B0F7-F352-D646D19BE72A}"/>
              </a:ext>
            </a:extLst>
          </p:cNvPr>
          <p:cNvSpPr>
            <a:spLocks noGrp="1"/>
          </p:cNvSpPr>
          <p:nvPr>
            <p:ph type="title"/>
          </p:nvPr>
        </p:nvSpPr>
        <p:spPr>
          <a:xfrm>
            <a:off x="444062" y="179048"/>
            <a:ext cx="10515600" cy="1325563"/>
          </a:xfrm>
        </p:spPr>
        <p:txBody>
          <a:bodyPr>
            <a:normAutofit/>
          </a:bodyPr>
          <a:lstStyle/>
          <a:p>
            <a:r>
              <a:rPr lang="en-GB" sz="2400" b="1" dirty="0">
                <a:solidFill>
                  <a:schemeClr val="accent6"/>
                </a:solidFill>
                <a:latin typeface="Arial" panose="020B0604020202020204" pitchFamily="34" charset="0"/>
                <a:cs typeface="Arial" panose="020B0604020202020204" pitchFamily="34" charset="0"/>
              </a:rPr>
              <a:t>Who should be involved?</a:t>
            </a:r>
            <a:br>
              <a:rPr lang="en-GB" sz="2400" dirty="0">
                <a:solidFill>
                  <a:schemeClr val="accent6"/>
                </a:solidFill>
                <a:latin typeface="Arial" panose="020B0604020202020204" pitchFamily="34" charset="0"/>
                <a:cs typeface="Arial" panose="020B0604020202020204" pitchFamily="34" charset="0"/>
              </a:rPr>
            </a:br>
            <a:endParaRPr lang="en-GB" sz="2400" dirty="0"/>
          </a:p>
        </p:txBody>
      </p:sp>
      <p:sp>
        <p:nvSpPr>
          <p:cNvPr id="3" name="TextBox 2">
            <a:extLst>
              <a:ext uri="{FF2B5EF4-FFF2-40B4-BE49-F238E27FC236}">
                <a16:creationId xmlns:a16="http://schemas.microsoft.com/office/drawing/2014/main" id="{BE93E2B6-AD85-62AE-E32E-C56E7F26CE2C}"/>
              </a:ext>
            </a:extLst>
          </p:cNvPr>
          <p:cNvSpPr txBox="1"/>
          <p:nvPr/>
        </p:nvSpPr>
        <p:spPr>
          <a:xfrm>
            <a:off x="539607" y="950613"/>
            <a:ext cx="10774198" cy="553998"/>
          </a:xfrm>
          <a:prstGeom prst="rect">
            <a:avLst/>
          </a:prstGeom>
          <a:noFill/>
        </p:spPr>
        <p:txBody>
          <a:bodyPr wrap="square" rtlCol="0">
            <a:spAutoFit/>
          </a:bodyPr>
          <a:lstStyle/>
          <a:p>
            <a:r>
              <a:rPr lang="en-GB" sz="1500" dirty="0"/>
              <a:t>Examples of key stakeholders have been included for ease, but should be carefully reflected to maximise participation as an opportunity to embed a new culture in the ICS for dementia care</a:t>
            </a:r>
          </a:p>
        </p:txBody>
      </p:sp>
      <p:graphicFrame>
        <p:nvGraphicFramePr>
          <p:cNvPr id="2" name="Table 1">
            <a:extLst>
              <a:ext uri="{FF2B5EF4-FFF2-40B4-BE49-F238E27FC236}">
                <a16:creationId xmlns:a16="http://schemas.microsoft.com/office/drawing/2014/main" id="{71D858FF-E62C-F5AC-51B3-463FB3B79E37}"/>
              </a:ext>
            </a:extLst>
          </p:cNvPr>
          <p:cNvGraphicFramePr>
            <a:graphicFrameLocks noGrp="1"/>
          </p:cNvGraphicFramePr>
          <p:nvPr>
            <p:extLst>
              <p:ext uri="{D42A27DB-BD31-4B8C-83A1-F6EECF244321}">
                <p14:modId xmlns:p14="http://schemas.microsoft.com/office/powerpoint/2010/main" val="3579267613"/>
              </p:ext>
            </p:extLst>
          </p:nvPr>
        </p:nvGraphicFramePr>
        <p:xfrm>
          <a:off x="539607" y="1577009"/>
          <a:ext cx="11045776" cy="4053379"/>
        </p:xfrm>
        <a:graphic>
          <a:graphicData uri="http://schemas.openxmlformats.org/drawingml/2006/table">
            <a:tbl>
              <a:tblPr firstRow="1"/>
              <a:tblGrid>
                <a:gridCol w="445128">
                  <a:extLst>
                    <a:ext uri="{9D8B030D-6E8A-4147-A177-3AD203B41FA5}">
                      <a16:colId xmlns:a16="http://schemas.microsoft.com/office/drawing/2014/main" val="307724527"/>
                    </a:ext>
                  </a:extLst>
                </a:gridCol>
                <a:gridCol w="3544540">
                  <a:extLst>
                    <a:ext uri="{9D8B030D-6E8A-4147-A177-3AD203B41FA5}">
                      <a16:colId xmlns:a16="http://schemas.microsoft.com/office/drawing/2014/main" val="3096489932"/>
                    </a:ext>
                  </a:extLst>
                </a:gridCol>
                <a:gridCol w="7056108">
                  <a:extLst>
                    <a:ext uri="{9D8B030D-6E8A-4147-A177-3AD203B41FA5}">
                      <a16:colId xmlns:a16="http://schemas.microsoft.com/office/drawing/2014/main" val="3869794443"/>
                    </a:ext>
                  </a:extLst>
                </a:gridCol>
              </a:tblGrid>
              <a:tr h="206605">
                <a:tc>
                  <a:txBody>
                    <a:bodyPr/>
                    <a:lstStyle/>
                    <a:p>
                      <a:pPr algn="ctr" fontAlgn="ctr"/>
                      <a:r>
                        <a:rPr lang="en-GB" sz="1200" b="0" i="0" u="none" strike="noStrike">
                          <a:solidFill>
                            <a:srgbClr val="000000"/>
                          </a:solidFill>
                          <a:effectLst/>
                          <a:latin typeface="Arial" panose="020B0604020202020204" pitchFamily="34" charset="0"/>
                        </a:rPr>
                        <a:t>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2060"/>
                    </a:solidFill>
                  </a:tcPr>
                </a:tc>
                <a:tc>
                  <a:txBody>
                    <a:bodyPr/>
                    <a:lstStyle/>
                    <a:p>
                      <a:pPr algn="ctr" fontAlgn="ctr"/>
                      <a:r>
                        <a:rPr lang="en-GB" sz="1200" b="0" i="0" u="none" strike="noStrike">
                          <a:solidFill>
                            <a:srgbClr val="FFFFFF"/>
                          </a:solidFill>
                          <a:effectLst/>
                          <a:latin typeface="Arial" panose="020B0604020202020204" pitchFamily="34" charset="0"/>
                        </a:rPr>
                        <a:t>High Impact Change Area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2060"/>
                    </a:solidFill>
                  </a:tcPr>
                </a:tc>
                <a:tc>
                  <a:txBody>
                    <a:bodyPr/>
                    <a:lstStyle/>
                    <a:p>
                      <a:pPr algn="ctr" fontAlgn="ctr"/>
                      <a:r>
                        <a:rPr lang="en-GB" sz="1200" b="0" i="0" u="none" strike="noStrike" dirty="0">
                          <a:solidFill>
                            <a:srgbClr val="FFFFFF"/>
                          </a:solidFill>
                          <a:effectLst/>
                          <a:latin typeface="Arial" panose="020B0604020202020204" pitchFamily="34" charset="0"/>
                        </a:rPr>
                        <a:t>Example stakeholders to be included in review of this area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2060"/>
                    </a:solidFill>
                  </a:tcPr>
                </a:tc>
                <a:extLst>
                  <a:ext uri="{0D108BD9-81ED-4DB2-BD59-A6C34878D82A}">
                    <a16:rowId xmlns:a16="http://schemas.microsoft.com/office/drawing/2014/main" val="202840586"/>
                  </a:ext>
                </a:extLst>
              </a:tr>
              <a:tr h="413212">
                <a:tc>
                  <a:txBody>
                    <a:bodyPr/>
                    <a:lstStyle/>
                    <a:p>
                      <a:pPr algn="ctr" fontAlgn="ctr"/>
                      <a:r>
                        <a:rPr lang="en-GB" sz="1200" b="0" i="0" u="none" strike="noStrike">
                          <a:solidFill>
                            <a:srgbClr val="FFFFFF"/>
                          </a:solidFill>
                          <a:effectLst/>
                          <a:latin typeface="Arial" panose="020B0604020202020204" pitchFamily="34" charset="0"/>
                        </a:rPr>
                        <a:t>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2060"/>
                    </a:solidFill>
                  </a:tcPr>
                </a:tc>
                <a:tc>
                  <a:txBody>
                    <a:bodyPr/>
                    <a:lstStyle/>
                    <a:p>
                      <a:pPr algn="ctr" fontAlgn="ctr"/>
                      <a:r>
                        <a:rPr lang="en-GB" sz="1200" b="0" i="0" u="none" strike="noStrike" dirty="0">
                          <a:solidFill>
                            <a:srgbClr val="000000"/>
                          </a:solidFill>
                          <a:effectLst/>
                          <a:latin typeface="Arial" panose="020B0604020202020204" pitchFamily="34" charset="0"/>
                        </a:rPr>
                        <a:t>Embedding effective support for unpaid carers</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ctr"/>
                      <a:r>
                        <a:rPr lang="en-GB" sz="1200" b="0" i="0" u="none" strike="noStrike" dirty="0">
                          <a:solidFill>
                            <a:srgbClr val="000000"/>
                          </a:solidFill>
                          <a:effectLst/>
                          <a:latin typeface="Arial" panose="020B0604020202020204" pitchFamily="34" charset="0"/>
                        </a:rPr>
                        <a:t>ICS, education and training teams, community NHS and social care teams, Primary Care Networks, VCFSE partners</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2284035"/>
                  </a:ext>
                </a:extLst>
              </a:tr>
              <a:tr h="518210">
                <a:tc>
                  <a:txBody>
                    <a:bodyPr/>
                    <a:lstStyle/>
                    <a:p>
                      <a:pPr algn="ctr" fontAlgn="ctr"/>
                      <a:r>
                        <a:rPr lang="en-GB" sz="1200" b="0" i="0" u="none" strike="noStrike">
                          <a:solidFill>
                            <a:srgbClr val="FFFFFF"/>
                          </a:solidFill>
                          <a:effectLst/>
                          <a:latin typeface="Arial" panose="020B0604020202020204" pitchFamily="34" charset="0"/>
                        </a:rPr>
                        <a:t>B</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2060"/>
                    </a:solidFill>
                  </a:tcPr>
                </a:tc>
                <a:tc>
                  <a:txBody>
                    <a:bodyPr/>
                    <a:lstStyle/>
                    <a:p>
                      <a:pPr algn="ctr" fontAlgn="ctr"/>
                      <a:r>
                        <a:rPr lang="en-GB" sz="1200" b="0" i="0" u="none" strike="noStrike" dirty="0">
                          <a:solidFill>
                            <a:srgbClr val="000000"/>
                          </a:solidFill>
                          <a:effectLst/>
                          <a:latin typeface="Arial" panose="020B0604020202020204" pitchFamily="34" charset="0"/>
                        </a:rPr>
                        <a:t>Being equipped to prevent and respond to crisis</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ctr"/>
                      <a:r>
                        <a:rPr lang="en-GB" sz="1200" b="0" i="0" u="none" strike="noStrike" dirty="0">
                          <a:solidFill>
                            <a:srgbClr val="000000"/>
                          </a:solidFill>
                          <a:effectLst/>
                          <a:latin typeface="Arial" panose="020B0604020202020204" pitchFamily="34" charset="0"/>
                        </a:rPr>
                        <a:t>ICS, providers of community NHS and social care, local ambulance service, community urgent response teams, community mental health teams, primary care, crisis resolution and home treatment teams, dementia crisis teams (where available)</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5064970"/>
                  </a:ext>
                </a:extLst>
              </a:tr>
              <a:tr h="518210">
                <a:tc>
                  <a:txBody>
                    <a:bodyPr/>
                    <a:lstStyle/>
                    <a:p>
                      <a:pPr algn="ctr" fontAlgn="ctr"/>
                      <a:r>
                        <a:rPr lang="en-GB" sz="1200" b="0" i="0" u="none" strike="noStrike">
                          <a:solidFill>
                            <a:srgbClr val="FFFFFF"/>
                          </a:solidFill>
                          <a:effectLst/>
                          <a:latin typeface="Arial" panose="020B0604020202020204" pitchFamily="34" charset="0"/>
                        </a:rPr>
                        <a:t>C</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2060"/>
                    </a:solidFill>
                  </a:tcPr>
                </a:tc>
                <a:tc>
                  <a:txBody>
                    <a:bodyPr/>
                    <a:lstStyle/>
                    <a:p>
                      <a:pPr algn="ctr" fontAlgn="ctr"/>
                      <a:r>
                        <a:rPr lang="en-GB" sz="1200" b="0" i="0" u="none" strike="noStrike" dirty="0">
                          <a:solidFill>
                            <a:srgbClr val="000000"/>
                          </a:solidFill>
                          <a:effectLst/>
                          <a:latin typeface="Arial" panose="020B0604020202020204" pitchFamily="34" charset="0"/>
                        </a:rPr>
                        <a:t>Managing presentations in the Emergency Department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ctr"/>
                      <a:r>
                        <a:rPr lang="en-GB" sz="1200" b="0" i="0" u="none" strike="noStrike" dirty="0">
                          <a:solidFill>
                            <a:srgbClr val="000000"/>
                          </a:solidFill>
                          <a:effectLst/>
                          <a:latin typeface="Arial" panose="020B0604020202020204" pitchFamily="34" charset="0"/>
                        </a:rPr>
                        <a:t>ICS, providers of community NHS and social care,  Urgent and emergency care leaders, acute hospital leaders, mental health liaison teams - crisis liaison and/ or liaison psychiatry, frailty and geriatric teams</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82403391"/>
                  </a:ext>
                </a:extLst>
              </a:tr>
              <a:tr h="497735">
                <a:tc>
                  <a:txBody>
                    <a:bodyPr/>
                    <a:lstStyle/>
                    <a:p>
                      <a:pPr algn="ctr" fontAlgn="ctr"/>
                      <a:r>
                        <a:rPr lang="en-GB" sz="1200" b="0" i="0" u="none" strike="noStrike">
                          <a:solidFill>
                            <a:srgbClr val="FFFFFF"/>
                          </a:solidFill>
                          <a:effectLst/>
                          <a:latin typeface="Arial" panose="020B0604020202020204" pitchFamily="34" charset="0"/>
                        </a:rPr>
                        <a:t>D</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2060"/>
                    </a:solidFill>
                  </a:tcPr>
                </a:tc>
                <a:tc>
                  <a:txBody>
                    <a:bodyPr/>
                    <a:lstStyle/>
                    <a:p>
                      <a:pPr algn="ctr" fontAlgn="ctr"/>
                      <a:r>
                        <a:rPr lang="en-GB" sz="1200" b="0" i="0" u="none" strike="noStrike" dirty="0">
                          <a:solidFill>
                            <a:srgbClr val="000000"/>
                          </a:solidFill>
                          <a:effectLst/>
                          <a:latin typeface="Arial" panose="020B0604020202020204" pitchFamily="34" charset="0"/>
                        </a:rPr>
                        <a:t>Timely identification and assessment in hospital</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ctr"/>
                      <a:r>
                        <a:rPr lang="en-GB" sz="1200" b="0" i="0" u="none" strike="noStrike" dirty="0">
                          <a:solidFill>
                            <a:srgbClr val="000000"/>
                          </a:solidFill>
                          <a:effectLst/>
                          <a:latin typeface="Arial" panose="020B0604020202020204" pitchFamily="34" charset="0"/>
                        </a:rPr>
                        <a:t>Clinicians/ professionals with specialism in dementia, frailty same day emergency care leads,</a:t>
                      </a:r>
                    </a:p>
                    <a:p>
                      <a:pPr algn="ctr" fontAlgn="ctr"/>
                      <a:r>
                        <a:rPr lang="en-GB" sz="1200" b="0" i="0" u="none" strike="noStrike" dirty="0">
                          <a:solidFill>
                            <a:srgbClr val="000000"/>
                          </a:solidFill>
                          <a:effectLst/>
                          <a:latin typeface="Arial" panose="020B0604020202020204" pitchFamily="34" charset="0"/>
                        </a:rPr>
                        <a:t>liaison psychiatry, geriatric care, frailty teams</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85614149"/>
                  </a:ext>
                </a:extLst>
              </a:tr>
              <a:tr h="413212">
                <a:tc>
                  <a:txBody>
                    <a:bodyPr/>
                    <a:lstStyle/>
                    <a:p>
                      <a:pPr algn="ctr" fontAlgn="ctr"/>
                      <a:r>
                        <a:rPr lang="en-GB" sz="1200" b="0" i="0" u="none" strike="noStrike">
                          <a:solidFill>
                            <a:srgbClr val="FFFFFF"/>
                          </a:solidFill>
                          <a:effectLst/>
                          <a:latin typeface="Arial" panose="020B0604020202020204" pitchFamily="34" charset="0"/>
                        </a:rPr>
                        <a:t>E</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2060"/>
                    </a:solidFill>
                  </a:tcPr>
                </a:tc>
                <a:tc>
                  <a:txBody>
                    <a:bodyPr/>
                    <a:lstStyle/>
                    <a:p>
                      <a:pPr algn="ctr" fontAlgn="ctr"/>
                      <a:r>
                        <a:rPr lang="en-GB" sz="1200" b="0" i="0" u="none" strike="noStrike" dirty="0">
                          <a:solidFill>
                            <a:srgbClr val="000000"/>
                          </a:solidFill>
                          <a:effectLst/>
                          <a:latin typeface="Arial" panose="020B0604020202020204" pitchFamily="34" charset="0"/>
                        </a:rPr>
                        <a:t>Improving the in-patient experience</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ctr"/>
                      <a:r>
                        <a:rPr lang="en-GB" sz="1200" b="0" i="0" u="none" strike="noStrike" dirty="0">
                          <a:solidFill>
                            <a:srgbClr val="000000"/>
                          </a:solidFill>
                          <a:effectLst/>
                          <a:latin typeface="Arial" panose="020B0604020202020204" pitchFamily="34" charset="0"/>
                        </a:rPr>
                        <a:t>Acute hospital leaders, ward managers, all staff providing care, dementia champions</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16243751"/>
                  </a:ext>
                </a:extLst>
              </a:tr>
              <a:tr h="413212">
                <a:tc>
                  <a:txBody>
                    <a:bodyPr/>
                    <a:lstStyle/>
                    <a:p>
                      <a:pPr algn="ctr" fontAlgn="ctr"/>
                      <a:r>
                        <a:rPr lang="en-GB" sz="1200" b="0" i="0" u="none" strike="noStrike">
                          <a:solidFill>
                            <a:srgbClr val="FFFFFF"/>
                          </a:solidFill>
                          <a:effectLst/>
                          <a:latin typeface="Arial" panose="020B0604020202020204" pitchFamily="34" charset="0"/>
                        </a:rPr>
                        <a:t>F</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2060"/>
                    </a:solidFill>
                  </a:tcPr>
                </a:tc>
                <a:tc>
                  <a:txBody>
                    <a:bodyPr/>
                    <a:lstStyle/>
                    <a:p>
                      <a:pPr algn="ctr" fontAlgn="ctr"/>
                      <a:r>
                        <a:rPr lang="en-GB" sz="1200" b="0" i="0" u="none" strike="noStrike" dirty="0">
                          <a:solidFill>
                            <a:srgbClr val="000000"/>
                          </a:solidFill>
                          <a:effectLst/>
                          <a:latin typeface="Arial" panose="020B0604020202020204" pitchFamily="34" charset="0"/>
                        </a:rPr>
                        <a:t>Optimising the discharge process</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ctr"/>
                      <a:r>
                        <a:rPr lang="en-GB" sz="1200" b="0" i="0" u="none" strike="noStrike" dirty="0">
                          <a:solidFill>
                            <a:srgbClr val="000000"/>
                          </a:solidFill>
                          <a:effectLst/>
                          <a:latin typeface="Arial" panose="020B0604020202020204" pitchFamily="34" charset="0"/>
                        </a:rPr>
                        <a:t> ICS, Care Transfer Hub, MDTs involved in the discharge processes, VCFSE partners (e.g. admiral nurses)</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90647833"/>
                  </a:ext>
                </a:extLst>
              </a:tr>
              <a:tr h="619816">
                <a:tc>
                  <a:txBody>
                    <a:bodyPr/>
                    <a:lstStyle/>
                    <a:p>
                      <a:pPr algn="ctr" fontAlgn="ctr"/>
                      <a:r>
                        <a:rPr lang="en-GB" sz="1200" b="0" i="0" u="none" strike="noStrike">
                          <a:solidFill>
                            <a:srgbClr val="FFFFFF"/>
                          </a:solidFill>
                          <a:effectLst/>
                          <a:latin typeface="Arial" panose="020B0604020202020204" pitchFamily="34" charset="0"/>
                        </a:rPr>
                        <a:t>G</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2060"/>
                    </a:solidFill>
                  </a:tcPr>
                </a:tc>
                <a:tc>
                  <a:txBody>
                    <a:bodyPr/>
                    <a:lstStyle/>
                    <a:p>
                      <a:pPr algn="ctr" fontAlgn="ctr"/>
                      <a:r>
                        <a:rPr lang="en-GB" sz="1200" b="0" i="0" u="none" strike="noStrike" dirty="0">
                          <a:solidFill>
                            <a:srgbClr val="000000"/>
                          </a:solidFill>
                          <a:effectLst/>
                          <a:latin typeface="Arial" panose="020B0604020202020204" pitchFamily="34" charset="0"/>
                        </a:rPr>
                        <a:t>Providing intermediate care that promotes positive outcomes</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ctr"/>
                      <a:r>
                        <a:rPr lang="en-GB" sz="1200" b="0" i="0" u="none" strike="noStrike" dirty="0">
                          <a:solidFill>
                            <a:srgbClr val="000000"/>
                          </a:solidFill>
                          <a:effectLst/>
                          <a:latin typeface="Arial" panose="020B0604020202020204" pitchFamily="34" charset="0"/>
                        </a:rPr>
                        <a:t>ICS, Intermediate care team leaders, intermediate care commissioners, community NHS and social care providers and multidisciplinary teams in Care Transfer Hub ( including rehabilitation services e.g. occupational therapists and physiotherapists)</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85926084"/>
                  </a:ext>
                </a:extLst>
              </a:tr>
              <a:tr h="413212">
                <a:tc>
                  <a:txBody>
                    <a:bodyPr/>
                    <a:lstStyle/>
                    <a:p>
                      <a:pPr algn="ctr" fontAlgn="ctr"/>
                      <a:r>
                        <a:rPr lang="en-GB" sz="1200" b="0" i="0" u="none" strike="noStrike">
                          <a:solidFill>
                            <a:srgbClr val="FFFFFF"/>
                          </a:solidFill>
                          <a:effectLst/>
                          <a:latin typeface="Arial" panose="020B0604020202020204" pitchFamily="34" charset="0"/>
                        </a:rPr>
                        <a:t>H</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2060"/>
                    </a:solidFill>
                  </a:tcPr>
                </a:tc>
                <a:tc>
                  <a:txBody>
                    <a:bodyPr/>
                    <a:lstStyle/>
                    <a:p>
                      <a:pPr algn="ctr" fontAlgn="ctr"/>
                      <a:r>
                        <a:rPr lang="en-GB" sz="1200" b="0" i="0" u="none" strike="noStrike" dirty="0">
                          <a:solidFill>
                            <a:srgbClr val="000000"/>
                          </a:solidFill>
                          <a:effectLst/>
                          <a:latin typeface="Arial" panose="020B0604020202020204" pitchFamily="34" charset="0"/>
                        </a:rPr>
                        <a:t>Facilitating ongoing, longer-term care needs</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ctr"/>
                      <a:r>
                        <a:rPr lang="en-GB" sz="1200" b="0" i="0" u="none" strike="noStrike" dirty="0">
                          <a:solidFill>
                            <a:srgbClr val="000000"/>
                          </a:solidFill>
                          <a:effectLst/>
                          <a:latin typeface="Arial" panose="020B0604020202020204" pitchFamily="34" charset="0"/>
                        </a:rPr>
                        <a:t>Care Transfer Hub; community NHS and social care, VCFSE partners</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05134390"/>
                  </a:ext>
                </a:extLst>
              </a:tr>
            </a:tbl>
          </a:graphicData>
        </a:graphic>
      </p:graphicFrame>
    </p:spTree>
    <p:extLst>
      <p:ext uri="{BB962C8B-B14F-4D97-AF65-F5344CB8AC3E}">
        <p14:creationId xmlns:p14="http://schemas.microsoft.com/office/powerpoint/2010/main" val="3360035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31F8C25-2167-B009-B213-A337080DA878}"/>
              </a:ext>
            </a:extLst>
          </p:cNvPr>
          <p:cNvSpPr txBox="1"/>
          <p:nvPr/>
        </p:nvSpPr>
        <p:spPr>
          <a:xfrm>
            <a:off x="466599" y="882756"/>
            <a:ext cx="10943492" cy="4955203"/>
          </a:xfrm>
          <a:prstGeom prst="rect">
            <a:avLst/>
          </a:prstGeom>
          <a:noFill/>
        </p:spPr>
        <p:txBody>
          <a:bodyPr wrap="square">
            <a:spAutoFit/>
          </a:bodyPr>
          <a:lstStyle/>
          <a:p>
            <a:pPr marL="342900" lvl="0" indent="-342900" algn="just">
              <a:buFont typeface="Symbol" pitchFamily="2" charset="2"/>
              <a:buChar char=""/>
            </a:pPr>
            <a:endParaRPr lang="en-GB" sz="1600" kern="100" dirty="0">
              <a:effectLst/>
              <a:latin typeface="Arial" panose="020B0604020202020204" pitchFamily="34" charset="0"/>
              <a:ea typeface="Aptos" panose="020B0004020202020204" pitchFamily="34" charset="0"/>
              <a:cs typeface="Times New Roman" panose="02020603050405020304" pitchFamily="18" charset="0"/>
            </a:endParaRPr>
          </a:p>
          <a:p>
            <a:pPr marL="342900" lvl="0" indent="-342900" algn="just">
              <a:buFont typeface="Symbol" pitchFamily="2" charset="2"/>
              <a:buChar char=""/>
            </a:pPr>
            <a:r>
              <a:rPr lang="en-GB" sz="1500" kern="100" dirty="0">
                <a:effectLst/>
                <a:latin typeface="Arial" panose="020B0604020202020204" pitchFamily="34" charset="0"/>
                <a:ea typeface="Aptos" panose="020B0004020202020204" pitchFamily="34" charset="0"/>
                <a:cs typeface="Times New Roman" panose="02020603050405020304" pitchFamily="18" charset="0"/>
              </a:rPr>
              <a:t>Decision-making in hospital that fully considers the person’s wishes and expert knowledge and experience of the care partner.</a:t>
            </a:r>
            <a:endParaRPr lang="en-GB" sz="1500" kern="100" dirty="0">
              <a:effectLst/>
              <a:latin typeface="Aptos" panose="020B0004020202020204" pitchFamily="34" charset="0"/>
              <a:ea typeface="Aptos" panose="020B0004020202020204" pitchFamily="34" charset="0"/>
              <a:cs typeface="Times New Roman" panose="02020603050405020304" pitchFamily="18" charset="0"/>
            </a:endParaRPr>
          </a:p>
          <a:p>
            <a:pPr algn="just"/>
            <a:r>
              <a:rPr lang="en-GB" sz="1500" kern="100" dirty="0">
                <a:effectLst/>
                <a:latin typeface="Arial" panose="020B0604020202020204" pitchFamily="34" charset="0"/>
                <a:ea typeface="Aptos" panose="020B0004020202020204" pitchFamily="34" charset="0"/>
                <a:cs typeface="Times New Roman" panose="02020603050405020304" pitchFamily="18" charset="0"/>
              </a:rPr>
              <a:t> </a:t>
            </a:r>
            <a:endParaRPr lang="en-GB" sz="15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buFont typeface="Symbol" pitchFamily="2" charset="2"/>
              <a:buChar char=""/>
            </a:pPr>
            <a:r>
              <a:rPr lang="en-GB" sz="1500" kern="100" dirty="0">
                <a:effectLst/>
                <a:latin typeface="Arial" panose="020B0604020202020204" pitchFamily="34" charset="0"/>
                <a:ea typeface="Aptos" panose="020B0004020202020204" pitchFamily="34" charset="0"/>
                <a:cs typeface="Times New Roman" panose="02020603050405020304" pitchFamily="18" charset="0"/>
              </a:rPr>
              <a:t>Reduced levels of distress, deconditioning and loss of independence for the person.</a:t>
            </a:r>
            <a:endParaRPr lang="en-GB" sz="1500" kern="100" dirty="0">
              <a:effectLst/>
              <a:latin typeface="Aptos" panose="020B0004020202020204" pitchFamily="34" charset="0"/>
              <a:ea typeface="Aptos" panose="020B0004020202020204" pitchFamily="34" charset="0"/>
              <a:cs typeface="Times New Roman" panose="02020603050405020304" pitchFamily="18" charset="0"/>
            </a:endParaRPr>
          </a:p>
          <a:p>
            <a:pPr algn="just"/>
            <a:r>
              <a:rPr lang="en-GB" sz="1500" kern="100" dirty="0">
                <a:effectLst/>
                <a:latin typeface="Arial" panose="020B0604020202020204" pitchFamily="34" charset="0"/>
                <a:ea typeface="Aptos" panose="020B0004020202020204" pitchFamily="34" charset="0"/>
                <a:cs typeface="Times New Roman" panose="02020603050405020304" pitchFamily="18" charset="0"/>
              </a:rPr>
              <a:t> </a:t>
            </a:r>
            <a:endParaRPr lang="en-GB" sz="15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buFont typeface="Symbol" pitchFamily="2" charset="2"/>
              <a:buChar char=""/>
            </a:pPr>
            <a:r>
              <a:rPr lang="en-GB" sz="1500" kern="100" dirty="0">
                <a:effectLst/>
                <a:latin typeface="Arial" panose="020B0604020202020204" pitchFamily="34" charset="0"/>
                <a:ea typeface="Aptos" panose="020B0004020202020204" pitchFamily="34" charset="0"/>
                <a:cs typeface="Times New Roman" panose="02020603050405020304" pitchFamily="18" charset="0"/>
              </a:rPr>
              <a:t>Assessment in the person’s usual place of residence that is informed by a more accurate baseline, leading to better decisions about what people need.</a:t>
            </a:r>
            <a:endParaRPr lang="en-GB" sz="1500" kern="100" dirty="0">
              <a:effectLst/>
              <a:latin typeface="Aptos" panose="020B0004020202020204" pitchFamily="34" charset="0"/>
              <a:ea typeface="Aptos" panose="020B0004020202020204" pitchFamily="34" charset="0"/>
              <a:cs typeface="Times New Roman" panose="02020603050405020304" pitchFamily="18" charset="0"/>
            </a:endParaRPr>
          </a:p>
          <a:p>
            <a:pPr algn="just"/>
            <a:r>
              <a:rPr lang="en-GB" sz="1500" kern="100" dirty="0">
                <a:effectLst/>
                <a:latin typeface="Arial" panose="020B0604020202020204" pitchFamily="34" charset="0"/>
                <a:ea typeface="Aptos" panose="020B0004020202020204" pitchFamily="34" charset="0"/>
                <a:cs typeface="Times New Roman" panose="02020603050405020304" pitchFamily="18" charset="0"/>
              </a:rPr>
              <a:t> </a:t>
            </a:r>
            <a:endParaRPr lang="en-GB" sz="15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buFont typeface="Symbol" pitchFamily="2" charset="2"/>
              <a:buChar char=""/>
            </a:pPr>
            <a:r>
              <a:rPr lang="en-GB" sz="1500" kern="100" dirty="0">
                <a:effectLst/>
                <a:latin typeface="Arial" panose="020B0604020202020204" pitchFamily="34" charset="0"/>
                <a:ea typeface="Aptos" panose="020B0004020202020204" pitchFamily="34" charset="0"/>
                <a:cs typeface="Times New Roman" panose="02020603050405020304" pitchFamily="18" charset="0"/>
              </a:rPr>
              <a:t>Where needed, the person receives timely and appropriate dementia/delirium skilled care and support in the community, helping to reduce the risk of further deterioration, attendance at hospital or (re)admission.</a:t>
            </a:r>
            <a:endParaRPr lang="en-GB" sz="1500" kern="100" dirty="0">
              <a:effectLst/>
              <a:latin typeface="Aptos" panose="020B0004020202020204" pitchFamily="34" charset="0"/>
              <a:ea typeface="Aptos" panose="020B0004020202020204" pitchFamily="34" charset="0"/>
              <a:cs typeface="Times New Roman" panose="02020603050405020304" pitchFamily="18" charset="0"/>
            </a:endParaRPr>
          </a:p>
          <a:p>
            <a:pPr algn="just"/>
            <a:r>
              <a:rPr lang="en-GB" sz="1500" kern="100" dirty="0">
                <a:effectLst/>
                <a:latin typeface="Arial" panose="020B0604020202020204" pitchFamily="34" charset="0"/>
                <a:ea typeface="Aptos" panose="020B0004020202020204" pitchFamily="34" charset="0"/>
                <a:cs typeface="Times New Roman" panose="02020603050405020304" pitchFamily="18" charset="0"/>
              </a:rPr>
              <a:t> </a:t>
            </a:r>
            <a:endParaRPr lang="en-GB" sz="15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buFont typeface="Symbol" pitchFamily="2" charset="2"/>
              <a:buChar char=""/>
            </a:pPr>
            <a:r>
              <a:rPr lang="en-GB" sz="1500" kern="100" dirty="0">
                <a:effectLst/>
                <a:latin typeface="Arial" panose="020B0604020202020204" pitchFamily="34" charset="0"/>
                <a:ea typeface="Aptos" panose="020B0004020202020204" pitchFamily="34" charset="0"/>
                <a:cs typeface="Times New Roman" panose="02020603050405020304" pitchFamily="18" charset="0"/>
              </a:rPr>
              <a:t>Savings to the system resulting from a shorter length of stay in hospital, a reduction in the required level of post-discharge care and avoidance of (re) admission through effective support in the community.</a:t>
            </a:r>
            <a:endParaRPr lang="en-GB" sz="1500" kern="100" dirty="0">
              <a:effectLst/>
              <a:latin typeface="Aptos" panose="020B0004020202020204" pitchFamily="34" charset="0"/>
              <a:ea typeface="Aptos" panose="020B0004020202020204" pitchFamily="34" charset="0"/>
              <a:cs typeface="Times New Roman" panose="02020603050405020304" pitchFamily="18" charset="0"/>
            </a:endParaRPr>
          </a:p>
          <a:p>
            <a:pPr algn="just"/>
            <a:r>
              <a:rPr lang="en-GB" sz="1500" kern="100" dirty="0">
                <a:effectLst/>
                <a:latin typeface="Arial" panose="020B0604020202020204" pitchFamily="34" charset="0"/>
                <a:ea typeface="Aptos" panose="020B0004020202020204" pitchFamily="34" charset="0"/>
                <a:cs typeface="Times New Roman" panose="02020603050405020304" pitchFamily="18" charset="0"/>
              </a:rPr>
              <a:t> </a:t>
            </a:r>
            <a:endParaRPr lang="en-GB" sz="15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buFont typeface="Symbol" pitchFamily="2" charset="2"/>
              <a:buChar char=""/>
            </a:pPr>
            <a:r>
              <a:rPr lang="en-GB" sz="1500" kern="100" dirty="0">
                <a:effectLst/>
                <a:latin typeface="Arial" panose="020B0604020202020204" pitchFamily="34" charset="0"/>
                <a:ea typeface="Aptos" panose="020B0004020202020204" pitchFamily="34" charset="0"/>
                <a:cs typeface="Times New Roman" panose="02020603050405020304" pitchFamily="18" charset="0"/>
              </a:rPr>
              <a:t>Opportunity to repurpose existing funding to promote better outcomes for the person and their families, e.g.  24-hour care at home short term versus cost of bedded care in a care home (which often results in residential care continuing in the long-term). </a:t>
            </a:r>
          </a:p>
          <a:p>
            <a:pPr algn="just"/>
            <a:endParaRPr lang="en-GB" sz="1500" kern="100" dirty="0">
              <a:effectLst/>
              <a:latin typeface="Aptos" panose="020B0004020202020204" pitchFamily="34" charset="0"/>
              <a:ea typeface="Aptos" panose="020B0004020202020204" pitchFamily="34" charset="0"/>
              <a:cs typeface="Times New Roman" panose="02020603050405020304" pitchFamily="18" charset="0"/>
            </a:endParaRPr>
          </a:p>
          <a:p>
            <a:pPr algn="just"/>
            <a:r>
              <a:rPr lang="en-GB" sz="1500" kern="100" dirty="0">
                <a:effectLst/>
                <a:latin typeface="Arial" panose="020B0604020202020204" pitchFamily="34" charset="0"/>
                <a:ea typeface="Aptos" panose="020B0004020202020204" pitchFamily="34" charset="0"/>
                <a:cs typeface="Times New Roman" panose="02020603050405020304" pitchFamily="18" charset="0"/>
              </a:rPr>
              <a:t>This is a brief snapshot of what good looks like. The high impact change model describes in more detail the practical activities and steps involved along this and other key parts of the person’s journey.</a:t>
            </a:r>
            <a:endParaRPr lang="en-GB" sz="1500" dirty="0"/>
          </a:p>
        </p:txBody>
      </p:sp>
      <p:sp>
        <p:nvSpPr>
          <p:cNvPr id="2" name="Title 1">
            <a:extLst>
              <a:ext uri="{FF2B5EF4-FFF2-40B4-BE49-F238E27FC236}">
                <a16:creationId xmlns:a16="http://schemas.microsoft.com/office/drawing/2014/main" id="{82790DB0-C770-FBAB-6269-19AA6CAC2B11}"/>
              </a:ext>
            </a:extLst>
          </p:cNvPr>
          <p:cNvSpPr>
            <a:spLocks noGrp="1"/>
          </p:cNvSpPr>
          <p:nvPr>
            <p:ph type="title"/>
          </p:nvPr>
        </p:nvSpPr>
        <p:spPr>
          <a:xfrm>
            <a:off x="404648" y="120760"/>
            <a:ext cx="10515600" cy="1325563"/>
          </a:xfrm>
        </p:spPr>
        <p:txBody>
          <a:bodyPr>
            <a:normAutofit/>
          </a:bodyPr>
          <a:lstStyle/>
          <a:p>
            <a:r>
              <a:rPr lang="en-GB" sz="2400" b="1" dirty="0">
                <a:solidFill>
                  <a:schemeClr val="accent6"/>
                </a:solidFill>
                <a:latin typeface="Arial" panose="020B0604020202020204" pitchFamily="34" charset="0"/>
                <a:cs typeface="Arial" panose="020B0604020202020204" pitchFamily="34" charset="0"/>
              </a:rPr>
              <a:t>What are the benefits of delivering the changes described in the HICM?</a:t>
            </a:r>
            <a:endParaRPr lang="en-GB" sz="2400" dirty="0"/>
          </a:p>
        </p:txBody>
      </p:sp>
    </p:spTree>
    <p:extLst>
      <p:ext uri="{BB962C8B-B14F-4D97-AF65-F5344CB8AC3E}">
        <p14:creationId xmlns:p14="http://schemas.microsoft.com/office/powerpoint/2010/main" val="3607130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00A06-852F-6151-4446-1C98B655B37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CA123A0-1990-D8B4-59D3-1E984F34BECE}"/>
              </a:ext>
            </a:extLst>
          </p:cNvPr>
          <p:cNvSpPr txBox="1">
            <a:spLocks noGrp="1"/>
          </p:cNvSpPr>
          <p:nvPr>
            <p:ph type="title" idx="4294967295"/>
          </p:nvPr>
        </p:nvSpPr>
        <p:spPr>
          <a:xfrm>
            <a:off x="624254" y="2462393"/>
            <a:ext cx="10943492" cy="50270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3200"/>
              </a:lnSpc>
              <a:spcBef>
                <a:spcPts val="2000"/>
              </a:spcBef>
              <a:spcAft>
                <a:spcPts val="0"/>
              </a:spcAft>
              <a:buClrTx/>
              <a:buSzTx/>
              <a:buFontTx/>
              <a:buNone/>
              <a:tabLst/>
              <a:defRPr/>
            </a:pPr>
            <a:r>
              <a:rPr kumimoji="0" lang="en-GB" sz="2800" b="1" i="0" u="none" strike="noStrike" kern="1200" cap="none" spc="0" normalizeH="0" baseline="0" noProof="0" dirty="0">
                <a:ln>
                  <a:noFill/>
                </a:ln>
                <a:solidFill>
                  <a:schemeClr val="accent6"/>
                </a:solidFill>
                <a:effectLst/>
                <a:uLnTx/>
                <a:uFillTx/>
                <a:latin typeface="Arial" panose="020B0604020202020204" pitchFamily="34" charset="0"/>
                <a:ea typeface="+mn-ea"/>
                <a:cs typeface="Arial" panose="020B0604020202020204" pitchFamily="34" charset="0"/>
              </a:rPr>
              <a:t>High Impact Change Areas</a:t>
            </a:r>
            <a:endParaRPr kumimoji="0" lang="en-GB" sz="1600" b="1"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253147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D97E90-CABC-DDEA-DBBB-71F2800E8F6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D30C8A0-CDDF-16D4-AA22-BF4C529D031C}"/>
              </a:ext>
            </a:extLst>
          </p:cNvPr>
          <p:cNvSpPr txBox="1">
            <a:spLocks noGrp="1"/>
          </p:cNvSpPr>
          <p:nvPr>
            <p:ph type="title" idx="4294967295"/>
          </p:nvPr>
        </p:nvSpPr>
        <p:spPr>
          <a:xfrm>
            <a:off x="624254" y="275784"/>
            <a:ext cx="10943492" cy="4701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3200"/>
              </a:lnSpc>
              <a:spcBef>
                <a:spcPts val="2000"/>
              </a:spcBef>
              <a:spcAft>
                <a:spcPts val="0"/>
              </a:spcAft>
              <a:buClrTx/>
              <a:buSzTx/>
              <a:buFontTx/>
              <a:buNone/>
              <a:tabLst/>
              <a:defRPr/>
            </a:pPr>
            <a:r>
              <a:rPr kumimoji="0" lang="en-GB" sz="2400" b="1" i="0" u="none" strike="noStrike" kern="1200" cap="none" spc="0" normalizeH="0" baseline="0" noProof="0" dirty="0">
                <a:ln>
                  <a:noFill/>
                </a:ln>
                <a:solidFill>
                  <a:schemeClr val="accent6"/>
                </a:solidFill>
                <a:effectLst/>
                <a:uLnTx/>
                <a:uFillTx/>
                <a:latin typeface="Arial" panose="020B0604020202020204" pitchFamily="34" charset="0"/>
                <a:ea typeface="+mj-ea"/>
                <a:cs typeface="Arial" panose="020B0604020202020204" pitchFamily="34" charset="0"/>
              </a:rPr>
              <a:t>A: Embedding effective support for unpaid carers</a:t>
            </a:r>
            <a:endParaRPr kumimoji="0" lang="en-GB" sz="2400" b="0" i="0" u="none" strike="noStrike" kern="1200" cap="none" spc="0" normalizeH="0" baseline="0" noProof="0" dirty="0">
              <a:ln>
                <a:noFill/>
              </a:ln>
              <a:solidFill>
                <a:schemeClr val="accent6"/>
              </a:solidFill>
              <a:effectLst/>
              <a:uLnTx/>
              <a:uFillTx/>
              <a:latin typeface="Arial" panose="020B0604020202020204" pitchFamily="34" charset="0"/>
              <a:ea typeface="+mn-ea"/>
              <a:cs typeface="Arial" panose="020B0604020202020204" pitchFamily="34" charset="0"/>
            </a:endParaRPr>
          </a:p>
        </p:txBody>
      </p:sp>
      <p:graphicFrame>
        <p:nvGraphicFramePr>
          <p:cNvPr id="8" name="Table 7">
            <a:extLst>
              <a:ext uri="{FF2B5EF4-FFF2-40B4-BE49-F238E27FC236}">
                <a16:creationId xmlns:a16="http://schemas.microsoft.com/office/drawing/2014/main" id="{7932F52A-D38A-58BD-240A-3779EDAB6E9A}"/>
              </a:ext>
            </a:extLst>
          </p:cNvPr>
          <p:cNvGraphicFramePr>
            <a:graphicFrameLocks noGrp="1"/>
          </p:cNvGraphicFramePr>
          <p:nvPr>
            <p:extLst>
              <p:ext uri="{D42A27DB-BD31-4B8C-83A1-F6EECF244321}">
                <p14:modId xmlns:p14="http://schemas.microsoft.com/office/powerpoint/2010/main" val="2190832449"/>
              </p:ext>
            </p:extLst>
          </p:nvPr>
        </p:nvGraphicFramePr>
        <p:xfrm>
          <a:off x="312127" y="950602"/>
          <a:ext cx="11567746" cy="5450427"/>
        </p:xfrm>
        <a:graphic>
          <a:graphicData uri="http://schemas.openxmlformats.org/drawingml/2006/table">
            <a:tbl>
              <a:tblPr firstRow="1"/>
              <a:tblGrid>
                <a:gridCol w="458025">
                  <a:extLst>
                    <a:ext uri="{9D8B030D-6E8A-4147-A177-3AD203B41FA5}">
                      <a16:colId xmlns:a16="http://schemas.microsoft.com/office/drawing/2014/main" val="1056638045"/>
                    </a:ext>
                  </a:extLst>
                </a:gridCol>
                <a:gridCol w="3924619">
                  <a:extLst>
                    <a:ext uri="{9D8B030D-6E8A-4147-A177-3AD203B41FA5}">
                      <a16:colId xmlns:a16="http://schemas.microsoft.com/office/drawing/2014/main" val="1165398653"/>
                    </a:ext>
                  </a:extLst>
                </a:gridCol>
                <a:gridCol w="919212">
                  <a:extLst>
                    <a:ext uri="{9D8B030D-6E8A-4147-A177-3AD203B41FA5}">
                      <a16:colId xmlns:a16="http://schemas.microsoft.com/office/drawing/2014/main" val="2464471949"/>
                    </a:ext>
                  </a:extLst>
                </a:gridCol>
                <a:gridCol w="965344">
                  <a:extLst>
                    <a:ext uri="{9D8B030D-6E8A-4147-A177-3AD203B41FA5}">
                      <a16:colId xmlns:a16="http://schemas.microsoft.com/office/drawing/2014/main" val="2397351297"/>
                    </a:ext>
                  </a:extLst>
                </a:gridCol>
                <a:gridCol w="1126273">
                  <a:extLst>
                    <a:ext uri="{9D8B030D-6E8A-4147-A177-3AD203B41FA5}">
                      <a16:colId xmlns:a16="http://schemas.microsoft.com/office/drawing/2014/main" val="1613379945"/>
                    </a:ext>
                  </a:extLst>
                </a:gridCol>
                <a:gridCol w="4174273">
                  <a:extLst>
                    <a:ext uri="{9D8B030D-6E8A-4147-A177-3AD203B41FA5}">
                      <a16:colId xmlns:a16="http://schemas.microsoft.com/office/drawing/2014/main" val="132884681"/>
                    </a:ext>
                  </a:extLst>
                </a:gridCol>
              </a:tblGrid>
              <a:tr h="358485">
                <a:tc gridSpan="2">
                  <a:txBody>
                    <a:bodyPr/>
                    <a:lstStyle/>
                    <a:p>
                      <a:pPr algn="ctr" fontAlgn="ctr"/>
                      <a:r>
                        <a:rPr lang="en-GB" sz="1200" b="0" i="0" u="none" strike="noStrike" dirty="0">
                          <a:solidFill>
                            <a:srgbClr val="FFFFFF"/>
                          </a:solidFill>
                          <a:effectLst/>
                          <a:latin typeface="Arial" panose="020B0604020202020204" pitchFamily="34" charset="0"/>
                        </a:rPr>
                        <a:t>High Impact Changes</a:t>
                      </a:r>
                    </a:p>
                  </a:txBody>
                  <a:tcPr marL="6912" marR="6912" marT="6912" marB="0" anchor="ctr">
                    <a:lnL>
                      <a:noFill/>
                    </a:lnL>
                    <a:lnR>
                      <a:noFill/>
                    </a:lnR>
                    <a:lnT>
                      <a:noFill/>
                    </a:lnT>
                    <a:lnB>
                      <a:noFill/>
                    </a:lnB>
                    <a:solidFill>
                      <a:srgbClr val="002060"/>
                    </a:solidFill>
                  </a:tcPr>
                </a:tc>
                <a:tc hMerge="1">
                  <a:txBody>
                    <a:bodyPr/>
                    <a:lstStyle/>
                    <a:p>
                      <a:endParaRPr lang="en-GB"/>
                    </a:p>
                  </a:txBody>
                  <a:tcPr/>
                </a:tc>
                <a:tc gridSpan="3">
                  <a:txBody>
                    <a:bodyPr/>
                    <a:lstStyle/>
                    <a:p>
                      <a:pPr algn="ctr" fontAlgn="ctr"/>
                      <a:r>
                        <a:rPr lang="en-GB" sz="1200" b="0" i="0" u="none" strike="noStrike" dirty="0">
                          <a:solidFill>
                            <a:srgbClr val="FFFFFF"/>
                          </a:solidFill>
                          <a:effectLst/>
                          <a:latin typeface="Arial" panose="020B0604020202020204" pitchFamily="34" charset="0"/>
                        </a:rPr>
                        <a:t>Self-reflection status</a:t>
                      </a:r>
                    </a:p>
                  </a:txBody>
                  <a:tcPr marL="6912" marR="6912" marT="6912" marB="0" anchor="ctr">
                    <a:lnL>
                      <a:noFill/>
                    </a:lnL>
                    <a:lnR>
                      <a:noFill/>
                    </a:lnR>
                    <a:lnT>
                      <a:noFill/>
                    </a:lnT>
                    <a:lnB>
                      <a:noFill/>
                    </a:lnB>
                    <a:solidFill>
                      <a:srgbClr val="002060"/>
                    </a:solidFill>
                  </a:tcPr>
                </a:tc>
                <a:tc hMerge="1">
                  <a:txBody>
                    <a:bodyPr/>
                    <a:lstStyle/>
                    <a:p>
                      <a:endParaRPr lang="en-GB"/>
                    </a:p>
                  </a:txBody>
                  <a:tcPr/>
                </a:tc>
                <a:tc hMerge="1">
                  <a:txBody>
                    <a:bodyPr/>
                    <a:lstStyle/>
                    <a:p>
                      <a:endParaRPr lang="en-GB"/>
                    </a:p>
                  </a:txBody>
                  <a:tcPr/>
                </a:tc>
                <a:tc rowSpan="2">
                  <a:txBody>
                    <a:bodyPr/>
                    <a:lstStyle/>
                    <a:p>
                      <a:pPr algn="ctr" fontAlgn="ctr"/>
                      <a:r>
                        <a:rPr lang="en-GB" sz="1200" b="0" i="0" u="none" strike="noStrike" dirty="0">
                          <a:solidFill>
                            <a:srgbClr val="FFFFFF"/>
                          </a:solidFill>
                          <a:effectLst/>
                          <a:latin typeface="Arial" panose="020B0604020202020204" pitchFamily="34" charset="0"/>
                        </a:rPr>
                        <a:t>Example metric or indicator of success</a:t>
                      </a:r>
                    </a:p>
                  </a:txBody>
                  <a:tcPr marL="6912" marR="6912" marT="6912" marB="0" anchor="ctr">
                    <a:lnL>
                      <a:noFill/>
                    </a:lnL>
                    <a:lnR>
                      <a:noFill/>
                    </a:lnR>
                    <a:lnT>
                      <a:noFill/>
                    </a:lnT>
                    <a:lnB>
                      <a:noFill/>
                    </a:lnB>
                    <a:solidFill>
                      <a:srgbClr val="002060"/>
                    </a:solidFill>
                  </a:tcPr>
                </a:tc>
                <a:extLst>
                  <a:ext uri="{0D108BD9-81ED-4DB2-BD59-A6C34878D82A}">
                    <a16:rowId xmlns:a16="http://schemas.microsoft.com/office/drawing/2014/main" val="3949138103"/>
                  </a:ext>
                </a:extLst>
              </a:tr>
              <a:tr h="345430">
                <a:tc>
                  <a:txBody>
                    <a:bodyPr/>
                    <a:lstStyle/>
                    <a:p>
                      <a:pPr algn="ctr" fontAlgn="ctr"/>
                      <a:r>
                        <a:rPr lang="en-GB" sz="1100" b="0" i="0" u="none" strike="noStrike" dirty="0">
                          <a:solidFill>
                            <a:srgbClr val="FFFFFF"/>
                          </a:solidFill>
                          <a:effectLst/>
                          <a:latin typeface="Arial" panose="020B0604020202020204" pitchFamily="34" charset="0"/>
                        </a:rPr>
                        <a:t>A</a:t>
                      </a:r>
                    </a:p>
                  </a:txBody>
                  <a:tcPr marL="6912" marR="6912" marT="6912" marB="0" anchor="ctr">
                    <a:lnL>
                      <a:noFill/>
                    </a:lnL>
                    <a:lnR>
                      <a:noFill/>
                    </a:lnR>
                    <a:lnT>
                      <a:noFill/>
                    </a:lnT>
                    <a:lnB>
                      <a:noFill/>
                    </a:lnB>
                    <a:solidFill>
                      <a:srgbClr val="A02B93"/>
                    </a:solidFill>
                  </a:tcPr>
                </a:tc>
                <a:tc>
                  <a:txBody>
                    <a:bodyPr/>
                    <a:lstStyle/>
                    <a:p>
                      <a:pPr algn="l" fontAlgn="ctr"/>
                      <a:r>
                        <a:rPr lang="en-GB" sz="1100" b="0" i="0" u="none" strike="noStrike" dirty="0">
                          <a:solidFill>
                            <a:srgbClr val="FFFFFF"/>
                          </a:solidFill>
                          <a:effectLst/>
                          <a:latin typeface="Arial" panose="020B0604020202020204" pitchFamily="34" charset="0"/>
                        </a:rPr>
                        <a:t>Embedding effective support for unpaid carers</a:t>
                      </a:r>
                    </a:p>
                  </a:txBody>
                  <a:tcPr marL="6912" marR="6912" marT="6912" marB="0" anchor="ctr">
                    <a:lnL>
                      <a:noFill/>
                    </a:lnL>
                    <a:lnR>
                      <a:noFill/>
                    </a:lnR>
                    <a:lnT>
                      <a:noFill/>
                    </a:lnT>
                    <a:lnB>
                      <a:noFill/>
                    </a:lnB>
                    <a:solidFill>
                      <a:srgbClr val="A02B93"/>
                    </a:solidFill>
                  </a:tcPr>
                </a:tc>
                <a:tc>
                  <a:txBody>
                    <a:bodyPr/>
                    <a:lstStyle/>
                    <a:p>
                      <a:pPr algn="ctr" fontAlgn="ctr"/>
                      <a:r>
                        <a:rPr lang="en-GB" sz="1050" b="0" i="0" u="none" strike="noStrike" dirty="0">
                          <a:solidFill>
                            <a:srgbClr val="000000"/>
                          </a:solidFill>
                          <a:effectLst/>
                          <a:latin typeface="Arial" panose="020B0604020202020204" pitchFamily="34" charset="0"/>
                        </a:rPr>
                        <a:t>Poor</a:t>
                      </a:r>
                    </a:p>
                  </a:txBody>
                  <a:tcPr marL="6912" marR="6912" marT="6912" marB="0" anchor="ctr">
                    <a:lnL>
                      <a:noFill/>
                    </a:lnL>
                    <a:lnR>
                      <a:noFill/>
                    </a:lnR>
                    <a:lnT>
                      <a:noFill/>
                    </a:lnT>
                    <a:lnB>
                      <a:noFill/>
                    </a:lnB>
                    <a:solidFill>
                      <a:srgbClr val="FF0000"/>
                    </a:solidFill>
                  </a:tcPr>
                </a:tc>
                <a:tc>
                  <a:txBody>
                    <a:bodyPr/>
                    <a:lstStyle/>
                    <a:p>
                      <a:pPr algn="ctr" fontAlgn="ctr"/>
                      <a:r>
                        <a:rPr lang="en-GB" sz="1050" b="0" i="0" u="none" strike="noStrike" dirty="0">
                          <a:solidFill>
                            <a:srgbClr val="000000"/>
                          </a:solidFill>
                          <a:effectLst/>
                          <a:latin typeface="Arial" panose="020B0604020202020204" pitchFamily="34" charset="0"/>
                        </a:rPr>
                        <a:t>Adequate</a:t>
                      </a:r>
                    </a:p>
                  </a:txBody>
                  <a:tcPr marL="6912" marR="6912" marT="6912" marB="0" anchor="ctr">
                    <a:lnL>
                      <a:noFill/>
                    </a:lnL>
                    <a:lnR>
                      <a:noFill/>
                    </a:lnR>
                    <a:lnT>
                      <a:noFill/>
                    </a:lnT>
                    <a:lnB>
                      <a:noFill/>
                    </a:lnB>
                    <a:solidFill>
                      <a:srgbClr val="FFC000"/>
                    </a:solidFill>
                  </a:tcPr>
                </a:tc>
                <a:tc>
                  <a:txBody>
                    <a:bodyPr/>
                    <a:lstStyle/>
                    <a:p>
                      <a:pPr algn="ctr" fontAlgn="ctr"/>
                      <a:r>
                        <a:rPr lang="en-GB" sz="1050" b="0" i="0" u="none" strike="noStrike" dirty="0">
                          <a:solidFill>
                            <a:srgbClr val="000000"/>
                          </a:solidFill>
                          <a:effectLst/>
                          <a:latin typeface="Arial" panose="020B0604020202020204" pitchFamily="34" charset="0"/>
                        </a:rPr>
                        <a:t>Good</a:t>
                      </a:r>
                    </a:p>
                  </a:txBody>
                  <a:tcPr marL="6912" marR="6912" marT="6912" marB="0" anchor="ctr">
                    <a:lnL>
                      <a:noFill/>
                    </a:lnL>
                    <a:lnR>
                      <a:noFill/>
                    </a:lnR>
                    <a:lnT>
                      <a:noFill/>
                    </a:lnT>
                    <a:lnB>
                      <a:noFill/>
                    </a:lnB>
                    <a:solidFill>
                      <a:srgbClr val="00B050"/>
                    </a:solidFill>
                  </a:tcPr>
                </a:tc>
                <a:tc vMerge="1">
                  <a:txBody>
                    <a:bodyPr/>
                    <a:lstStyle/>
                    <a:p>
                      <a:endParaRPr lang="en-GB"/>
                    </a:p>
                  </a:txBody>
                  <a:tcPr/>
                </a:tc>
                <a:extLst>
                  <a:ext uri="{0D108BD9-81ED-4DB2-BD59-A6C34878D82A}">
                    <a16:rowId xmlns:a16="http://schemas.microsoft.com/office/drawing/2014/main" val="1012923528"/>
                  </a:ext>
                </a:extLst>
              </a:tr>
              <a:tr h="307474">
                <a:tc>
                  <a:txBody>
                    <a:bodyPr/>
                    <a:lstStyle/>
                    <a:p>
                      <a:pPr algn="ctr" fontAlgn="ctr"/>
                      <a:r>
                        <a:rPr lang="en-GB" sz="1050" b="0" i="0" u="none" strike="noStrike" dirty="0">
                          <a:solidFill>
                            <a:srgbClr val="000000"/>
                          </a:solidFill>
                          <a:effectLst/>
                          <a:latin typeface="Arial" panose="020B0604020202020204" pitchFamily="34" charset="0"/>
                        </a:rPr>
                        <a:t>A1</a:t>
                      </a:r>
                    </a:p>
                  </a:txBody>
                  <a:tcPr marL="6912" marR="6912" marT="6912" marB="0" anchor="ctr">
                    <a:lnL>
                      <a:noFill/>
                    </a:lnL>
                    <a:lnR>
                      <a:noFill/>
                    </a:lnR>
                    <a:lnT>
                      <a:noFill/>
                    </a:lnT>
                    <a:lnB>
                      <a:noFill/>
                    </a:lnB>
                    <a:solidFill>
                      <a:srgbClr val="F2CEEF"/>
                    </a:solidFill>
                  </a:tcPr>
                </a:tc>
                <a:tc>
                  <a:txBody>
                    <a:bodyPr/>
                    <a:lstStyle/>
                    <a:p>
                      <a:pPr algn="l" fontAlgn="ctr"/>
                      <a:r>
                        <a:rPr lang="en-GB" sz="1050" b="0" i="0" u="none" strike="noStrike" dirty="0">
                          <a:solidFill>
                            <a:srgbClr val="000000"/>
                          </a:solidFill>
                          <a:effectLst/>
                          <a:latin typeface="Arial" panose="020B0604020202020204" pitchFamily="34" charset="0"/>
                        </a:rPr>
                        <a:t>Carers experience being treated as full partners in decision making</a:t>
                      </a:r>
                    </a:p>
                  </a:txBody>
                  <a:tcPr marL="6912" marR="6912" marT="6912" marB="0" anchor="ctr">
                    <a:lnL>
                      <a:noFill/>
                    </a:lnL>
                    <a:lnR>
                      <a:noFill/>
                    </a:lnR>
                    <a:lnT>
                      <a:noFill/>
                    </a:lnT>
                    <a:lnB>
                      <a:noFill/>
                    </a:lnB>
                    <a:solidFill>
                      <a:srgbClr val="F2CEEF"/>
                    </a:solidFill>
                  </a:tcPr>
                </a:tc>
                <a:tc>
                  <a:txBody>
                    <a:bodyPr/>
                    <a:lstStyle/>
                    <a:p>
                      <a:pPr algn="l" fontAlgn="ctr"/>
                      <a:r>
                        <a:rPr lang="en-GB" sz="1050" b="0" i="0" u="none" strike="noStrike" dirty="0">
                          <a:solidFill>
                            <a:srgbClr val="000000"/>
                          </a:solidFill>
                          <a:effectLst/>
                          <a:latin typeface="Arial" panose="020B0604020202020204" pitchFamily="34" charset="0"/>
                        </a:rPr>
                        <a:t> </a:t>
                      </a:r>
                    </a:p>
                  </a:txBody>
                  <a:tcPr marL="6912" marR="6912" marT="6912" marB="0" anchor="ctr">
                    <a:lnL>
                      <a:noFill/>
                    </a:lnL>
                    <a:lnR>
                      <a:noFill/>
                    </a:lnR>
                    <a:lnT>
                      <a:noFill/>
                    </a:lnT>
                    <a:lnB>
                      <a:noFill/>
                    </a:lnB>
                    <a:solidFill>
                      <a:srgbClr val="F2CEEF"/>
                    </a:solidFill>
                  </a:tcPr>
                </a:tc>
                <a:tc>
                  <a:txBody>
                    <a:bodyPr/>
                    <a:lstStyle/>
                    <a:p>
                      <a:pPr algn="l" fontAlgn="ctr"/>
                      <a:r>
                        <a:rPr lang="en-GB" sz="1050" b="0" i="0" u="none" strike="noStrike" dirty="0">
                          <a:solidFill>
                            <a:srgbClr val="000000"/>
                          </a:solidFill>
                          <a:effectLst/>
                          <a:latin typeface="Arial" panose="020B0604020202020204" pitchFamily="34" charset="0"/>
                        </a:rPr>
                        <a:t> </a:t>
                      </a:r>
                    </a:p>
                  </a:txBody>
                  <a:tcPr marL="6912" marR="6912" marT="6912" marB="0" anchor="ctr">
                    <a:lnL>
                      <a:noFill/>
                    </a:lnL>
                    <a:lnR>
                      <a:noFill/>
                    </a:lnR>
                    <a:lnT>
                      <a:noFill/>
                    </a:lnT>
                    <a:lnB>
                      <a:noFill/>
                    </a:lnB>
                    <a:solidFill>
                      <a:srgbClr val="F2CEEF"/>
                    </a:solidFill>
                  </a:tcPr>
                </a:tc>
                <a:tc>
                  <a:txBody>
                    <a:bodyPr/>
                    <a:lstStyle/>
                    <a:p>
                      <a:pPr algn="l" fontAlgn="ctr"/>
                      <a:r>
                        <a:rPr lang="en-GB" sz="1050" b="0" i="0" u="none" strike="noStrike" dirty="0">
                          <a:solidFill>
                            <a:srgbClr val="000000"/>
                          </a:solidFill>
                          <a:effectLst/>
                          <a:latin typeface="Arial" panose="020B0604020202020204" pitchFamily="34" charset="0"/>
                        </a:rPr>
                        <a:t> </a:t>
                      </a:r>
                    </a:p>
                  </a:txBody>
                  <a:tcPr marL="6912" marR="6912" marT="6912" marB="0" anchor="ctr">
                    <a:lnL>
                      <a:noFill/>
                    </a:lnL>
                    <a:lnR>
                      <a:noFill/>
                    </a:lnR>
                    <a:lnT>
                      <a:noFill/>
                    </a:lnT>
                    <a:lnB>
                      <a:noFill/>
                    </a:lnB>
                    <a:solidFill>
                      <a:srgbClr val="F2CEEF"/>
                    </a:solidFill>
                  </a:tcPr>
                </a:tc>
                <a:tc>
                  <a:txBody>
                    <a:bodyPr/>
                    <a:lstStyle/>
                    <a:p>
                      <a:pPr algn="l" fontAlgn="ctr"/>
                      <a:r>
                        <a:rPr lang="en-GB" sz="900" b="0" i="0" u="none" strike="noStrike" dirty="0">
                          <a:solidFill>
                            <a:srgbClr val="000000"/>
                          </a:solidFill>
                          <a:effectLst/>
                          <a:latin typeface="Arial" panose="020B0604020202020204" pitchFamily="34" charset="0"/>
                        </a:rPr>
                        <a:t> </a:t>
                      </a:r>
                    </a:p>
                  </a:txBody>
                  <a:tcPr marL="6912" marR="6912" marT="6912" marB="0" anchor="ctr">
                    <a:lnL>
                      <a:noFill/>
                    </a:lnL>
                    <a:lnR>
                      <a:noFill/>
                    </a:lnR>
                    <a:lnT>
                      <a:noFill/>
                    </a:lnT>
                    <a:lnB>
                      <a:noFill/>
                    </a:lnB>
                    <a:solidFill>
                      <a:srgbClr val="F2CEEF"/>
                    </a:solidFill>
                  </a:tcPr>
                </a:tc>
                <a:extLst>
                  <a:ext uri="{0D108BD9-81ED-4DB2-BD59-A6C34878D82A}">
                    <a16:rowId xmlns:a16="http://schemas.microsoft.com/office/drawing/2014/main" val="1056384085"/>
                  </a:ext>
                </a:extLst>
              </a:tr>
              <a:tr h="887794">
                <a:tc>
                  <a:txBody>
                    <a:bodyPr/>
                    <a:lstStyle/>
                    <a:p>
                      <a:pPr algn="ctr" fontAlgn="ctr"/>
                      <a:r>
                        <a:rPr lang="en-GB" sz="1050" b="0" i="0" u="none" strike="noStrike" dirty="0">
                          <a:solidFill>
                            <a:srgbClr val="000000"/>
                          </a:solidFill>
                          <a:effectLst/>
                          <a:latin typeface="Arial" panose="020B0604020202020204" pitchFamily="34" charset="0"/>
                        </a:rPr>
                        <a:t>A1.1</a:t>
                      </a:r>
                    </a:p>
                  </a:txBody>
                  <a:tcPr marL="6912" marR="6912" marT="6912" marB="0" anchor="ctr">
                    <a:lnL>
                      <a:noFill/>
                    </a:lnL>
                    <a:lnR>
                      <a:noFill/>
                    </a:lnR>
                    <a:lnT>
                      <a:noFill/>
                    </a:lnT>
                    <a:lnB>
                      <a:noFill/>
                    </a:lnB>
                    <a:solidFill>
                      <a:schemeClr val="bg1"/>
                    </a:solidFill>
                  </a:tcPr>
                </a:tc>
                <a:tc>
                  <a:txBody>
                    <a:bodyPr/>
                    <a:lstStyle/>
                    <a:p>
                      <a:pPr algn="l" fontAlgn="ctr"/>
                      <a:r>
                        <a:rPr lang="en-GB" sz="1050" b="0" i="0" u="none" strike="noStrike" dirty="0">
                          <a:solidFill>
                            <a:srgbClr val="000000"/>
                          </a:solidFill>
                          <a:effectLst/>
                          <a:latin typeface="Arial" panose="020B0604020202020204" pitchFamily="34" charset="0"/>
                        </a:rPr>
                        <a:t>Ensure staff working across acute hospitals, crisis response services and intermediate care services have the training to be ‘carer aware’ and are equipped with care partner engagement strategies that act on the concern of the care partner. </a:t>
                      </a:r>
                    </a:p>
                  </a:txBody>
                  <a:tcPr marL="6912" marR="6912" marT="6912" marB="0" anchor="ctr">
                    <a:lnL>
                      <a:noFill/>
                    </a:lnL>
                    <a:lnR>
                      <a:noFill/>
                    </a:lnR>
                    <a:lnT>
                      <a:noFill/>
                    </a:lnT>
                    <a:lnB>
                      <a:noFill/>
                    </a:lnB>
                    <a:solidFill>
                      <a:schemeClr val="bg1"/>
                    </a:solidFill>
                  </a:tcPr>
                </a:tc>
                <a:tc>
                  <a:txBody>
                    <a:bodyPr/>
                    <a:lstStyle/>
                    <a:p>
                      <a:pPr algn="l" fontAlgn="ctr"/>
                      <a:endParaRPr lang="en-GB" sz="1050" b="0" i="0" u="none" strike="noStrike" dirty="0">
                        <a:solidFill>
                          <a:srgbClr val="000000"/>
                        </a:solidFill>
                        <a:effectLst/>
                        <a:latin typeface="Arial" panose="020B0604020202020204" pitchFamily="34" charset="0"/>
                      </a:endParaRPr>
                    </a:p>
                  </a:txBody>
                  <a:tcPr marL="6912" marR="6912" marT="6912" marB="0" anchor="ctr">
                    <a:lnL>
                      <a:noFill/>
                    </a:lnL>
                    <a:lnR>
                      <a:noFill/>
                    </a:lnR>
                    <a:lnT>
                      <a:noFill/>
                    </a:lnT>
                    <a:lnB>
                      <a:noFill/>
                    </a:lnB>
                    <a:solidFill>
                      <a:schemeClr val="bg1"/>
                    </a:solidFill>
                  </a:tcPr>
                </a:tc>
                <a:tc>
                  <a:txBody>
                    <a:bodyPr/>
                    <a:lstStyle/>
                    <a:p>
                      <a:pPr algn="l" fontAlgn="ctr"/>
                      <a:endParaRPr lang="en-GB" sz="1050" b="0" i="0" u="none" strike="noStrike" dirty="0">
                        <a:solidFill>
                          <a:srgbClr val="000000"/>
                        </a:solidFill>
                        <a:effectLst/>
                        <a:latin typeface="Arial" panose="020B0604020202020204" pitchFamily="34" charset="0"/>
                      </a:endParaRPr>
                    </a:p>
                  </a:txBody>
                  <a:tcPr marL="6912" marR="6912" marT="6912" marB="0" anchor="ctr">
                    <a:lnL>
                      <a:noFill/>
                    </a:lnL>
                    <a:lnR>
                      <a:noFill/>
                    </a:lnR>
                    <a:lnT>
                      <a:noFill/>
                    </a:lnT>
                    <a:lnB>
                      <a:noFill/>
                    </a:lnB>
                    <a:solidFill>
                      <a:schemeClr val="bg1"/>
                    </a:solidFill>
                  </a:tcPr>
                </a:tc>
                <a:tc>
                  <a:txBody>
                    <a:bodyPr/>
                    <a:lstStyle/>
                    <a:p>
                      <a:pPr algn="l" fontAlgn="ctr"/>
                      <a:endParaRPr lang="en-GB" sz="1050" b="0" i="0" u="none" strike="noStrike" dirty="0">
                        <a:solidFill>
                          <a:srgbClr val="000000"/>
                        </a:solidFill>
                        <a:effectLst/>
                        <a:latin typeface="Arial" panose="020B0604020202020204" pitchFamily="34" charset="0"/>
                      </a:endParaRPr>
                    </a:p>
                  </a:txBody>
                  <a:tcPr marL="6912" marR="6912" marT="6912" marB="0" anchor="ctr">
                    <a:lnL>
                      <a:noFill/>
                    </a:lnL>
                    <a:lnR>
                      <a:noFill/>
                    </a:lnR>
                    <a:lnT>
                      <a:noFill/>
                    </a:lnT>
                    <a:lnB>
                      <a:noFill/>
                    </a:lnB>
                    <a:solidFill>
                      <a:schemeClr val="bg1"/>
                    </a:solidFill>
                  </a:tcPr>
                </a:tc>
                <a:tc rowSpan="2">
                  <a:txBody>
                    <a:bodyPr/>
                    <a:lstStyle/>
                    <a:p>
                      <a:pPr algn="ctr" fontAlgn="ctr"/>
                      <a:r>
                        <a:rPr lang="en-GB" sz="900" b="1" i="0" u="none" strike="noStrike" dirty="0">
                          <a:solidFill>
                            <a:srgbClr val="000000"/>
                          </a:solidFill>
                          <a:effectLst/>
                          <a:latin typeface="Arial" panose="020B0604020202020204" pitchFamily="34" charset="0"/>
                        </a:rPr>
                        <a:t>Indicator of success: </a:t>
                      </a:r>
                      <a:r>
                        <a:rPr lang="en-GB" sz="900" b="0" i="0" u="none" strike="noStrike" dirty="0">
                          <a:solidFill>
                            <a:srgbClr val="000000"/>
                          </a:solidFill>
                          <a:effectLst/>
                          <a:latin typeface="Arial" panose="020B0604020202020204" pitchFamily="34" charset="0"/>
                        </a:rPr>
                        <a:t>Staff survey (</a:t>
                      </a:r>
                      <a:r>
                        <a:rPr lang="en-GB" sz="900" b="0" i="0" u="none" strike="noStrike" kern="1200" dirty="0">
                          <a:solidFill>
                            <a:schemeClr val="tx1"/>
                          </a:solidFill>
                          <a:effectLst/>
                          <a:latin typeface="+mn-lt"/>
                          <a:ea typeface="+mn-ea"/>
                          <a:cs typeface="+mn-cs"/>
                        </a:rPr>
                        <a:t>part of</a:t>
                      </a:r>
                      <a:r>
                        <a:rPr lang="en-GB" sz="900" kern="1200" dirty="0">
                          <a:solidFill>
                            <a:schemeClr val="tx1"/>
                          </a:solidFill>
                          <a:effectLst/>
                          <a:latin typeface="+mn-lt"/>
                          <a:ea typeface="+mn-ea"/>
                          <a:cs typeface="+mn-cs"/>
                        </a:rPr>
                        <a:t> a routine organisational staff survey as appropriate)</a:t>
                      </a:r>
                      <a:r>
                        <a:rPr lang="en-GB" sz="900" b="0" i="0" u="none" strike="noStrike" dirty="0">
                          <a:solidFill>
                            <a:srgbClr val="000000"/>
                          </a:solidFill>
                          <a:effectLst/>
                          <a:latin typeface="Arial" panose="020B0604020202020204" pitchFamily="34" charset="0"/>
                        </a:rPr>
                        <a:t>, with questions such as: </a:t>
                      </a:r>
                    </a:p>
                    <a:p>
                      <a:pPr algn="ctr" fontAlgn="ctr"/>
                      <a:endParaRPr lang="en-GB" sz="900" b="0" i="0" u="none" strike="noStrike" dirty="0">
                        <a:solidFill>
                          <a:srgbClr val="000000"/>
                        </a:solidFill>
                        <a:effectLst/>
                        <a:latin typeface="Arial" panose="020B0604020202020204" pitchFamily="34" charset="0"/>
                      </a:endParaRPr>
                    </a:p>
                    <a:p>
                      <a:pPr algn="ctr" fontAlgn="ctr"/>
                      <a:r>
                        <a:rPr lang="en-GB" sz="900" b="0" i="0" u="none" strike="noStrike" dirty="0">
                          <a:solidFill>
                            <a:srgbClr val="000000"/>
                          </a:solidFill>
                          <a:effectLst/>
                          <a:latin typeface="Arial" panose="020B0604020202020204" pitchFamily="34" charset="0"/>
                        </a:rPr>
                        <a:t>- How often are you engaging with care partners in line with the organisation’s/system’s engagement strategies?</a:t>
                      </a:r>
                    </a:p>
                    <a:p>
                      <a:pPr algn="ctr" fontAlgn="ctr"/>
                      <a:endParaRPr lang="en-GB" sz="900" b="0" i="0" u="none" strike="noStrike" dirty="0">
                        <a:solidFill>
                          <a:srgbClr val="000000"/>
                        </a:solidFill>
                        <a:effectLst/>
                        <a:latin typeface="Arial" panose="020B0604020202020204" pitchFamily="34" charset="0"/>
                      </a:endParaRPr>
                    </a:p>
                    <a:p>
                      <a:pPr algn="ctr" fontAlgn="ctr"/>
                      <a:r>
                        <a:rPr lang="en-GB" sz="900" b="0" i="0" u="none" strike="noStrike" dirty="0">
                          <a:solidFill>
                            <a:srgbClr val="000000"/>
                          </a:solidFill>
                          <a:effectLst/>
                          <a:latin typeface="Arial" panose="020B0604020202020204" pitchFamily="34" charset="0"/>
                        </a:rPr>
                        <a:t>- Do you feel able to bring care partners into decision-making effectively?</a:t>
                      </a:r>
                    </a:p>
                    <a:p>
                      <a:pPr algn="ctr" fontAlgn="ctr"/>
                      <a:endParaRPr lang="en-GB" sz="900" b="1" i="0" u="none" strike="noStrike" dirty="0">
                        <a:solidFill>
                          <a:srgbClr val="000000"/>
                        </a:solidFill>
                        <a:effectLst/>
                        <a:latin typeface="Arial" panose="020B0604020202020204" pitchFamily="34" charset="0"/>
                      </a:endParaRPr>
                    </a:p>
                    <a:p>
                      <a:pPr algn="ctr" fontAlgn="ctr"/>
                      <a:r>
                        <a:rPr lang="en-GB" sz="900" b="1" i="0" u="none" strike="noStrike" dirty="0">
                          <a:solidFill>
                            <a:srgbClr val="000000"/>
                          </a:solidFill>
                          <a:effectLst/>
                          <a:latin typeface="Arial" panose="020B0604020202020204" pitchFamily="34" charset="0"/>
                        </a:rPr>
                        <a:t>Indicator of success: </a:t>
                      </a:r>
                      <a:r>
                        <a:rPr lang="en-GB" sz="900" b="0" i="0" u="none" strike="noStrike" dirty="0">
                          <a:solidFill>
                            <a:srgbClr val="000000"/>
                          </a:solidFill>
                          <a:effectLst/>
                          <a:latin typeface="Arial" panose="020B0604020202020204" pitchFamily="34" charset="0"/>
                        </a:rPr>
                        <a:t>survey of people with lived experience asking:</a:t>
                      </a:r>
                    </a:p>
                    <a:p>
                      <a:pPr algn="ctr" fontAlgn="ctr"/>
                      <a:endParaRPr lang="en-GB" sz="900" b="0" i="0" u="none" strike="noStrike" dirty="0">
                        <a:solidFill>
                          <a:srgbClr val="000000"/>
                        </a:solidFill>
                        <a:effectLst/>
                        <a:latin typeface="Arial" panose="020B0604020202020204" pitchFamily="34" charset="0"/>
                      </a:endParaRPr>
                    </a:p>
                    <a:p>
                      <a:pPr algn="ctr" fontAlgn="ctr"/>
                      <a:r>
                        <a:rPr lang="en-GB" sz="900" b="0" i="0" u="none" strike="noStrike" dirty="0">
                          <a:solidFill>
                            <a:srgbClr val="000000"/>
                          </a:solidFill>
                          <a:effectLst/>
                          <a:latin typeface="Arial" panose="020B0604020202020204" pitchFamily="34" charset="0"/>
                        </a:rPr>
                        <a:t>- Do you feel you are equal and valued partners in </a:t>
                      </a:r>
                    </a:p>
                    <a:p>
                      <a:pPr algn="ctr" fontAlgn="ctr"/>
                      <a:endParaRPr lang="en-GB" sz="900" b="0" i="0" u="none" strike="noStrike" dirty="0">
                        <a:solidFill>
                          <a:srgbClr val="000000"/>
                        </a:solidFill>
                        <a:effectLst/>
                        <a:latin typeface="Arial" panose="020B0604020202020204" pitchFamily="34" charset="0"/>
                      </a:endParaRPr>
                    </a:p>
                    <a:p>
                      <a:pPr algn="ctr" fontAlgn="ctr"/>
                      <a:r>
                        <a:rPr lang="en-GB" sz="900" b="0" i="0" u="none" strike="noStrike" dirty="0">
                          <a:solidFill>
                            <a:srgbClr val="000000"/>
                          </a:solidFill>
                          <a:effectLst/>
                          <a:latin typeface="Arial" panose="020B0604020202020204" pitchFamily="34" charset="0"/>
                        </a:rPr>
                        <a:t>a. Planning, b. Development, c. Decision making</a:t>
                      </a:r>
                    </a:p>
                    <a:p>
                      <a:pPr algn="ctr" fontAlgn="ctr"/>
                      <a:endParaRPr lang="en-GB" sz="900" b="0" i="0" u="none" strike="noStrike" dirty="0">
                        <a:solidFill>
                          <a:srgbClr val="000000"/>
                        </a:solidFill>
                        <a:effectLst/>
                        <a:latin typeface="Arial" panose="020B0604020202020204" pitchFamily="34" charset="0"/>
                      </a:endParaRPr>
                    </a:p>
                    <a:p>
                      <a:pPr algn="ctr" fontAlgn="ctr"/>
                      <a:r>
                        <a:rPr lang="en-GB" sz="900" b="0" i="0" u="none" strike="noStrike" dirty="0">
                          <a:solidFill>
                            <a:srgbClr val="000000"/>
                          </a:solidFill>
                          <a:effectLst/>
                          <a:latin typeface="Arial" panose="020B0604020202020204" pitchFamily="34" charset="0"/>
                        </a:rPr>
                        <a:t>(in line with targets set locally for participation)</a:t>
                      </a:r>
                    </a:p>
                    <a:p>
                      <a:pPr algn="ctr" fontAlgn="ctr"/>
                      <a:endParaRPr lang="en-GB" sz="900" b="0" i="0" u="none" strike="noStrike" dirty="0">
                        <a:solidFill>
                          <a:srgbClr val="000000"/>
                        </a:solidFill>
                        <a:effectLst/>
                        <a:latin typeface="Arial" panose="020B0604020202020204" pitchFamily="34" charset="0"/>
                      </a:endParaRPr>
                    </a:p>
                    <a:p>
                      <a:pPr algn="ctr" fontAlgn="ctr"/>
                      <a:r>
                        <a:rPr lang="en-GB" sz="900" b="1" i="0" u="none" strike="noStrike" dirty="0">
                          <a:solidFill>
                            <a:srgbClr val="000000"/>
                          </a:solidFill>
                          <a:effectLst/>
                          <a:latin typeface="Arial" panose="020B0604020202020204" pitchFamily="34" charset="0"/>
                        </a:rPr>
                        <a:t>Metric: </a:t>
                      </a:r>
                      <a:r>
                        <a:rPr lang="en-GB" sz="900" b="0" i="0" u="none" strike="noStrike" dirty="0">
                          <a:solidFill>
                            <a:srgbClr val="000000"/>
                          </a:solidFill>
                          <a:effectLst/>
                          <a:latin typeface="Arial" panose="020B0604020202020204" pitchFamily="34" charset="0"/>
                        </a:rPr>
                        <a:t>Number of people with lived experiences or organisations that represent people with lived experience, invited to senior-leadership decision-making meetings</a:t>
                      </a:r>
                    </a:p>
                  </a:txBody>
                  <a:tcPr marL="6912" marR="6912" marT="6912" marB="0" anchor="ctr">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3595901087"/>
                  </a:ext>
                </a:extLst>
              </a:tr>
              <a:tr h="1377608">
                <a:tc>
                  <a:txBody>
                    <a:bodyPr/>
                    <a:lstStyle/>
                    <a:p>
                      <a:pPr algn="ctr" fontAlgn="ctr"/>
                      <a:r>
                        <a:rPr lang="en-GB" sz="1050" b="0" i="0" u="none" strike="noStrike" dirty="0">
                          <a:solidFill>
                            <a:srgbClr val="000000"/>
                          </a:solidFill>
                          <a:effectLst/>
                          <a:latin typeface="Arial" panose="020B0604020202020204" pitchFamily="34" charset="0"/>
                        </a:rPr>
                        <a:t>A1.2</a:t>
                      </a:r>
                    </a:p>
                  </a:txBody>
                  <a:tcPr marL="6912" marR="6912" marT="6912" marB="0" anchor="ctr">
                    <a:lnL>
                      <a:noFill/>
                    </a:lnL>
                    <a:lnR>
                      <a:noFill/>
                    </a:lnR>
                    <a:lnT>
                      <a:noFill/>
                    </a:lnT>
                    <a:lnB>
                      <a:noFill/>
                    </a:lnB>
                    <a:solidFill>
                      <a:schemeClr val="bg1"/>
                    </a:solidFill>
                  </a:tcPr>
                </a:tc>
                <a:tc>
                  <a:txBody>
                    <a:bodyPr/>
                    <a:lstStyle/>
                    <a:p>
                      <a:pPr algn="l" fontAlgn="ctr"/>
                      <a:r>
                        <a:rPr lang="en-GB" sz="1050" b="0" i="0" u="none" strike="noStrike" dirty="0">
                          <a:solidFill>
                            <a:srgbClr val="000000"/>
                          </a:solidFill>
                          <a:effectLst/>
                          <a:latin typeface="Arial" panose="020B0604020202020204" pitchFamily="34" charset="0"/>
                        </a:rPr>
                        <a:t>Identify and communicate the mechanism to facilitate care partners being heard in discussions and decisions, in line with existing pathways and processes. </a:t>
                      </a:r>
                    </a:p>
                  </a:txBody>
                  <a:tcPr marL="6912" marR="6912" marT="6912" marB="0" anchor="ctr">
                    <a:lnL>
                      <a:noFill/>
                    </a:lnL>
                    <a:lnR>
                      <a:noFill/>
                    </a:lnR>
                    <a:lnT>
                      <a:noFill/>
                    </a:lnT>
                    <a:lnB>
                      <a:noFill/>
                    </a:lnB>
                    <a:solidFill>
                      <a:schemeClr val="bg1"/>
                    </a:solidFill>
                  </a:tcPr>
                </a:tc>
                <a:tc>
                  <a:txBody>
                    <a:bodyPr/>
                    <a:lstStyle/>
                    <a:p>
                      <a:pPr algn="l" fontAlgn="ctr"/>
                      <a:endParaRPr lang="en-GB" sz="1050" b="0" i="0" u="none" strike="noStrike" dirty="0">
                        <a:solidFill>
                          <a:srgbClr val="000000"/>
                        </a:solidFill>
                        <a:effectLst/>
                        <a:latin typeface="Arial" panose="020B0604020202020204" pitchFamily="34" charset="0"/>
                      </a:endParaRPr>
                    </a:p>
                  </a:txBody>
                  <a:tcPr marL="6912" marR="6912" marT="6912" marB="0" anchor="ctr">
                    <a:lnL>
                      <a:noFill/>
                    </a:lnL>
                    <a:lnR>
                      <a:noFill/>
                    </a:lnR>
                    <a:lnT>
                      <a:noFill/>
                    </a:lnT>
                    <a:lnB>
                      <a:noFill/>
                    </a:lnB>
                    <a:solidFill>
                      <a:schemeClr val="bg1"/>
                    </a:solidFill>
                  </a:tcPr>
                </a:tc>
                <a:tc>
                  <a:txBody>
                    <a:bodyPr/>
                    <a:lstStyle/>
                    <a:p>
                      <a:pPr algn="l" fontAlgn="ctr"/>
                      <a:endParaRPr lang="en-GB" sz="1050" b="0" i="0" u="none" strike="noStrike" dirty="0">
                        <a:solidFill>
                          <a:srgbClr val="000000"/>
                        </a:solidFill>
                        <a:effectLst/>
                        <a:latin typeface="Arial" panose="020B0604020202020204" pitchFamily="34" charset="0"/>
                      </a:endParaRPr>
                    </a:p>
                  </a:txBody>
                  <a:tcPr marL="6912" marR="6912" marT="6912" marB="0" anchor="ctr">
                    <a:lnL>
                      <a:noFill/>
                    </a:lnL>
                    <a:lnR>
                      <a:noFill/>
                    </a:lnR>
                    <a:lnT>
                      <a:noFill/>
                    </a:lnT>
                    <a:lnB>
                      <a:noFill/>
                    </a:lnB>
                    <a:solidFill>
                      <a:schemeClr val="bg1"/>
                    </a:solidFill>
                  </a:tcPr>
                </a:tc>
                <a:tc>
                  <a:txBody>
                    <a:bodyPr/>
                    <a:lstStyle/>
                    <a:p>
                      <a:pPr algn="l" fontAlgn="ctr"/>
                      <a:endParaRPr lang="en-GB" sz="1050" b="0" i="0" u="none" strike="noStrike" dirty="0">
                        <a:solidFill>
                          <a:srgbClr val="000000"/>
                        </a:solidFill>
                        <a:effectLst/>
                        <a:latin typeface="Arial" panose="020B0604020202020204" pitchFamily="34" charset="0"/>
                      </a:endParaRPr>
                    </a:p>
                  </a:txBody>
                  <a:tcPr marL="6912" marR="6912" marT="6912" marB="0" anchor="ctr">
                    <a:lnL>
                      <a:noFill/>
                    </a:lnL>
                    <a:lnR>
                      <a:noFill/>
                    </a:lnR>
                    <a:lnT>
                      <a:noFill/>
                    </a:lnT>
                    <a:lnB>
                      <a:noFill/>
                    </a:lnB>
                    <a:solidFill>
                      <a:schemeClr val="bg1"/>
                    </a:solidFill>
                  </a:tcPr>
                </a:tc>
                <a:tc vMerge="1">
                  <a:txBody>
                    <a:bodyPr/>
                    <a:lstStyle/>
                    <a:p>
                      <a:endParaRPr lang="en-GB"/>
                    </a:p>
                  </a:txBody>
                  <a:tcPr/>
                </a:tc>
                <a:extLst>
                  <a:ext uri="{0D108BD9-81ED-4DB2-BD59-A6C34878D82A}">
                    <a16:rowId xmlns:a16="http://schemas.microsoft.com/office/drawing/2014/main" val="3835252926"/>
                  </a:ext>
                </a:extLst>
              </a:tr>
              <a:tr h="307474">
                <a:tc>
                  <a:txBody>
                    <a:bodyPr/>
                    <a:lstStyle/>
                    <a:p>
                      <a:pPr algn="ctr" fontAlgn="ctr"/>
                      <a:r>
                        <a:rPr lang="en-GB" sz="1050" b="0" i="0" u="none" strike="noStrike" dirty="0">
                          <a:solidFill>
                            <a:srgbClr val="000000"/>
                          </a:solidFill>
                          <a:effectLst/>
                          <a:latin typeface="Arial" panose="020B0604020202020204" pitchFamily="34" charset="0"/>
                        </a:rPr>
                        <a:t>A2</a:t>
                      </a:r>
                    </a:p>
                  </a:txBody>
                  <a:tcPr marL="6912" marR="6912" marT="6912" marB="0" anchor="ctr">
                    <a:lnL>
                      <a:noFill/>
                    </a:lnL>
                    <a:lnR>
                      <a:noFill/>
                    </a:lnR>
                    <a:lnT>
                      <a:noFill/>
                    </a:lnT>
                    <a:lnB>
                      <a:noFill/>
                    </a:lnB>
                    <a:solidFill>
                      <a:srgbClr val="F2CEEF"/>
                    </a:solidFill>
                  </a:tcPr>
                </a:tc>
                <a:tc>
                  <a:txBody>
                    <a:bodyPr/>
                    <a:lstStyle/>
                    <a:p>
                      <a:pPr algn="l" fontAlgn="ctr"/>
                      <a:r>
                        <a:rPr lang="en-GB" sz="1050" b="0" i="0" u="none" strike="noStrike" dirty="0">
                          <a:solidFill>
                            <a:srgbClr val="000000"/>
                          </a:solidFill>
                          <a:effectLst/>
                          <a:latin typeface="Arial" panose="020B0604020202020204" pitchFamily="34" charset="0"/>
                        </a:rPr>
                        <a:t>Prevention of care partner breakdown through access to timely information and support</a:t>
                      </a:r>
                    </a:p>
                  </a:txBody>
                  <a:tcPr marL="6912" marR="6912" marT="6912" marB="0" anchor="ctr">
                    <a:lnL>
                      <a:noFill/>
                    </a:lnL>
                    <a:lnR>
                      <a:noFill/>
                    </a:lnR>
                    <a:lnT>
                      <a:noFill/>
                    </a:lnT>
                    <a:lnB>
                      <a:noFill/>
                    </a:lnB>
                    <a:solidFill>
                      <a:srgbClr val="F2CEEF"/>
                    </a:solidFill>
                  </a:tcPr>
                </a:tc>
                <a:tc>
                  <a:txBody>
                    <a:bodyPr/>
                    <a:lstStyle/>
                    <a:p>
                      <a:pPr algn="l" fontAlgn="ctr"/>
                      <a:r>
                        <a:rPr lang="en-GB" sz="1050" b="0" i="0" u="none" strike="noStrike" dirty="0">
                          <a:solidFill>
                            <a:srgbClr val="000000"/>
                          </a:solidFill>
                          <a:effectLst/>
                          <a:latin typeface="Arial" panose="020B0604020202020204" pitchFamily="34" charset="0"/>
                        </a:rPr>
                        <a:t> </a:t>
                      </a:r>
                    </a:p>
                  </a:txBody>
                  <a:tcPr marL="6912" marR="6912" marT="6912" marB="0" anchor="ctr">
                    <a:lnL>
                      <a:noFill/>
                    </a:lnL>
                    <a:lnR>
                      <a:noFill/>
                    </a:lnR>
                    <a:lnT>
                      <a:noFill/>
                    </a:lnT>
                    <a:lnB>
                      <a:noFill/>
                    </a:lnB>
                    <a:solidFill>
                      <a:srgbClr val="F2CEEF"/>
                    </a:solidFill>
                  </a:tcPr>
                </a:tc>
                <a:tc>
                  <a:txBody>
                    <a:bodyPr/>
                    <a:lstStyle/>
                    <a:p>
                      <a:pPr algn="l" fontAlgn="ctr"/>
                      <a:r>
                        <a:rPr lang="en-GB" sz="1050" b="0" i="0" u="none" strike="noStrike" dirty="0">
                          <a:solidFill>
                            <a:srgbClr val="000000"/>
                          </a:solidFill>
                          <a:effectLst/>
                          <a:latin typeface="Arial" panose="020B0604020202020204" pitchFamily="34" charset="0"/>
                        </a:rPr>
                        <a:t> </a:t>
                      </a:r>
                    </a:p>
                  </a:txBody>
                  <a:tcPr marL="6912" marR="6912" marT="6912" marB="0" anchor="ctr">
                    <a:lnL>
                      <a:noFill/>
                    </a:lnL>
                    <a:lnR>
                      <a:noFill/>
                    </a:lnR>
                    <a:lnT>
                      <a:noFill/>
                    </a:lnT>
                    <a:lnB>
                      <a:noFill/>
                    </a:lnB>
                    <a:solidFill>
                      <a:srgbClr val="F2CEEF"/>
                    </a:solidFill>
                  </a:tcPr>
                </a:tc>
                <a:tc>
                  <a:txBody>
                    <a:bodyPr/>
                    <a:lstStyle/>
                    <a:p>
                      <a:pPr algn="l" fontAlgn="ctr"/>
                      <a:r>
                        <a:rPr lang="en-GB" sz="1050" b="0" i="0" u="none" strike="noStrike" dirty="0">
                          <a:solidFill>
                            <a:srgbClr val="000000"/>
                          </a:solidFill>
                          <a:effectLst/>
                          <a:latin typeface="Arial" panose="020B0604020202020204" pitchFamily="34" charset="0"/>
                        </a:rPr>
                        <a:t> </a:t>
                      </a:r>
                    </a:p>
                  </a:txBody>
                  <a:tcPr marL="6912" marR="6912" marT="6912" marB="0" anchor="ctr">
                    <a:lnL>
                      <a:noFill/>
                    </a:lnL>
                    <a:lnR>
                      <a:noFill/>
                    </a:lnR>
                    <a:lnT>
                      <a:noFill/>
                    </a:lnT>
                    <a:lnB>
                      <a:noFill/>
                    </a:lnB>
                    <a:solidFill>
                      <a:srgbClr val="F2CEEF"/>
                    </a:solidFill>
                  </a:tcPr>
                </a:tc>
                <a:tc>
                  <a:txBody>
                    <a:bodyPr/>
                    <a:lstStyle/>
                    <a:p>
                      <a:pPr algn="l" fontAlgn="ctr"/>
                      <a:r>
                        <a:rPr lang="en-GB" sz="900" b="0" i="0" u="none" strike="noStrike" dirty="0">
                          <a:solidFill>
                            <a:srgbClr val="000000"/>
                          </a:solidFill>
                          <a:effectLst/>
                          <a:latin typeface="Arial" panose="020B0604020202020204" pitchFamily="34" charset="0"/>
                        </a:rPr>
                        <a:t> </a:t>
                      </a:r>
                    </a:p>
                  </a:txBody>
                  <a:tcPr marL="6912" marR="6912" marT="6912" marB="0" anchor="ctr">
                    <a:lnL>
                      <a:noFill/>
                    </a:lnL>
                    <a:lnR>
                      <a:noFill/>
                    </a:lnR>
                    <a:lnT>
                      <a:noFill/>
                    </a:lnT>
                    <a:lnB>
                      <a:noFill/>
                    </a:lnB>
                    <a:solidFill>
                      <a:srgbClr val="F2CEEF"/>
                    </a:solidFill>
                  </a:tcPr>
                </a:tc>
                <a:extLst>
                  <a:ext uri="{0D108BD9-81ED-4DB2-BD59-A6C34878D82A}">
                    <a16:rowId xmlns:a16="http://schemas.microsoft.com/office/drawing/2014/main" val="912013424"/>
                  </a:ext>
                </a:extLst>
              </a:tr>
              <a:tr h="887794">
                <a:tc>
                  <a:txBody>
                    <a:bodyPr/>
                    <a:lstStyle/>
                    <a:p>
                      <a:pPr algn="ctr" fontAlgn="ctr"/>
                      <a:r>
                        <a:rPr lang="en-GB" sz="1050" b="0" i="0" u="none" strike="noStrike" dirty="0">
                          <a:solidFill>
                            <a:srgbClr val="000000"/>
                          </a:solidFill>
                          <a:effectLst/>
                          <a:latin typeface="Arial" panose="020B0604020202020204" pitchFamily="34" charset="0"/>
                        </a:rPr>
                        <a:t>A2.1</a:t>
                      </a:r>
                    </a:p>
                  </a:txBody>
                  <a:tcPr marL="6912" marR="6912" marT="6912" marB="0" anchor="ctr">
                    <a:lnL>
                      <a:noFill/>
                    </a:lnL>
                    <a:lnR>
                      <a:noFill/>
                    </a:lnR>
                    <a:lnT>
                      <a:noFill/>
                    </a:lnT>
                    <a:lnB>
                      <a:noFill/>
                    </a:lnB>
                    <a:solidFill>
                      <a:schemeClr val="bg1"/>
                    </a:solidFill>
                  </a:tcPr>
                </a:tc>
                <a:tc>
                  <a:txBody>
                    <a:bodyPr/>
                    <a:lstStyle/>
                    <a:p>
                      <a:pPr algn="l" fontAlgn="ctr"/>
                      <a:r>
                        <a:rPr lang="en-GB" sz="1050" b="0" i="0" u="none" strike="noStrike" dirty="0">
                          <a:solidFill>
                            <a:srgbClr val="000000"/>
                          </a:solidFill>
                          <a:effectLst/>
                          <a:latin typeface="Arial" panose="020B0604020202020204" pitchFamily="34" charset="0"/>
                        </a:rPr>
                        <a:t>Develop and provide a repository of information and tools, that can provide universal and equitable access, regardless of location. Health and care professionals (including social prescribers) should be aware of and be able to signpost to this repository.</a:t>
                      </a:r>
                    </a:p>
                  </a:txBody>
                  <a:tcPr marL="6912" marR="6912" marT="6912" marB="0" anchor="ctr">
                    <a:lnL>
                      <a:noFill/>
                    </a:lnL>
                    <a:lnR>
                      <a:noFill/>
                    </a:lnR>
                    <a:lnT>
                      <a:noFill/>
                    </a:lnT>
                    <a:lnB>
                      <a:noFill/>
                    </a:lnB>
                    <a:solidFill>
                      <a:schemeClr val="bg1"/>
                    </a:solidFill>
                  </a:tcPr>
                </a:tc>
                <a:tc>
                  <a:txBody>
                    <a:bodyPr/>
                    <a:lstStyle/>
                    <a:p>
                      <a:pPr algn="l" fontAlgn="ctr"/>
                      <a:endParaRPr lang="en-GB" sz="1050" b="0" i="0" u="none" strike="noStrike" dirty="0">
                        <a:solidFill>
                          <a:srgbClr val="000000"/>
                        </a:solidFill>
                        <a:effectLst/>
                        <a:latin typeface="Arial" panose="020B0604020202020204" pitchFamily="34" charset="0"/>
                      </a:endParaRPr>
                    </a:p>
                  </a:txBody>
                  <a:tcPr marL="6912" marR="6912" marT="6912" marB="0" anchor="ctr">
                    <a:lnL>
                      <a:noFill/>
                    </a:lnL>
                    <a:lnR>
                      <a:noFill/>
                    </a:lnR>
                    <a:lnT>
                      <a:noFill/>
                    </a:lnT>
                    <a:lnB>
                      <a:noFill/>
                    </a:lnB>
                    <a:solidFill>
                      <a:schemeClr val="bg2"/>
                    </a:solidFill>
                  </a:tcPr>
                </a:tc>
                <a:tc>
                  <a:txBody>
                    <a:bodyPr/>
                    <a:lstStyle/>
                    <a:p>
                      <a:pPr algn="l" fontAlgn="ctr"/>
                      <a:endParaRPr lang="en-GB" sz="1050" b="0" i="0" u="none" strike="noStrike" dirty="0">
                        <a:solidFill>
                          <a:srgbClr val="000000"/>
                        </a:solidFill>
                        <a:effectLst/>
                        <a:latin typeface="Arial" panose="020B0604020202020204" pitchFamily="34" charset="0"/>
                      </a:endParaRPr>
                    </a:p>
                  </a:txBody>
                  <a:tcPr marL="6912" marR="6912" marT="6912" marB="0" anchor="ctr">
                    <a:lnL>
                      <a:noFill/>
                    </a:lnL>
                    <a:lnR>
                      <a:noFill/>
                    </a:lnR>
                    <a:lnT>
                      <a:noFill/>
                    </a:lnT>
                    <a:lnB>
                      <a:noFill/>
                    </a:lnB>
                    <a:solidFill>
                      <a:schemeClr val="bg2"/>
                    </a:solidFill>
                  </a:tcPr>
                </a:tc>
                <a:tc>
                  <a:txBody>
                    <a:bodyPr/>
                    <a:lstStyle/>
                    <a:p>
                      <a:pPr algn="l" fontAlgn="ctr"/>
                      <a:endParaRPr lang="en-GB" sz="1050" b="0" i="0" u="none" strike="noStrike" dirty="0">
                        <a:solidFill>
                          <a:srgbClr val="000000"/>
                        </a:solidFill>
                        <a:effectLst/>
                        <a:latin typeface="Arial" panose="020B0604020202020204" pitchFamily="34" charset="0"/>
                      </a:endParaRPr>
                    </a:p>
                  </a:txBody>
                  <a:tcPr marL="6912" marR="6912" marT="6912" marB="0" anchor="ctr">
                    <a:lnL>
                      <a:noFill/>
                    </a:lnL>
                    <a:lnR>
                      <a:noFill/>
                    </a:lnR>
                    <a:lnT>
                      <a:noFill/>
                    </a:lnT>
                    <a:lnB>
                      <a:noFill/>
                    </a:lnB>
                    <a:solidFill>
                      <a:schemeClr val="bg2"/>
                    </a:solidFill>
                  </a:tcPr>
                </a:tc>
                <a:tc rowSpan="2">
                  <a:txBody>
                    <a:bodyPr/>
                    <a:lstStyle/>
                    <a:p>
                      <a:pPr algn="ctr" fontAlgn="ctr"/>
                      <a:r>
                        <a:rPr lang="en-GB" sz="900" b="1" i="0" u="none" strike="noStrike" dirty="0">
                          <a:solidFill>
                            <a:srgbClr val="000000"/>
                          </a:solidFill>
                          <a:effectLst/>
                          <a:latin typeface="Arial" panose="020B0604020202020204" pitchFamily="34" charset="0"/>
                        </a:rPr>
                        <a:t>Indicator of success</a:t>
                      </a:r>
                      <a:r>
                        <a:rPr lang="en-GB" sz="900" b="0" i="0" u="none" strike="noStrike" dirty="0">
                          <a:solidFill>
                            <a:srgbClr val="000000"/>
                          </a:solidFill>
                          <a:effectLst/>
                          <a:latin typeface="Arial" panose="020B0604020202020204" pitchFamily="34" charset="0"/>
                        </a:rPr>
                        <a:t>: Staff survey including question: </a:t>
                      </a:r>
                    </a:p>
                    <a:p>
                      <a:pPr algn="ctr" fontAlgn="ctr"/>
                      <a:endParaRPr lang="en-GB" sz="900" b="0" i="0" u="none" strike="noStrike" dirty="0">
                        <a:solidFill>
                          <a:srgbClr val="000000"/>
                        </a:solidFill>
                        <a:effectLst/>
                        <a:latin typeface="Arial" panose="020B0604020202020204" pitchFamily="34" charset="0"/>
                      </a:endParaRPr>
                    </a:p>
                    <a:p>
                      <a:pPr algn="ctr" fontAlgn="ctr"/>
                      <a:r>
                        <a:rPr lang="en-GB" sz="900" b="0" i="0" u="none" strike="noStrike" dirty="0">
                          <a:solidFill>
                            <a:srgbClr val="000000"/>
                          </a:solidFill>
                          <a:effectLst/>
                          <a:latin typeface="Arial" panose="020B0604020202020204" pitchFamily="34" charset="0"/>
                        </a:rPr>
                        <a:t>- Do you feel you have complete knowledge of all the relevant local tools and information that would support carers of people with dementia?</a:t>
                      </a:r>
                    </a:p>
                    <a:p>
                      <a:pPr algn="ctr" fontAlgn="ctr"/>
                      <a:endParaRPr lang="en-GB" sz="900" b="0" i="0" u="none" strike="noStrike" dirty="0">
                        <a:solidFill>
                          <a:srgbClr val="000000"/>
                        </a:solidFill>
                        <a:effectLst/>
                        <a:latin typeface="Arial" panose="020B0604020202020204" pitchFamily="34" charset="0"/>
                      </a:endParaRPr>
                    </a:p>
                    <a:p>
                      <a:pPr algn="ctr" fontAlgn="ctr"/>
                      <a:r>
                        <a:rPr lang="en-GB" sz="900" b="1" i="0" u="none" strike="noStrike" dirty="0">
                          <a:solidFill>
                            <a:srgbClr val="000000"/>
                          </a:solidFill>
                          <a:effectLst/>
                          <a:latin typeface="Arial" panose="020B0604020202020204" pitchFamily="34" charset="0"/>
                        </a:rPr>
                        <a:t>Indicator of success: </a:t>
                      </a:r>
                      <a:r>
                        <a:rPr lang="en-GB" sz="900" b="0" i="0" u="none" strike="noStrike" dirty="0">
                          <a:solidFill>
                            <a:srgbClr val="000000"/>
                          </a:solidFill>
                          <a:effectLst/>
                          <a:latin typeface="Arial" panose="020B0604020202020204" pitchFamily="34" charset="0"/>
                        </a:rPr>
                        <a:t>Survey of people with lived experience asking:</a:t>
                      </a:r>
                    </a:p>
                    <a:p>
                      <a:pPr algn="ctr" fontAlgn="ctr"/>
                      <a:endParaRPr lang="en-GB" sz="900" b="0" i="0" u="none" strike="noStrike" dirty="0">
                        <a:solidFill>
                          <a:srgbClr val="000000"/>
                        </a:solidFill>
                        <a:effectLst/>
                        <a:latin typeface="Arial" panose="020B0604020202020204" pitchFamily="34" charset="0"/>
                      </a:endParaRPr>
                    </a:p>
                    <a:p>
                      <a:pPr algn="ctr" fontAlgn="ctr"/>
                      <a:r>
                        <a:rPr lang="en-GB" sz="900" b="0" i="0" u="none" strike="noStrike" dirty="0">
                          <a:solidFill>
                            <a:srgbClr val="000000"/>
                          </a:solidFill>
                          <a:effectLst/>
                          <a:latin typeface="Arial" panose="020B0604020202020204" pitchFamily="34" charset="0"/>
                        </a:rPr>
                        <a:t>Do the tools/information available meets your needs?</a:t>
                      </a:r>
                    </a:p>
                    <a:p>
                      <a:pPr algn="ctr" fontAlgn="ctr"/>
                      <a:endParaRPr lang="en-GB" sz="900" b="0" i="0" u="none" strike="noStrike" dirty="0">
                        <a:solidFill>
                          <a:srgbClr val="000000"/>
                        </a:solidFill>
                        <a:effectLst/>
                        <a:latin typeface="Arial" panose="020B0604020202020204" pitchFamily="34" charset="0"/>
                      </a:endParaRPr>
                    </a:p>
                    <a:p>
                      <a:pPr algn="ctr" fontAlgn="ctr"/>
                      <a:r>
                        <a:rPr lang="en-GB" sz="900" b="0" i="0" u="none" strike="noStrike" dirty="0">
                          <a:solidFill>
                            <a:srgbClr val="000000"/>
                          </a:solidFill>
                          <a:effectLst/>
                          <a:latin typeface="Arial" panose="020B0604020202020204" pitchFamily="34" charset="0"/>
                        </a:rPr>
                        <a:t>Do you know how to access respite care, should you need it?</a:t>
                      </a:r>
                    </a:p>
                  </a:txBody>
                  <a:tcPr marL="6912" marR="6912" marT="6912" marB="0" anchor="ctr">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165336773"/>
                  </a:ext>
                </a:extLst>
              </a:tr>
              <a:tr h="591862">
                <a:tc>
                  <a:txBody>
                    <a:bodyPr/>
                    <a:lstStyle/>
                    <a:p>
                      <a:pPr algn="ctr" fontAlgn="ctr"/>
                      <a:r>
                        <a:rPr lang="en-GB" sz="1050" b="0" i="0" u="none" strike="noStrike" dirty="0">
                          <a:solidFill>
                            <a:srgbClr val="000000"/>
                          </a:solidFill>
                          <a:effectLst/>
                          <a:latin typeface="Arial" panose="020B0604020202020204" pitchFamily="34" charset="0"/>
                        </a:rPr>
                        <a:t>A2.2</a:t>
                      </a:r>
                    </a:p>
                  </a:txBody>
                  <a:tcPr marL="6912" marR="6912" marT="6912" marB="0" anchor="ctr">
                    <a:lnL>
                      <a:noFill/>
                    </a:lnL>
                    <a:lnR>
                      <a:noFill/>
                    </a:lnR>
                    <a:lnT>
                      <a:noFill/>
                    </a:lnT>
                    <a:lnB>
                      <a:noFill/>
                    </a:lnB>
                    <a:solidFill>
                      <a:schemeClr val="bg1"/>
                    </a:solidFill>
                  </a:tcPr>
                </a:tc>
                <a:tc>
                  <a:txBody>
                    <a:bodyPr/>
                    <a:lstStyle/>
                    <a:p>
                      <a:pPr algn="l" fontAlgn="ctr"/>
                      <a:r>
                        <a:rPr lang="en-GB" sz="1050" b="0" i="0" u="none" strike="noStrike" dirty="0">
                          <a:solidFill>
                            <a:srgbClr val="000000"/>
                          </a:solidFill>
                          <a:effectLst/>
                          <a:latin typeface="Arial" panose="020B0604020202020204" pitchFamily="34" charset="0"/>
                        </a:rPr>
                        <a:t>Provide accessible respite opportunities to care partners of people with dementia, recognising that these could reduce avoidable hospital admissions.</a:t>
                      </a:r>
                    </a:p>
                  </a:txBody>
                  <a:tcPr marL="6912" marR="6912" marT="6912" marB="0" anchor="ctr">
                    <a:lnL>
                      <a:noFill/>
                    </a:lnL>
                    <a:lnR>
                      <a:noFill/>
                    </a:lnR>
                    <a:lnT>
                      <a:noFill/>
                    </a:lnT>
                    <a:lnB>
                      <a:noFill/>
                    </a:lnB>
                    <a:solidFill>
                      <a:schemeClr val="bg1"/>
                    </a:solidFill>
                  </a:tcPr>
                </a:tc>
                <a:tc>
                  <a:txBody>
                    <a:bodyPr/>
                    <a:lstStyle/>
                    <a:p>
                      <a:pPr algn="l" fontAlgn="ctr"/>
                      <a:endParaRPr lang="en-GB" sz="1050" b="0" i="0" u="none" strike="noStrike" dirty="0">
                        <a:solidFill>
                          <a:srgbClr val="000000"/>
                        </a:solidFill>
                        <a:effectLst/>
                        <a:latin typeface="Arial" panose="020B0604020202020204" pitchFamily="34" charset="0"/>
                      </a:endParaRPr>
                    </a:p>
                  </a:txBody>
                  <a:tcPr marL="6912" marR="6912" marT="6912" marB="0" anchor="ctr">
                    <a:lnL>
                      <a:noFill/>
                    </a:lnL>
                    <a:lnR>
                      <a:noFill/>
                    </a:lnR>
                    <a:lnT>
                      <a:noFill/>
                    </a:lnT>
                    <a:lnB>
                      <a:noFill/>
                    </a:lnB>
                    <a:solidFill>
                      <a:schemeClr val="bg2"/>
                    </a:solidFill>
                  </a:tcPr>
                </a:tc>
                <a:tc>
                  <a:txBody>
                    <a:bodyPr/>
                    <a:lstStyle/>
                    <a:p>
                      <a:pPr algn="l" fontAlgn="ctr"/>
                      <a:endParaRPr lang="en-GB" sz="1050" b="0" i="0" u="none" strike="noStrike" dirty="0">
                        <a:solidFill>
                          <a:srgbClr val="000000"/>
                        </a:solidFill>
                        <a:effectLst/>
                        <a:latin typeface="Arial" panose="020B0604020202020204" pitchFamily="34" charset="0"/>
                      </a:endParaRPr>
                    </a:p>
                  </a:txBody>
                  <a:tcPr marL="6912" marR="6912" marT="6912" marB="0" anchor="ctr">
                    <a:lnL>
                      <a:noFill/>
                    </a:lnL>
                    <a:lnR>
                      <a:noFill/>
                    </a:lnR>
                    <a:lnT>
                      <a:noFill/>
                    </a:lnT>
                    <a:lnB>
                      <a:noFill/>
                    </a:lnB>
                    <a:solidFill>
                      <a:schemeClr val="bg2"/>
                    </a:solidFill>
                  </a:tcPr>
                </a:tc>
                <a:tc>
                  <a:txBody>
                    <a:bodyPr/>
                    <a:lstStyle/>
                    <a:p>
                      <a:pPr algn="l" fontAlgn="ctr"/>
                      <a:endParaRPr lang="en-GB" sz="1050" b="0" i="0" u="none" strike="noStrike" dirty="0">
                        <a:solidFill>
                          <a:srgbClr val="000000"/>
                        </a:solidFill>
                        <a:effectLst/>
                        <a:latin typeface="Arial" panose="020B0604020202020204" pitchFamily="34" charset="0"/>
                      </a:endParaRPr>
                    </a:p>
                  </a:txBody>
                  <a:tcPr marL="6912" marR="6912" marT="6912" marB="0" anchor="ctr">
                    <a:lnL>
                      <a:noFill/>
                    </a:lnL>
                    <a:lnR>
                      <a:noFill/>
                    </a:lnR>
                    <a:lnT>
                      <a:noFill/>
                    </a:lnT>
                    <a:lnB>
                      <a:noFill/>
                    </a:lnB>
                    <a:solidFill>
                      <a:schemeClr val="bg2"/>
                    </a:solidFill>
                  </a:tcPr>
                </a:tc>
                <a:tc vMerge="1">
                  <a:txBody>
                    <a:bodyPr/>
                    <a:lstStyle/>
                    <a:p>
                      <a:endParaRPr lang="en-GB"/>
                    </a:p>
                  </a:txBody>
                  <a:tcPr/>
                </a:tc>
                <a:extLst>
                  <a:ext uri="{0D108BD9-81ED-4DB2-BD59-A6C34878D82A}">
                    <a16:rowId xmlns:a16="http://schemas.microsoft.com/office/drawing/2014/main" val="1395695963"/>
                  </a:ext>
                </a:extLst>
              </a:tr>
            </a:tbl>
          </a:graphicData>
        </a:graphic>
      </p:graphicFrame>
    </p:spTree>
    <p:extLst>
      <p:ext uri="{BB962C8B-B14F-4D97-AF65-F5344CB8AC3E}">
        <p14:creationId xmlns:p14="http://schemas.microsoft.com/office/powerpoint/2010/main" val="877512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89BEA-B50C-C7A4-698D-E14F7E52DF3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EA144F9-C2B5-1EA0-B257-8A536B16BF25}"/>
              </a:ext>
            </a:extLst>
          </p:cNvPr>
          <p:cNvSpPr txBox="1">
            <a:spLocks noGrp="1"/>
          </p:cNvSpPr>
          <p:nvPr>
            <p:ph type="title" idx="4294967295"/>
          </p:nvPr>
        </p:nvSpPr>
        <p:spPr>
          <a:xfrm>
            <a:off x="624254" y="275784"/>
            <a:ext cx="10943492" cy="4701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3200"/>
              </a:lnSpc>
              <a:spcBef>
                <a:spcPts val="2000"/>
              </a:spcBef>
              <a:spcAft>
                <a:spcPts val="0"/>
              </a:spcAft>
              <a:buClrTx/>
              <a:buSzTx/>
              <a:buFontTx/>
              <a:buNone/>
              <a:tabLst/>
              <a:defRPr/>
            </a:pPr>
            <a:r>
              <a:rPr kumimoji="0" lang="en-GB" sz="2400" b="1" i="0" u="none" strike="noStrike" kern="1200" cap="none" spc="0" normalizeH="0" baseline="0" noProof="0" dirty="0">
                <a:ln>
                  <a:noFill/>
                </a:ln>
                <a:solidFill>
                  <a:schemeClr val="accent6"/>
                </a:solidFill>
                <a:effectLst/>
                <a:uLnTx/>
                <a:uFillTx/>
                <a:latin typeface="Arial" panose="020B0604020202020204" pitchFamily="34" charset="0"/>
                <a:ea typeface="+mj-ea"/>
                <a:cs typeface="Arial" panose="020B0604020202020204" pitchFamily="34" charset="0"/>
              </a:rPr>
              <a:t>B: Being equipped to prevent and respond to crisis</a:t>
            </a:r>
          </a:p>
        </p:txBody>
      </p:sp>
      <p:graphicFrame>
        <p:nvGraphicFramePr>
          <p:cNvPr id="3" name="Table 2">
            <a:extLst>
              <a:ext uri="{FF2B5EF4-FFF2-40B4-BE49-F238E27FC236}">
                <a16:creationId xmlns:a16="http://schemas.microsoft.com/office/drawing/2014/main" id="{3C575766-6CC0-5369-85EB-A7F594BFE45E}"/>
              </a:ext>
            </a:extLst>
          </p:cNvPr>
          <p:cNvGraphicFramePr>
            <a:graphicFrameLocks noGrp="1"/>
          </p:cNvGraphicFramePr>
          <p:nvPr>
            <p:extLst>
              <p:ext uri="{D42A27DB-BD31-4B8C-83A1-F6EECF244321}">
                <p14:modId xmlns:p14="http://schemas.microsoft.com/office/powerpoint/2010/main" val="1903755405"/>
              </p:ext>
            </p:extLst>
          </p:nvPr>
        </p:nvGraphicFramePr>
        <p:xfrm>
          <a:off x="410307" y="959005"/>
          <a:ext cx="11157439" cy="4737070"/>
        </p:xfrm>
        <a:graphic>
          <a:graphicData uri="http://schemas.openxmlformats.org/drawingml/2006/table">
            <a:tbl>
              <a:tblPr firstRow="1"/>
              <a:tblGrid>
                <a:gridCol w="403732">
                  <a:extLst>
                    <a:ext uri="{9D8B030D-6E8A-4147-A177-3AD203B41FA5}">
                      <a16:colId xmlns:a16="http://schemas.microsoft.com/office/drawing/2014/main" val="2061284409"/>
                    </a:ext>
                  </a:extLst>
                </a:gridCol>
                <a:gridCol w="4817327">
                  <a:extLst>
                    <a:ext uri="{9D8B030D-6E8A-4147-A177-3AD203B41FA5}">
                      <a16:colId xmlns:a16="http://schemas.microsoft.com/office/drawing/2014/main" val="1008547201"/>
                    </a:ext>
                  </a:extLst>
                </a:gridCol>
                <a:gridCol w="799171">
                  <a:extLst>
                    <a:ext uri="{9D8B030D-6E8A-4147-A177-3AD203B41FA5}">
                      <a16:colId xmlns:a16="http://schemas.microsoft.com/office/drawing/2014/main" val="2880136034"/>
                    </a:ext>
                  </a:extLst>
                </a:gridCol>
                <a:gridCol w="799171">
                  <a:extLst>
                    <a:ext uri="{9D8B030D-6E8A-4147-A177-3AD203B41FA5}">
                      <a16:colId xmlns:a16="http://schemas.microsoft.com/office/drawing/2014/main" val="1368501115"/>
                    </a:ext>
                  </a:extLst>
                </a:gridCol>
                <a:gridCol w="799171">
                  <a:extLst>
                    <a:ext uri="{9D8B030D-6E8A-4147-A177-3AD203B41FA5}">
                      <a16:colId xmlns:a16="http://schemas.microsoft.com/office/drawing/2014/main" val="2247791022"/>
                    </a:ext>
                  </a:extLst>
                </a:gridCol>
                <a:gridCol w="3538867">
                  <a:extLst>
                    <a:ext uri="{9D8B030D-6E8A-4147-A177-3AD203B41FA5}">
                      <a16:colId xmlns:a16="http://schemas.microsoft.com/office/drawing/2014/main" val="2509364724"/>
                    </a:ext>
                  </a:extLst>
                </a:gridCol>
              </a:tblGrid>
              <a:tr h="303556">
                <a:tc gridSpan="2">
                  <a:txBody>
                    <a:bodyPr/>
                    <a:lstStyle/>
                    <a:p>
                      <a:pPr algn="ctr" fontAlgn="ctr"/>
                      <a:r>
                        <a:rPr lang="en-GB" sz="1200" b="0" i="0" u="none" strike="noStrike">
                          <a:solidFill>
                            <a:srgbClr val="FFFFFF"/>
                          </a:solidFill>
                          <a:effectLst/>
                          <a:latin typeface="Arial" panose="020B0604020202020204" pitchFamily="34" charset="0"/>
                        </a:rPr>
                        <a:t>High Impact Changes</a:t>
                      </a:r>
                    </a:p>
                  </a:txBody>
                  <a:tcPr marL="6912" marR="6912" marT="6912" marB="0" anchor="ctr">
                    <a:lnL>
                      <a:noFill/>
                    </a:lnL>
                    <a:lnR>
                      <a:noFill/>
                    </a:lnR>
                    <a:lnT>
                      <a:noFill/>
                    </a:lnT>
                    <a:lnB>
                      <a:noFill/>
                    </a:lnB>
                    <a:solidFill>
                      <a:srgbClr val="002060"/>
                    </a:solidFill>
                  </a:tcPr>
                </a:tc>
                <a:tc hMerge="1">
                  <a:txBody>
                    <a:bodyPr/>
                    <a:lstStyle/>
                    <a:p>
                      <a:endParaRPr lang="en-GB"/>
                    </a:p>
                  </a:txBody>
                  <a:tcPr/>
                </a:tc>
                <a:tc gridSpan="3">
                  <a:txBody>
                    <a:bodyPr/>
                    <a:lstStyle/>
                    <a:p>
                      <a:pPr algn="ctr" fontAlgn="ctr"/>
                      <a:r>
                        <a:rPr lang="en-GB" sz="1200" b="0" i="0" u="none" strike="noStrike">
                          <a:solidFill>
                            <a:srgbClr val="FFFFFF"/>
                          </a:solidFill>
                          <a:effectLst/>
                          <a:latin typeface="Arial" panose="020B0604020202020204" pitchFamily="34" charset="0"/>
                        </a:rPr>
                        <a:t>Self-reflection status</a:t>
                      </a:r>
                    </a:p>
                  </a:txBody>
                  <a:tcPr marL="6912" marR="6912" marT="6912" marB="0" anchor="ctr">
                    <a:lnL>
                      <a:noFill/>
                    </a:lnL>
                    <a:lnR>
                      <a:noFill/>
                    </a:lnR>
                    <a:lnT>
                      <a:noFill/>
                    </a:lnT>
                    <a:lnB>
                      <a:noFill/>
                    </a:lnB>
                    <a:solidFill>
                      <a:srgbClr val="002060"/>
                    </a:solidFill>
                  </a:tcPr>
                </a:tc>
                <a:tc hMerge="1">
                  <a:txBody>
                    <a:bodyPr/>
                    <a:lstStyle/>
                    <a:p>
                      <a:endParaRPr lang="en-GB"/>
                    </a:p>
                  </a:txBody>
                  <a:tcPr/>
                </a:tc>
                <a:tc hMerge="1">
                  <a:txBody>
                    <a:bodyPr/>
                    <a:lstStyle/>
                    <a:p>
                      <a:endParaRPr lang="en-GB"/>
                    </a:p>
                  </a:txBody>
                  <a:tcPr/>
                </a:tc>
                <a:tc rowSpan="2">
                  <a:txBody>
                    <a:bodyPr/>
                    <a:lstStyle/>
                    <a:p>
                      <a:pPr algn="ctr" fontAlgn="ctr"/>
                      <a:r>
                        <a:rPr lang="en-GB" sz="1200" b="0" i="0" u="none" strike="noStrike" dirty="0">
                          <a:solidFill>
                            <a:srgbClr val="FFFFFF"/>
                          </a:solidFill>
                          <a:effectLst/>
                          <a:latin typeface="Arial" panose="020B0604020202020204" pitchFamily="34" charset="0"/>
                        </a:rPr>
                        <a:t>Example metric or </a:t>
                      </a:r>
                    </a:p>
                    <a:p>
                      <a:pPr algn="ctr" fontAlgn="ctr"/>
                      <a:r>
                        <a:rPr lang="en-GB" sz="1200" b="0" i="0" u="none" strike="noStrike" dirty="0">
                          <a:solidFill>
                            <a:srgbClr val="FFFFFF"/>
                          </a:solidFill>
                          <a:effectLst/>
                          <a:latin typeface="Arial" panose="020B0604020202020204" pitchFamily="34" charset="0"/>
                        </a:rPr>
                        <a:t>indicator of success</a:t>
                      </a:r>
                    </a:p>
                  </a:txBody>
                  <a:tcPr marL="6912" marR="6912" marT="6912" marB="0" anchor="ctr">
                    <a:lnL>
                      <a:noFill/>
                    </a:lnL>
                    <a:lnR>
                      <a:noFill/>
                    </a:lnR>
                    <a:lnT>
                      <a:noFill/>
                    </a:lnT>
                    <a:lnB>
                      <a:noFill/>
                    </a:lnB>
                    <a:solidFill>
                      <a:srgbClr val="002060"/>
                    </a:solidFill>
                  </a:tcPr>
                </a:tc>
                <a:extLst>
                  <a:ext uri="{0D108BD9-81ED-4DB2-BD59-A6C34878D82A}">
                    <a16:rowId xmlns:a16="http://schemas.microsoft.com/office/drawing/2014/main" val="270811375"/>
                  </a:ext>
                </a:extLst>
              </a:tr>
              <a:tr h="292501">
                <a:tc>
                  <a:txBody>
                    <a:bodyPr/>
                    <a:lstStyle/>
                    <a:p>
                      <a:pPr algn="ctr" fontAlgn="ctr"/>
                      <a:r>
                        <a:rPr lang="en-GB" sz="1100" b="0" i="0" u="none" strike="noStrike">
                          <a:solidFill>
                            <a:srgbClr val="FFFFFF"/>
                          </a:solidFill>
                          <a:effectLst/>
                          <a:latin typeface="Arial" panose="020B0604020202020204" pitchFamily="34" charset="0"/>
                        </a:rPr>
                        <a:t>B</a:t>
                      </a:r>
                    </a:p>
                  </a:txBody>
                  <a:tcPr marL="6912" marR="6912" marT="6912" marB="0" anchor="ctr">
                    <a:lnL>
                      <a:noFill/>
                    </a:lnL>
                    <a:lnR>
                      <a:noFill/>
                    </a:lnR>
                    <a:lnT>
                      <a:noFill/>
                    </a:lnT>
                    <a:lnB>
                      <a:noFill/>
                    </a:lnB>
                    <a:solidFill>
                      <a:srgbClr val="A02B93"/>
                    </a:solidFill>
                  </a:tcPr>
                </a:tc>
                <a:tc>
                  <a:txBody>
                    <a:bodyPr/>
                    <a:lstStyle/>
                    <a:p>
                      <a:pPr algn="l" fontAlgn="ctr"/>
                      <a:r>
                        <a:rPr lang="en-GB" sz="1100" b="0" i="0" u="none" strike="noStrike" dirty="0">
                          <a:solidFill>
                            <a:srgbClr val="FFFFFF"/>
                          </a:solidFill>
                          <a:effectLst/>
                          <a:latin typeface="Arial" panose="020B0604020202020204" pitchFamily="34" charset="0"/>
                        </a:rPr>
                        <a:t>Being equipped to prevent and respond to crisis</a:t>
                      </a:r>
                    </a:p>
                  </a:txBody>
                  <a:tcPr marL="6912" marR="6912" marT="6912" marB="0" anchor="ctr">
                    <a:lnL>
                      <a:noFill/>
                    </a:lnL>
                    <a:lnR>
                      <a:noFill/>
                    </a:lnR>
                    <a:lnT>
                      <a:noFill/>
                    </a:lnT>
                    <a:lnB>
                      <a:noFill/>
                    </a:lnB>
                    <a:solidFill>
                      <a:srgbClr val="A02B93"/>
                    </a:solidFill>
                  </a:tcPr>
                </a:tc>
                <a:tc>
                  <a:txBody>
                    <a:bodyPr/>
                    <a:lstStyle/>
                    <a:p>
                      <a:pPr algn="ctr" fontAlgn="ctr"/>
                      <a:r>
                        <a:rPr lang="en-GB" sz="1050" b="0" i="0" u="none" strike="noStrike" dirty="0">
                          <a:solidFill>
                            <a:srgbClr val="000000"/>
                          </a:solidFill>
                          <a:effectLst/>
                          <a:latin typeface="Arial" panose="020B0604020202020204" pitchFamily="34" charset="0"/>
                        </a:rPr>
                        <a:t>Poor</a:t>
                      </a:r>
                    </a:p>
                  </a:txBody>
                  <a:tcPr marL="6912" marR="6912" marT="6912" marB="0" anchor="ctr">
                    <a:lnL>
                      <a:noFill/>
                    </a:lnL>
                    <a:lnR>
                      <a:noFill/>
                    </a:lnR>
                    <a:lnT>
                      <a:noFill/>
                    </a:lnT>
                    <a:lnB>
                      <a:noFill/>
                    </a:lnB>
                    <a:solidFill>
                      <a:srgbClr val="FF0000"/>
                    </a:solidFill>
                  </a:tcPr>
                </a:tc>
                <a:tc>
                  <a:txBody>
                    <a:bodyPr/>
                    <a:lstStyle/>
                    <a:p>
                      <a:pPr algn="ctr" fontAlgn="ctr"/>
                      <a:r>
                        <a:rPr lang="en-GB" sz="1050" b="0" i="0" u="none" strike="noStrike" dirty="0">
                          <a:solidFill>
                            <a:srgbClr val="000000"/>
                          </a:solidFill>
                          <a:effectLst/>
                          <a:latin typeface="Arial" panose="020B0604020202020204" pitchFamily="34" charset="0"/>
                        </a:rPr>
                        <a:t>Adequate</a:t>
                      </a:r>
                    </a:p>
                  </a:txBody>
                  <a:tcPr marL="6912" marR="6912" marT="6912" marB="0" anchor="ctr">
                    <a:lnL>
                      <a:noFill/>
                    </a:lnL>
                    <a:lnR>
                      <a:noFill/>
                    </a:lnR>
                    <a:lnT>
                      <a:noFill/>
                    </a:lnT>
                    <a:lnB>
                      <a:noFill/>
                    </a:lnB>
                    <a:solidFill>
                      <a:srgbClr val="FFC000"/>
                    </a:solidFill>
                  </a:tcPr>
                </a:tc>
                <a:tc>
                  <a:txBody>
                    <a:bodyPr/>
                    <a:lstStyle/>
                    <a:p>
                      <a:pPr algn="ctr" fontAlgn="ctr"/>
                      <a:r>
                        <a:rPr lang="en-GB" sz="1050" b="0" i="0" u="none" strike="noStrike" dirty="0">
                          <a:solidFill>
                            <a:srgbClr val="000000"/>
                          </a:solidFill>
                          <a:effectLst/>
                          <a:latin typeface="Arial" panose="020B0604020202020204" pitchFamily="34" charset="0"/>
                        </a:rPr>
                        <a:t>Good</a:t>
                      </a:r>
                    </a:p>
                  </a:txBody>
                  <a:tcPr marL="6912" marR="6912" marT="6912" marB="0" anchor="ctr">
                    <a:lnL>
                      <a:noFill/>
                    </a:lnL>
                    <a:lnR>
                      <a:noFill/>
                    </a:lnR>
                    <a:lnT>
                      <a:noFill/>
                    </a:lnT>
                    <a:lnB>
                      <a:noFill/>
                    </a:lnB>
                    <a:solidFill>
                      <a:srgbClr val="00B050"/>
                    </a:solidFill>
                  </a:tcPr>
                </a:tc>
                <a:tc vMerge="1">
                  <a:txBody>
                    <a:bodyPr/>
                    <a:lstStyle/>
                    <a:p>
                      <a:endParaRPr lang="en-GB"/>
                    </a:p>
                  </a:txBody>
                  <a:tcPr/>
                </a:tc>
                <a:extLst>
                  <a:ext uri="{0D108BD9-81ED-4DB2-BD59-A6C34878D82A}">
                    <a16:rowId xmlns:a16="http://schemas.microsoft.com/office/drawing/2014/main" val="1261834413"/>
                  </a:ext>
                </a:extLst>
              </a:tr>
              <a:tr h="250587">
                <a:tc>
                  <a:txBody>
                    <a:bodyPr/>
                    <a:lstStyle/>
                    <a:p>
                      <a:pPr algn="ctr" fontAlgn="ctr"/>
                      <a:r>
                        <a:rPr lang="en-GB" sz="1050" b="0" i="0" u="none" strike="noStrike">
                          <a:solidFill>
                            <a:srgbClr val="000000"/>
                          </a:solidFill>
                          <a:effectLst/>
                          <a:latin typeface="Arial" panose="020B0604020202020204" pitchFamily="34" charset="0"/>
                        </a:rPr>
                        <a:t>B1</a:t>
                      </a:r>
                    </a:p>
                  </a:txBody>
                  <a:tcPr marL="6912" marR="6912" marT="6912" marB="0" anchor="ctr">
                    <a:lnL>
                      <a:noFill/>
                    </a:lnL>
                    <a:lnR>
                      <a:noFill/>
                    </a:lnR>
                    <a:lnT>
                      <a:noFill/>
                    </a:lnT>
                    <a:lnB>
                      <a:noFill/>
                    </a:lnB>
                    <a:solidFill>
                      <a:srgbClr val="F2CEEF"/>
                    </a:solidFill>
                  </a:tcPr>
                </a:tc>
                <a:tc>
                  <a:txBody>
                    <a:bodyPr/>
                    <a:lstStyle/>
                    <a:p>
                      <a:pPr algn="l" fontAlgn="ctr"/>
                      <a:r>
                        <a:rPr lang="en-GB" sz="1050" b="0" i="0" u="none" strike="noStrike">
                          <a:solidFill>
                            <a:srgbClr val="000000"/>
                          </a:solidFill>
                          <a:effectLst/>
                          <a:latin typeface="Arial" panose="020B0604020202020204" pitchFamily="34" charset="0"/>
                        </a:rPr>
                        <a:t>Reduced likelihood of admissions and readmissions through proactive crisis support planning.  </a:t>
                      </a:r>
                    </a:p>
                  </a:txBody>
                  <a:tcPr marL="6912" marR="6912" marT="6912" marB="0" anchor="ctr">
                    <a:lnL>
                      <a:noFill/>
                    </a:lnL>
                    <a:lnR>
                      <a:noFill/>
                    </a:lnR>
                    <a:lnT>
                      <a:noFill/>
                    </a:lnT>
                    <a:lnB>
                      <a:noFill/>
                    </a:lnB>
                    <a:solidFill>
                      <a:srgbClr val="F2CEEF"/>
                    </a:solidFill>
                  </a:tcPr>
                </a:tc>
                <a:tc>
                  <a:txBody>
                    <a:bodyPr/>
                    <a:lstStyle/>
                    <a:p>
                      <a:pPr algn="l" fontAlgn="ctr"/>
                      <a:r>
                        <a:rPr lang="en-GB" sz="1050" b="0" i="0" u="none" strike="noStrike">
                          <a:solidFill>
                            <a:srgbClr val="000000"/>
                          </a:solidFill>
                          <a:effectLst/>
                          <a:latin typeface="Arial" panose="020B0604020202020204" pitchFamily="34" charset="0"/>
                        </a:rPr>
                        <a:t> </a:t>
                      </a:r>
                    </a:p>
                  </a:txBody>
                  <a:tcPr marL="6912" marR="6912" marT="6912" marB="0" anchor="ctr">
                    <a:lnL>
                      <a:noFill/>
                    </a:lnL>
                    <a:lnR>
                      <a:noFill/>
                    </a:lnR>
                    <a:lnT>
                      <a:noFill/>
                    </a:lnT>
                    <a:lnB>
                      <a:noFill/>
                    </a:lnB>
                    <a:solidFill>
                      <a:srgbClr val="F2CEEF"/>
                    </a:solidFill>
                  </a:tcPr>
                </a:tc>
                <a:tc>
                  <a:txBody>
                    <a:bodyPr/>
                    <a:lstStyle/>
                    <a:p>
                      <a:pPr algn="l" fontAlgn="ctr"/>
                      <a:r>
                        <a:rPr lang="en-GB" sz="1050" b="0" i="0" u="none" strike="noStrike">
                          <a:solidFill>
                            <a:srgbClr val="000000"/>
                          </a:solidFill>
                          <a:effectLst/>
                          <a:latin typeface="Arial" panose="020B0604020202020204" pitchFamily="34" charset="0"/>
                        </a:rPr>
                        <a:t> </a:t>
                      </a:r>
                    </a:p>
                  </a:txBody>
                  <a:tcPr marL="6912" marR="6912" marT="6912" marB="0" anchor="ctr">
                    <a:lnL>
                      <a:noFill/>
                    </a:lnL>
                    <a:lnR>
                      <a:noFill/>
                    </a:lnR>
                    <a:lnT>
                      <a:noFill/>
                    </a:lnT>
                    <a:lnB>
                      <a:noFill/>
                    </a:lnB>
                    <a:solidFill>
                      <a:srgbClr val="F2CEEF"/>
                    </a:solidFill>
                  </a:tcPr>
                </a:tc>
                <a:tc>
                  <a:txBody>
                    <a:bodyPr/>
                    <a:lstStyle/>
                    <a:p>
                      <a:pPr algn="l" fontAlgn="ctr"/>
                      <a:r>
                        <a:rPr lang="en-GB" sz="1050" b="0" i="0" u="none" strike="noStrike" dirty="0">
                          <a:solidFill>
                            <a:srgbClr val="000000"/>
                          </a:solidFill>
                          <a:effectLst/>
                          <a:latin typeface="Arial" panose="020B0604020202020204" pitchFamily="34" charset="0"/>
                        </a:rPr>
                        <a:t> </a:t>
                      </a:r>
                    </a:p>
                  </a:txBody>
                  <a:tcPr marL="6912" marR="6912" marT="6912" marB="0" anchor="ctr">
                    <a:lnL>
                      <a:noFill/>
                    </a:lnL>
                    <a:lnR>
                      <a:noFill/>
                    </a:lnR>
                    <a:lnT>
                      <a:noFill/>
                    </a:lnT>
                    <a:lnB>
                      <a:noFill/>
                    </a:lnB>
                    <a:solidFill>
                      <a:srgbClr val="F2CEEF"/>
                    </a:solidFill>
                  </a:tcPr>
                </a:tc>
                <a:tc>
                  <a:txBody>
                    <a:bodyPr/>
                    <a:lstStyle/>
                    <a:p>
                      <a:pPr algn="l" fontAlgn="ctr"/>
                      <a:r>
                        <a:rPr lang="en-GB" sz="900" b="0" i="0" u="none" strike="noStrike">
                          <a:solidFill>
                            <a:srgbClr val="000000"/>
                          </a:solidFill>
                          <a:effectLst/>
                          <a:latin typeface="Arial" panose="020B0604020202020204" pitchFamily="34" charset="0"/>
                        </a:rPr>
                        <a:t> </a:t>
                      </a:r>
                    </a:p>
                  </a:txBody>
                  <a:tcPr marL="6912" marR="6912" marT="6912" marB="0" anchor="ctr">
                    <a:lnL>
                      <a:noFill/>
                    </a:lnL>
                    <a:lnR>
                      <a:noFill/>
                    </a:lnR>
                    <a:lnT>
                      <a:noFill/>
                    </a:lnT>
                    <a:lnB>
                      <a:noFill/>
                    </a:lnB>
                    <a:solidFill>
                      <a:srgbClr val="F2CEEF"/>
                    </a:solidFill>
                  </a:tcPr>
                </a:tc>
                <a:extLst>
                  <a:ext uri="{0D108BD9-81ED-4DB2-BD59-A6C34878D82A}">
                    <a16:rowId xmlns:a16="http://schemas.microsoft.com/office/drawing/2014/main" val="2473314582"/>
                  </a:ext>
                </a:extLst>
              </a:tr>
              <a:tr h="751762">
                <a:tc>
                  <a:txBody>
                    <a:bodyPr/>
                    <a:lstStyle/>
                    <a:p>
                      <a:pPr algn="ctr" fontAlgn="ctr"/>
                      <a:r>
                        <a:rPr lang="en-GB" sz="1050" b="0" i="0" u="none" strike="noStrike">
                          <a:solidFill>
                            <a:srgbClr val="000000"/>
                          </a:solidFill>
                          <a:effectLst/>
                          <a:latin typeface="Arial" panose="020B0604020202020204" pitchFamily="34" charset="0"/>
                        </a:rPr>
                        <a:t>B1.1</a:t>
                      </a:r>
                    </a:p>
                  </a:txBody>
                  <a:tcPr marL="6912" marR="6912" marT="6912" marB="0" anchor="ctr">
                    <a:lnL>
                      <a:noFill/>
                    </a:lnL>
                    <a:lnR>
                      <a:noFill/>
                    </a:lnR>
                    <a:lnT>
                      <a:noFill/>
                    </a:lnT>
                    <a:lnB>
                      <a:noFill/>
                    </a:lnB>
                    <a:solidFill>
                      <a:srgbClr val="FFFFFF"/>
                    </a:solidFill>
                  </a:tcPr>
                </a:tc>
                <a:tc>
                  <a:txBody>
                    <a:bodyPr/>
                    <a:lstStyle/>
                    <a:p>
                      <a:pPr algn="l" fontAlgn="ctr"/>
                      <a:r>
                        <a:rPr lang="en-GB" sz="1050" b="0" i="0" u="none" strike="noStrike" dirty="0">
                          <a:solidFill>
                            <a:srgbClr val="000000"/>
                          </a:solidFill>
                          <a:effectLst/>
                          <a:latin typeface="Arial" panose="020B0604020202020204" pitchFamily="34" charset="0"/>
                        </a:rPr>
                        <a:t>Embed processes that proactively encourage people with dementia to develop a plan, and for teams that support the person to review them. The plan should be owned by the person, within input from their care partners, and be made visible to the teams that support them.</a:t>
                      </a:r>
                    </a:p>
                  </a:txBody>
                  <a:tcPr marL="6912" marR="6912" marT="6912" marB="0" anchor="ctr">
                    <a:lnL>
                      <a:noFill/>
                    </a:lnL>
                    <a:lnR>
                      <a:noFill/>
                    </a:lnR>
                    <a:lnT>
                      <a:noFill/>
                    </a:lnT>
                    <a:lnB>
                      <a:noFill/>
                    </a:lnB>
                    <a:solidFill>
                      <a:srgbClr val="FFFFFF"/>
                    </a:solidFill>
                  </a:tcPr>
                </a:tc>
                <a:tc>
                  <a:txBody>
                    <a:bodyPr/>
                    <a:lstStyle/>
                    <a:p>
                      <a:pPr algn="l" fontAlgn="ctr"/>
                      <a:endParaRPr lang="en-GB" sz="1050" b="0" i="0" u="none" strike="noStrike">
                        <a:solidFill>
                          <a:srgbClr val="000000"/>
                        </a:solidFill>
                        <a:effectLst/>
                        <a:latin typeface="Arial" panose="020B0604020202020204" pitchFamily="34" charset="0"/>
                      </a:endParaRPr>
                    </a:p>
                  </a:txBody>
                  <a:tcPr marL="6912" marR="6912" marT="6912" marB="0" anchor="ctr">
                    <a:lnL>
                      <a:noFill/>
                    </a:lnL>
                    <a:lnR>
                      <a:noFill/>
                    </a:lnR>
                    <a:lnT>
                      <a:noFill/>
                    </a:lnT>
                    <a:lnB>
                      <a:noFill/>
                    </a:lnB>
                    <a:noFill/>
                  </a:tcPr>
                </a:tc>
                <a:tc>
                  <a:txBody>
                    <a:bodyPr/>
                    <a:lstStyle/>
                    <a:p>
                      <a:pPr algn="l" fontAlgn="ctr"/>
                      <a:endParaRPr lang="en-GB" sz="1050" b="0" i="0" u="none" strike="noStrike">
                        <a:solidFill>
                          <a:srgbClr val="000000"/>
                        </a:solidFill>
                        <a:effectLst/>
                        <a:latin typeface="Arial" panose="020B0604020202020204" pitchFamily="34" charset="0"/>
                      </a:endParaRPr>
                    </a:p>
                  </a:txBody>
                  <a:tcPr marL="6912" marR="6912" marT="6912" marB="0" anchor="ctr">
                    <a:lnL>
                      <a:noFill/>
                    </a:lnL>
                    <a:lnR>
                      <a:noFill/>
                    </a:lnR>
                    <a:lnT>
                      <a:noFill/>
                    </a:lnT>
                    <a:lnB>
                      <a:noFill/>
                    </a:lnB>
                    <a:noFill/>
                  </a:tcPr>
                </a:tc>
                <a:tc>
                  <a:txBody>
                    <a:bodyPr/>
                    <a:lstStyle/>
                    <a:p>
                      <a:pPr algn="l" fontAlgn="ctr"/>
                      <a:endParaRPr lang="en-GB" sz="1050" b="0" i="0" u="none" strike="noStrike" dirty="0">
                        <a:solidFill>
                          <a:srgbClr val="000000"/>
                        </a:solidFill>
                        <a:effectLst/>
                        <a:latin typeface="Arial" panose="020B0604020202020204" pitchFamily="34" charset="0"/>
                      </a:endParaRPr>
                    </a:p>
                  </a:txBody>
                  <a:tcPr marL="6912" marR="6912" marT="6912" marB="0" anchor="ctr">
                    <a:lnL>
                      <a:noFill/>
                    </a:lnL>
                    <a:lnR>
                      <a:noFill/>
                    </a:lnR>
                    <a:lnT>
                      <a:noFill/>
                    </a:lnT>
                    <a:lnB>
                      <a:noFill/>
                    </a:lnB>
                    <a:noFill/>
                  </a:tcPr>
                </a:tc>
                <a:tc rowSpan="2">
                  <a:txBody>
                    <a:bodyPr/>
                    <a:lstStyle/>
                    <a:p>
                      <a:pPr algn="ctr" fontAlgn="ctr"/>
                      <a:r>
                        <a:rPr lang="en-GB" sz="1000" b="1" i="0" u="none" strike="noStrike" dirty="0">
                          <a:solidFill>
                            <a:srgbClr val="000000"/>
                          </a:solidFill>
                          <a:effectLst/>
                          <a:latin typeface="Arial" panose="020B0604020202020204" pitchFamily="34" charset="0"/>
                        </a:rPr>
                        <a:t>Indicator of success: </a:t>
                      </a:r>
                      <a:r>
                        <a:rPr lang="en-GB" sz="1000" b="0" i="0" u="none" strike="noStrike" dirty="0">
                          <a:solidFill>
                            <a:srgbClr val="000000"/>
                          </a:solidFill>
                          <a:effectLst/>
                          <a:latin typeface="Arial" panose="020B0604020202020204" pitchFamily="34" charset="0"/>
                        </a:rPr>
                        <a:t>ability to track the usage of care plans in the delivery of care for dementia/delirium (or risk thereof), that is coded. ICSs will then have a baseline metric to start from, and a target to reach 100%.</a:t>
                      </a:r>
                    </a:p>
                  </a:txBody>
                  <a:tcPr marL="6912" marR="6912" marT="6912" marB="0" anchor="ctr">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3272045417"/>
                  </a:ext>
                </a:extLst>
              </a:tr>
              <a:tr h="501175">
                <a:tc>
                  <a:txBody>
                    <a:bodyPr/>
                    <a:lstStyle/>
                    <a:p>
                      <a:pPr algn="ctr" fontAlgn="ctr"/>
                      <a:r>
                        <a:rPr lang="en-GB" sz="1050" b="0" i="0" u="none" strike="noStrike">
                          <a:solidFill>
                            <a:srgbClr val="000000"/>
                          </a:solidFill>
                          <a:effectLst/>
                          <a:latin typeface="Arial" panose="020B0604020202020204" pitchFamily="34" charset="0"/>
                        </a:rPr>
                        <a:t>B1.2</a:t>
                      </a:r>
                    </a:p>
                  </a:txBody>
                  <a:tcPr marL="6912" marR="6912" marT="6912" marB="0" anchor="ctr">
                    <a:lnL>
                      <a:noFill/>
                    </a:lnL>
                    <a:lnR>
                      <a:noFill/>
                    </a:lnR>
                    <a:lnT>
                      <a:noFill/>
                    </a:lnT>
                    <a:lnB>
                      <a:noFill/>
                    </a:lnB>
                    <a:solidFill>
                      <a:srgbClr val="FFFFFF"/>
                    </a:solidFill>
                  </a:tcPr>
                </a:tc>
                <a:tc>
                  <a:txBody>
                    <a:bodyPr/>
                    <a:lstStyle/>
                    <a:p>
                      <a:pPr algn="l" fontAlgn="ctr"/>
                      <a:r>
                        <a:rPr lang="en-GB" sz="1050" b="0" i="0" u="none" strike="noStrike" dirty="0">
                          <a:solidFill>
                            <a:srgbClr val="000000"/>
                          </a:solidFill>
                          <a:effectLst/>
                          <a:latin typeface="Arial" panose="020B0604020202020204" pitchFamily="34" charset="0"/>
                        </a:rPr>
                        <a:t>Develop and provide a repository of information and tools (e.g. action cards), that can support crisis planning, including the early identification of signs of escalation </a:t>
                      </a:r>
                    </a:p>
                  </a:txBody>
                  <a:tcPr marL="6912" marR="6912" marT="6912" marB="0" anchor="ctr">
                    <a:lnL>
                      <a:noFill/>
                    </a:lnL>
                    <a:lnR>
                      <a:noFill/>
                    </a:lnR>
                    <a:lnT>
                      <a:noFill/>
                    </a:lnT>
                    <a:lnB>
                      <a:noFill/>
                    </a:lnB>
                    <a:solidFill>
                      <a:srgbClr val="FFFFFF"/>
                    </a:solidFill>
                  </a:tcPr>
                </a:tc>
                <a:tc>
                  <a:txBody>
                    <a:bodyPr/>
                    <a:lstStyle/>
                    <a:p>
                      <a:pPr algn="l" fontAlgn="ctr"/>
                      <a:endParaRPr lang="en-GB" sz="1050" b="0" i="0" u="none" strike="noStrike">
                        <a:solidFill>
                          <a:srgbClr val="000000"/>
                        </a:solidFill>
                        <a:effectLst/>
                        <a:latin typeface="Arial" panose="020B0604020202020204" pitchFamily="34" charset="0"/>
                      </a:endParaRPr>
                    </a:p>
                  </a:txBody>
                  <a:tcPr marL="6912" marR="6912" marT="6912" marB="0" anchor="ctr">
                    <a:lnL>
                      <a:noFill/>
                    </a:lnL>
                    <a:lnR>
                      <a:noFill/>
                    </a:lnR>
                    <a:lnT>
                      <a:noFill/>
                    </a:lnT>
                    <a:lnB>
                      <a:noFill/>
                    </a:lnB>
                    <a:noFill/>
                  </a:tcPr>
                </a:tc>
                <a:tc>
                  <a:txBody>
                    <a:bodyPr/>
                    <a:lstStyle/>
                    <a:p>
                      <a:pPr algn="l" fontAlgn="ctr"/>
                      <a:endParaRPr lang="en-GB" sz="1050" b="0" i="0" u="none" strike="noStrike">
                        <a:solidFill>
                          <a:srgbClr val="000000"/>
                        </a:solidFill>
                        <a:effectLst/>
                        <a:latin typeface="Arial" panose="020B0604020202020204" pitchFamily="34" charset="0"/>
                      </a:endParaRPr>
                    </a:p>
                  </a:txBody>
                  <a:tcPr marL="6912" marR="6912" marT="6912" marB="0" anchor="ctr">
                    <a:lnL>
                      <a:noFill/>
                    </a:lnL>
                    <a:lnR>
                      <a:noFill/>
                    </a:lnR>
                    <a:lnT>
                      <a:noFill/>
                    </a:lnT>
                    <a:lnB>
                      <a:noFill/>
                    </a:lnB>
                    <a:noFill/>
                  </a:tcPr>
                </a:tc>
                <a:tc>
                  <a:txBody>
                    <a:bodyPr/>
                    <a:lstStyle/>
                    <a:p>
                      <a:pPr algn="l" fontAlgn="ctr"/>
                      <a:endParaRPr lang="en-GB" sz="1050" b="0" i="0" u="none" strike="noStrike" dirty="0">
                        <a:solidFill>
                          <a:srgbClr val="000000"/>
                        </a:solidFill>
                        <a:effectLst/>
                        <a:latin typeface="Arial" panose="020B0604020202020204" pitchFamily="34" charset="0"/>
                      </a:endParaRPr>
                    </a:p>
                  </a:txBody>
                  <a:tcPr marL="6912" marR="6912" marT="6912" marB="0" anchor="ctr">
                    <a:lnL>
                      <a:noFill/>
                    </a:lnL>
                    <a:lnR>
                      <a:noFill/>
                    </a:lnR>
                    <a:lnT>
                      <a:noFill/>
                    </a:lnT>
                    <a:lnB>
                      <a:noFill/>
                    </a:lnB>
                    <a:noFill/>
                  </a:tcPr>
                </a:tc>
                <a:tc vMerge="1">
                  <a:txBody>
                    <a:bodyPr/>
                    <a:lstStyle/>
                    <a:p>
                      <a:endParaRPr lang="en-GB"/>
                    </a:p>
                  </a:txBody>
                  <a:tcPr/>
                </a:tc>
                <a:extLst>
                  <a:ext uri="{0D108BD9-81ED-4DB2-BD59-A6C34878D82A}">
                    <a16:rowId xmlns:a16="http://schemas.microsoft.com/office/drawing/2014/main" val="3848570628"/>
                  </a:ext>
                </a:extLst>
              </a:tr>
              <a:tr h="250587">
                <a:tc>
                  <a:txBody>
                    <a:bodyPr/>
                    <a:lstStyle/>
                    <a:p>
                      <a:pPr algn="ctr" fontAlgn="ctr"/>
                      <a:r>
                        <a:rPr lang="en-GB" sz="1050" b="0" i="0" u="none" strike="noStrike">
                          <a:solidFill>
                            <a:srgbClr val="000000"/>
                          </a:solidFill>
                          <a:effectLst/>
                          <a:latin typeface="Arial" panose="020B0604020202020204" pitchFamily="34" charset="0"/>
                        </a:rPr>
                        <a:t>B2</a:t>
                      </a:r>
                    </a:p>
                  </a:txBody>
                  <a:tcPr marL="6912" marR="6912" marT="6912" marB="0" anchor="ctr">
                    <a:lnL>
                      <a:noFill/>
                    </a:lnL>
                    <a:lnR>
                      <a:noFill/>
                    </a:lnR>
                    <a:lnT>
                      <a:noFill/>
                    </a:lnT>
                    <a:lnB>
                      <a:noFill/>
                    </a:lnB>
                    <a:solidFill>
                      <a:srgbClr val="F2CEEF"/>
                    </a:solidFill>
                  </a:tcPr>
                </a:tc>
                <a:tc>
                  <a:txBody>
                    <a:bodyPr/>
                    <a:lstStyle/>
                    <a:p>
                      <a:pPr algn="l" fontAlgn="ctr"/>
                      <a:r>
                        <a:rPr lang="en-GB" sz="1050" b="0" i="0" u="none" strike="noStrike">
                          <a:solidFill>
                            <a:srgbClr val="000000"/>
                          </a:solidFill>
                          <a:effectLst/>
                          <a:latin typeface="Arial" panose="020B0604020202020204" pitchFamily="34" charset="0"/>
                        </a:rPr>
                        <a:t>Access to comprehensive escalation support when in crisis.  </a:t>
                      </a:r>
                    </a:p>
                  </a:txBody>
                  <a:tcPr marL="6912" marR="6912" marT="6912" marB="0" anchor="ctr">
                    <a:lnL>
                      <a:noFill/>
                    </a:lnL>
                    <a:lnR>
                      <a:noFill/>
                    </a:lnR>
                    <a:lnT>
                      <a:noFill/>
                    </a:lnT>
                    <a:lnB>
                      <a:noFill/>
                    </a:lnB>
                    <a:solidFill>
                      <a:srgbClr val="F2CEEF"/>
                    </a:solidFill>
                  </a:tcPr>
                </a:tc>
                <a:tc>
                  <a:txBody>
                    <a:bodyPr/>
                    <a:lstStyle/>
                    <a:p>
                      <a:pPr algn="l" fontAlgn="ctr"/>
                      <a:r>
                        <a:rPr lang="en-GB" sz="1050" b="0" i="0" u="none" strike="noStrike">
                          <a:solidFill>
                            <a:srgbClr val="000000"/>
                          </a:solidFill>
                          <a:effectLst/>
                          <a:latin typeface="Arial" panose="020B0604020202020204" pitchFamily="34" charset="0"/>
                        </a:rPr>
                        <a:t> </a:t>
                      </a:r>
                    </a:p>
                  </a:txBody>
                  <a:tcPr marL="6912" marR="6912" marT="6912" marB="0" anchor="ctr">
                    <a:lnL>
                      <a:noFill/>
                    </a:lnL>
                    <a:lnR>
                      <a:noFill/>
                    </a:lnR>
                    <a:lnT>
                      <a:noFill/>
                    </a:lnT>
                    <a:lnB>
                      <a:noFill/>
                    </a:lnB>
                    <a:solidFill>
                      <a:srgbClr val="F2CEEF"/>
                    </a:solidFill>
                  </a:tcPr>
                </a:tc>
                <a:tc>
                  <a:txBody>
                    <a:bodyPr/>
                    <a:lstStyle/>
                    <a:p>
                      <a:pPr algn="l" fontAlgn="ctr"/>
                      <a:r>
                        <a:rPr lang="en-GB" sz="1050" b="0" i="0" u="none" strike="noStrike">
                          <a:solidFill>
                            <a:srgbClr val="000000"/>
                          </a:solidFill>
                          <a:effectLst/>
                          <a:latin typeface="Arial" panose="020B0604020202020204" pitchFamily="34" charset="0"/>
                        </a:rPr>
                        <a:t> </a:t>
                      </a:r>
                    </a:p>
                  </a:txBody>
                  <a:tcPr marL="6912" marR="6912" marT="6912" marB="0" anchor="ctr">
                    <a:lnL>
                      <a:noFill/>
                    </a:lnL>
                    <a:lnR>
                      <a:noFill/>
                    </a:lnR>
                    <a:lnT>
                      <a:noFill/>
                    </a:lnT>
                    <a:lnB>
                      <a:noFill/>
                    </a:lnB>
                    <a:solidFill>
                      <a:srgbClr val="F2CEEF"/>
                    </a:solidFill>
                  </a:tcPr>
                </a:tc>
                <a:tc>
                  <a:txBody>
                    <a:bodyPr/>
                    <a:lstStyle/>
                    <a:p>
                      <a:pPr algn="l" fontAlgn="ctr"/>
                      <a:r>
                        <a:rPr lang="en-GB" sz="1050" b="0" i="0" u="none" strike="noStrike" dirty="0">
                          <a:solidFill>
                            <a:srgbClr val="000000"/>
                          </a:solidFill>
                          <a:effectLst/>
                          <a:latin typeface="Arial" panose="020B0604020202020204" pitchFamily="34" charset="0"/>
                        </a:rPr>
                        <a:t> </a:t>
                      </a:r>
                    </a:p>
                  </a:txBody>
                  <a:tcPr marL="6912" marR="6912" marT="6912" marB="0" anchor="ctr">
                    <a:lnL>
                      <a:noFill/>
                    </a:lnL>
                    <a:lnR>
                      <a:noFill/>
                    </a:lnR>
                    <a:lnT>
                      <a:noFill/>
                    </a:lnT>
                    <a:lnB>
                      <a:noFill/>
                    </a:lnB>
                    <a:solidFill>
                      <a:srgbClr val="F2CEEF"/>
                    </a:solidFill>
                  </a:tcPr>
                </a:tc>
                <a:tc>
                  <a:txBody>
                    <a:bodyPr/>
                    <a:lstStyle/>
                    <a:p>
                      <a:pPr algn="l" fontAlgn="ctr"/>
                      <a:r>
                        <a:rPr lang="en-GB" sz="1000" b="0" i="0" u="none" strike="noStrike" dirty="0">
                          <a:solidFill>
                            <a:srgbClr val="000000"/>
                          </a:solidFill>
                          <a:effectLst/>
                          <a:latin typeface="Arial" panose="020B0604020202020204" pitchFamily="34" charset="0"/>
                        </a:rPr>
                        <a:t> </a:t>
                      </a:r>
                    </a:p>
                  </a:txBody>
                  <a:tcPr marL="6912" marR="6912" marT="6912" marB="0" anchor="ctr">
                    <a:lnL>
                      <a:noFill/>
                    </a:lnL>
                    <a:lnR>
                      <a:noFill/>
                    </a:lnR>
                    <a:lnT>
                      <a:noFill/>
                    </a:lnT>
                    <a:lnB>
                      <a:noFill/>
                    </a:lnB>
                    <a:solidFill>
                      <a:srgbClr val="F2CEEF"/>
                    </a:solidFill>
                  </a:tcPr>
                </a:tc>
                <a:extLst>
                  <a:ext uri="{0D108BD9-81ED-4DB2-BD59-A6C34878D82A}">
                    <a16:rowId xmlns:a16="http://schemas.microsoft.com/office/drawing/2014/main" val="2305385974"/>
                  </a:ext>
                </a:extLst>
              </a:tr>
              <a:tr h="751762">
                <a:tc>
                  <a:txBody>
                    <a:bodyPr/>
                    <a:lstStyle/>
                    <a:p>
                      <a:pPr algn="ctr" fontAlgn="ctr"/>
                      <a:r>
                        <a:rPr lang="en-GB" sz="1050" b="0" i="0" u="none" strike="noStrike">
                          <a:solidFill>
                            <a:srgbClr val="000000"/>
                          </a:solidFill>
                          <a:effectLst/>
                          <a:latin typeface="Arial" panose="020B0604020202020204" pitchFamily="34" charset="0"/>
                        </a:rPr>
                        <a:t>B2.1</a:t>
                      </a:r>
                    </a:p>
                  </a:txBody>
                  <a:tcPr marL="6912" marR="6912" marT="6912" marB="0" anchor="ctr">
                    <a:lnL>
                      <a:noFill/>
                    </a:lnL>
                    <a:lnR>
                      <a:noFill/>
                    </a:lnR>
                    <a:lnT>
                      <a:noFill/>
                    </a:lnT>
                    <a:lnB>
                      <a:noFill/>
                    </a:lnB>
                    <a:solidFill>
                      <a:srgbClr val="FFFFFF"/>
                    </a:solidFill>
                  </a:tcPr>
                </a:tc>
                <a:tc>
                  <a:txBody>
                    <a:bodyPr/>
                    <a:lstStyle/>
                    <a:p>
                      <a:pPr algn="l" fontAlgn="ctr"/>
                      <a:r>
                        <a:rPr lang="en-GB" sz="1050" b="0" i="0" u="none" strike="noStrike" dirty="0">
                          <a:solidFill>
                            <a:srgbClr val="000000"/>
                          </a:solidFill>
                          <a:effectLst/>
                          <a:latin typeface="Arial" panose="020B0604020202020204" pitchFamily="34" charset="0"/>
                        </a:rPr>
                        <a:t>Identify the community teams that are able to respond effectively to the presenting needs of someone with dementia (and those with superimposed delirium). This should include the UCR team, and any additional community services that are able to respond. Ensure these teams are known and communicated.</a:t>
                      </a:r>
                    </a:p>
                  </a:txBody>
                  <a:tcPr marL="6912" marR="6912" marT="6912" marB="0" anchor="ctr">
                    <a:lnL>
                      <a:noFill/>
                    </a:lnL>
                    <a:lnR>
                      <a:noFill/>
                    </a:lnR>
                    <a:lnT>
                      <a:noFill/>
                    </a:lnT>
                    <a:lnB>
                      <a:noFill/>
                    </a:lnB>
                    <a:solidFill>
                      <a:srgbClr val="FFFFFF"/>
                    </a:solidFill>
                  </a:tcPr>
                </a:tc>
                <a:tc>
                  <a:txBody>
                    <a:bodyPr/>
                    <a:lstStyle/>
                    <a:p>
                      <a:pPr algn="l" fontAlgn="ctr"/>
                      <a:endParaRPr lang="en-GB" sz="1050" b="0" i="0" u="none" strike="noStrike">
                        <a:solidFill>
                          <a:srgbClr val="000000"/>
                        </a:solidFill>
                        <a:effectLst/>
                        <a:latin typeface="Arial" panose="020B0604020202020204" pitchFamily="34" charset="0"/>
                      </a:endParaRPr>
                    </a:p>
                  </a:txBody>
                  <a:tcPr marL="6912" marR="6912" marT="6912" marB="0" anchor="ctr">
                    <a:lnL>
                      <a:noFill/>
                    </a:lnL>
                    <a:lnR>
                      <a:noFill/>
                    </a:lnR>
                    <a:lnT>
                      <a:noFill/>
                    </a:lnT>
                    <a:lnB>
                      <a:noFill/>
                    </a:lnB>
                    <a:noFill/>
                  </a:tcPr>
                </a:tc>
                <a:tc>
                  <a:txBody>
                    <a:bodyPr/>
                    <a:lstStyle/>
                    <a:p>
                      <a:pPr algn="l" fontAlgn="ctr"/>
                      <a:endParaRPr lang="en-GB" sz="1050" b="0" i="0" u="none" strike="noStrike">
                        <a:solidFill>
                          <a:srgbClr val="000000"/>
                        </a:solidFill>
                        <a:effectLst/>
                        <a:latin typeface="Arial" panose="020B0604020202020204" pitchFamily="34" charset="0"/>
                      </a:endParaRPr>
                    </a:p>
                  </a:txBody>
                  <a:tcPr marL="6912" marR="6912" marT="6912" marB="0" anchor="ctr">
                    <a:lnL>
                      <a:noFill/>
                    </a:lnL>
                    <a:lnR>
                      <a:noFill/>
                    </a:lnR>
                    <a:lnT>
                      <a:noFill/>
                    </a:lnT>
                    <a:lnB>
                      <a:noFill/>
                    </a:lnB>
                    <a:noFill/>
                  </a:tcPr>
                </a:tc>
                <a:tc>
                  <a:txBody>
                    <a:bodyPr/>
                    <a:lstStyle/>
                    <a:p>
                      <a:pPr algn="l" fontAlgn="ctr"/>
                      <a:endParaRPr lang="en-GB" sz="1050" b="0" i="0" u="none" strike="noStrike" dirty="0">
                        <a:solidFill>
                          <a:srgbClr val="000000"/>
                        </a:solidFill>
                        <a:effectLst/>
                        <a:latin typeface="Arial" panose="020B0604020202020204" pitchFamily="34" charset="0"/>
                      </a:endParaRPr>
                    </a:p>
                  </a:txBody>
                  <a:tcPr marL="6912" marR="6912" marT="6912" marB="0" anchor="ctr">
                    <a:lnL>
                      <a:noFill/>
                    </a:lnL>
                    <a:lnR>
                      <a:noFill/>
                    </a:lnR>
                    <a:lnT>
                      <a:noFill/>
                    </a:lnT>
                    <a:lnB>
                      <a:noFill/>
                    </a:lnB>
                    <a:noFill/>
                  </a:tcPr>
                </a:tc>
                <a:tc rowSpan="4">
                  <a:txBody>
                    <a:bodyPr/>
                    <a:lstStyle/>
                    <a:p>
                      <a:pPr algn="ctr" fontAlgn="ctr"/>
                      <a:r>
                        <a:rPr lang="en-GB" sz="1000" b="1" i="0" u="none" strike="noStrike" dirty="0">
                          <a:solidFill>
                            <a:srgbClr val="000000"/>
                          </a:solidFill>
                          <a:effectLst/>
                          <a:latin typeface="Arial" panose="020B0604020202020204" pitchFamily="34" charset="0"/>
                        </a:rPr>
                        <a:t>Indicator of success: </a:t>
                      </a:r>
                      <a:r>
                        <a:rPr lang="en-GB" sz="1000" b="0" i="0" u="none" strike="noStrike" dirty="0">
                          <a:solidFill>
                            <a:srgbClr val="000000"/>
                          </a:solidFill>
                          <a:effectLst/>
                          <a:latin typeface="Arial" panose="020B0604020202020204" pitchFamily="34" charset="0"/>
                        </a:rPr>
                        <a:t>Staff survey including question: </a:t>
                      </a:r>
                    </a:p>
                    <a:p>
                      <a:pPr algn="ctr" fontAlgn="ctr"/>
                      <a:endParaRPr lang="en-GB" sz="1000" b="0" i="0" u="none" strike="noStrike" dirty="0">
                        <a:solidFill>
                          <a:srgbClr val="000000"/>
                        </a:solidFill>
                        <a:effectLst/>
                        <a:latin typeface="Arial" panose="020B0604020202020204" pitchFamily="34" charset="0"/>
                      </a:endParaRPr>
                    </a:p>
                    <a:p>
                      <a:pPr algn="ctr" fontAlgn="ctr"/>
                      <a:r>
                        <a:rPr lang="en-GB" sz="1000" b="0" i="0" u="none" strike="noStrike" dirty="0">
                          <a:solidFill>
                            <a:srgbClr val="000000"/>
                          </a:solidFill>
                          <a:effectLst/>
                          <a:latin typeface="Arial" panose="020B0604020202020204" pitchFamily="34" charset="0"/>
                        </a:rPr>
                        <a:t>- Do you feel that you have a good understanding of the crisis response services available in your local area? (% yes/ no + comments)</a:t>
                      </a:r>
                    </a:p>
                    <a:p>
                      <a:pPr algn="ctr" fontAlgn="ctr"/>
                      <a:endParaRPr lang="en-GB" sz="1000" b="0" i="0" u="none" strike="noStrike" dirty="0">
                        <a:solidFill>
                          <a:srgbClr val="000000"/>
                        </a:solidFill>
                        <a:effectLst/>
                        <a:latin typeface="Arial" panose="020B0604020202020204" pitchFamily="34" charset="0"/>
                      </a:endParaRPr>
                    </a:p>
                    <a:p>
                      <a:pPr algn="ctr" fontAlgn="ctr"/>
                      <a:r>
                        <a:rPr lang="en-GB" sz="1000" b="0" i="0" u="none" strike="noStrike" dirty="0">
                          <a:solidFill>
                            <a:srgbClr val="000000"/>
                          </a:solidFill>
                          <a:effectLst/>
                          <a:latin typeface="Arial" panose="020B0604020202020204" pitchFamily="34" charset="0"/>
                        </a:rPr>
                        <a:t>- Are you able to access information easily?</a:t>
                      </a:r>
                    </a:p>
                    <a:p>
                      <a:pPr algn="ctr" fontAlgn="ctr"/>
                      <a:endParaRPr lang="en-GB" sz="1000" b="0" i="0" u="none" strike="noStrike" dirty="0">
                        <a:solidFill>
                          <a:srgbClr val="000000"/>
                        </a:solidFill>
                        <a:effectLst/>
                        <a:latin typeface="Arial" panose="020B0604020202020204" pitchFamily="34" charset="0"/>
                      </a:endParaRPr>
                    </a:p>
                    <a:p>
                      <a:pPr algn="ctr" fontAlgn="ctr"/>
                      <a:r>
                        <a:rPr lang="en-GB" sz="1000" b="0" i="0" u="none" strike="noStrike" dirty="0">
                          <a:solidFill>
                            <a:srgbClr val="000000"/>
                          </a:solidFill>
                          <a:effectLst/>
                          <a:latin typeface="Arial" panose="020B0604020202020204" pitchFamily="34" charset="0"/>
                        </a:rPr>
                        <a:t>- Is this information useful/helpful and are there any gaps?</a:t>
                      </a:r>
                    </a:p>
                  </a:txBody>
                  <a:tcPr marL="6912" marR="6912" marT="6912" marB="0" anchor="ctr">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2807653748"/>
                  </a:ext>
                </a:extLst>
              </a:tr>
              <a:tr h="501175">
                <a:tc>
                  <a:txBody>
                    <a:bodyPr/>
                    <a:lstStyle/>
                    <a:p>
                      <a:pPr algn="ctr" fontAlgn="ctr"/>
                      <a:r>
                        <a:rPr lang="en-GB" sz="1050" b="0" i="0" u="none" strike="noStrike">
                          <a:solidFill>
                            <a:srgbClr val="000000"/>
                          </a:solidFill>
                          <a:effectLst/>
                          <a:latin typeface="Arial" panose="020B0604020202020204" pitchFamily="34" charset="0"/>
                        </a:rPr>
                        <a:t>B2.2</a:t>
                      </a:r>
                    </a:p>
                  </a:txBody>
                  <a:tcPr marL="6912" marR="6912" marT="6912" marB="0" anchor="ctr">
                    <a:lnL>
                      <a:noFill/>
                    </a:lnL>
                    <a:lnR>
                      <a:noFill/>
                    </a:lnR>
                    <a:lnT>
                      <a:noFill/>
                    </a:lnT>
                    <a:lnB>
                      <a:noFill/>
                    </a:lnB>
                    <a:solidFill>
                      <a:srgbClr val="FFFFFF"/>
                    </a:solidFill>
                  </a:tcPr>
                </a:tc>
                <a:tc>
                  <a:txBody>
                    <a:bodyPr/>
                    <a:lstStyle/>
                    <a:p>
                      <a:pPr algn="l" fontAlgn="ctr"/>
                      <a:r>
                        <a:rPr lang="en-GB" sz="1050" b="0" i="0" u="none" strike="noStrike" dirty="0">
                          <a:solidFill>
                            <a:srgbClr val="000000"/>
                          </a:solidFill>
                          <a:effectLst/>
                          <a:latin typeface="Arial" panose="020B0604020202020204" pitchFamily="34" charset="0"/>
                        </a:rPr>
                        <a:t>Identify and communicate how the community teams responding are able to rapidly access specialist advice (e.g. highly trained clinical specialist, Consultant Geriatrician or Consultant Psychiatrist).</a:t>
                      </a:r>
                    </a:p>
                  </a:txBody>
                  <a:tcPr marL="6912" marR="6912" marT="6912" marB="0" anchor="ctr">
                    <a:lnL>
                      <a:noFill/>
                    </a:lnL>
                    <a:lnR>
                      <a:noFill/>
                    </a:lnR>
                    <a:lnT>
                      <a:noFill/>
                    </a:lnT>
                    <a:lnB>
                      <a:noFill/>
                    </a:lnB>
                    <a:solidFill>
                      <a:srgbClr val="FFFFFF"/>
                    </a:solidFill>
                  </a:tcPr>
                </a:tc>
                <a:tc>
                  <a:txBody>
                    <a:bodyPr/>
                    <a:lstStyle/>
                    <a:p>
                      <a:pPr algn="l" fontAlgn="ctr"/>
                      <a:endParaRPr lang="en-GB" sz="1050" b="0" i="0" u="none" strike="noStrike">
                        <a:solidFill>
                          <a:srgbClr val="000000"/>
                        </a:solidFill>
                        <a:effectLst/>
                        <a:latin typeface="Arial" panose="020B0604020202020204" pitchFamily="34" charset="0"/>
                      </a:endParaRPr>
                    </a:p>
                  </a:txBody>
                  <a:tcPr marL="6912" marR="6912" marT="6912" marB="0" anchor="ctr">
                    <a:lnL>
                      <a:noFill/>
                    </a:lnL>
                    <a:lnR>
                      <a:noFill/>
                    </a:lnR>
                    <a:lnT>
                      <a:noFill/>
                    </a:lnT>
                    <a:lnB>
                      <a:noFill/>
                    </a:lnB>
                    <a:noFill/>
                  </a:tcPr>
                </a:tc>
                <a:tc>
                  <a:txBody>
                    <a:bodyPr/>
                    <a:lstStyle/>
                    <a:p>
                      <a:pPr algn="l" fontAlgn="ctr"/>
                      <a:endParaRPr lang="en-GB" sz="1050" b="0" i="0" u="none" strike="noStrike">
                        <a:solidFill>
                          <a:srgbClr val="000000"/>
                        </a:solidFill>
                        <a:effectLst/>
                        <a:latin typeface="Arial" panose="020B0604020202020204" pitchFamily="34" charset="0"/>
                      </a:endParaRPr>
                    </a:p>
                  </a:txBody>
                  <a:tcPr marL="6912" marR="6912" marT="6912" marB="0" anchor="ctr">
                    <a:lnL>
                      <a:noFill/>
                    </a:lnL>
                    <a:lnR>
                      <a:noFill/>
                    </a:lnR>
                    <a:lnT>
                      <a:noFill/>
                    </a:lnT>
                    <a:lnB>
                      <a:noFill/>
                    </a:lnB>
                    <a:noFill/>
                  </a:tcPr>
                </a:tc>
                <a:tc>
                  <a:txBody>
                    <a:bodyPr/>
                    <a:lstStyle/>
                    <a:p>
                      <a:pPr algn="l" fontAlgn="ctr"/>
                      <a:endParaRPr lang="en-GB" sz="1050" b="0" i="0" u="none" strike="noStrike" dirty="0">
                        <a:solidFill>
                          <a:srgbClr val="000000"/>
                        </a:solidFill>
                        <a:effectLst/>
                        <a:latin typeface="Arial" panose="020B0604020202020204" pitchFamily="34" charset="0"/>
                      </a:endParaRPr>
                    </a:p>
                  </a:txBody>
                  <a:tcPr marL="6912" marR="6912" marT="6912" marB="0" anchor="ctr">
                    <a:lnL>
                      <a:noFill/>
                    </a:lnL>
                    <a:lnR>
                      <a:noFill/>
                    </a:lnR>
                    <a:lnT>
                      <a:noFill/>
                    </a:lnT>
                    <a:lnB>
                      <a:noFill/>
                    </a:lnB>
                    <a:noFill/>
                  </a:tcPr>
                </a:tc>
                <a:tc vMerge="1">
                  <a:txBody>
                    <a:bodyPr/>
                    <a:lstStyle/>
                    <a:p>
                      <a:endParaRPr lang="en-GB"/>
                    </a:p>
                  </a:txBody>
                  <a:tcPr/>
                </a:tc>
                <a:extLst>
                  <a:ext uri="{0D108BD9-81ED-4DB2-BD59-A6C34878D82A}">
                    <a16:rowId xmlns:a16="http://schemas.microsoft.com/office/drawing/2014/main" val="2757503794"/>
                  </a:ext>
                </a:extLst>
              </a:tr>
              <a:tr h="501175">
                <a:tc>
                  <a:txBody>
                    <a:bodyPr/>
                    <a:lstStyle/>
                    <a:p>
                      <a:pPr algn="ctr" fontAlgn="ctr"/>
                      <a:r>
                        <a:rPr lang="en-GB" sz="1050" b="0" i="0" u="none" strike="noStrike">
                          <a:solidFill>
                            <a:srgbClr val="000000"/>
                          </a:solidFill>
                          <a:effectLst/>
                          <a:latin typeface="Arial" panose="020B0604020202020204" pitchFamily="34" charset="0"/>
                        </a:rPr>
                        <a:t>B2.3</a:t>
                      </a:r>
                    </a:p>
                  </a:txBody>
                  <a:tcPr marL="6912" marR="6912" marT="6912" marB="0" anchor="ctr">
                    <a:lnL>
                      <a:noFill/>
                    </a:lnL>
                    <a:lnR>
                      <a:noFill/>
                    </a:lnR>
                    <a:lnT>
                      <a:noFill/>
                    </a:lnT>
                    <a:lnB>
                      <a:noFill/>
                    </a:lnB>
                    <a:solidFill>
                      <a:srgbClr val="FFFFFF"/>
                    </a:solidFill>
                  </a:tcPr>
                </a:tc>
                <a:tc>
                  <a:txBody>
                    <a:bodyPr/>
                    <a:lstStyle/>
                    <a:p>
                      <a:pPr algn="l" fontAlgn="ctr"/>
                      <a:r>
                        <a:rPr lang="en-GB" sz="1050" b="0" i="0" u="none" strike="noStrike" dirty="0">
                          <a:solidFill>
                            <a:srgbClr val="000000"/>
                          </a:solidFill>
                          <a:effectLst/>
                          <a:latin typeface="Arial" panose="020B0604020202020204" pitchFamily="34" charset="0"/>
                        </a:rPr>
                        <a:t>Identify and communicate how the community teams responding can have rapid access to diagnostics (and what these diagnostic tools should be).</a:t>
                      </a:r>
                    </a:p>
                  </a:txBody>
                  <a:tcPr marL="6912" marR="6912" marT="6912" marB="0" anchor="ctr">
                    <a:lnL>
                      <a:noFill/>
                    </a:lnL>
                    <a:lnR>
                      <a:noFill/>
                    </a:lnR>
                    <a:lnT>
                      <a:noFill/>
                    </a:lnT>
                    <a:lnB>
                      <a:noFill/>
                    </a:lnB>
                    <a:solidFill>
                      <a:srgbClr val="FFFFFF"/>
                    </a:solidFill>
                  </a:tcPr>
                </a:tc>
                <a:tc>
                  <a:txBody>
                    <a:bodyPr/>
                    <a:lstStyle/>
                    <a:p>
                      <a:pPr algn="l" fontAlgn="ctr"/>
                      <a:endParaRPr lang="en-GB" sz="1050" b="0" i="0" u="none" strike="noStrike">
                        <a:solidFill>
                          <a:srgbClr val="000000"/>
                        </a:solidFill>
                        <a:effectLst/>
                        <a:latin typeface="Arial" panose="020B0604020202020204" pitchFamily="34" charset="0"/>
                      </a:endParaRPr>
                    </a:p>
                  </a:txBody>
                  <a:tcPr marL="6912" marR="6912" marT="6912" marB="0" anchor="ctr">
                    <a:lnL>
                      <a:noFill/>
                    </a:lnL>
                    <a:lnR>
                      <a:noFill/>
                    </a:lnR>
                    <a:lnT>
                      <a:noFill/>
                    </a:lnT>
                    <a:lnB>
                      <a:noFill/>
                    </a:lnB>
                    <a:noFill/>
                  </a:tcPr>
                </a:tc>
                <a:tc>
                  <a:txBody>
                    <a:bodyPr/>
                    <a:lstStyle/>
                    <a:p>
                      <a:pPr algn="l" fontAlgn="ctr"/>
                      <a:endParaRPr lang="en-GB" sz="1050" b="0" i="0" u="none" strike="noStrike">
                        <a:solidFill>
                          <a:srgbClr val="000000"/>
                        </a:solidFill>
                        <a:effectLst/>
                        <a:latin typeface="Arial" panose="020B0604020202020204" pitchFamily="34" charset="0"/>
                      </a:endParaRPr>
                    </a:p>
                  </a:txBody>
                  <a:tcPr marL="6912" marR="6912" marT="6912" marB="0" anchor="ctr">
                    <a:lnL>
                      <a:noFill/>
                    </a:lnL>
                    <a:lnR>
                      <a:noFill/>
                    </a:lnR>
                    <a:lnT>
                      <a:noFill/>
                    </a:lnT>
                    <a:lnB>
                      <a:noFill/>
                    </a:lnB>
                    <a:noFill/>
                  </a:tcPr>
                </a:tc>
                <a:tc>
                  <a:txBody>
                    <a:bodyPr/>
                    <a:lstStyle/>
                    <a:p>
                      <a:pPr algn="l" fontAlgn="ctr"/>
                      <a:endParaRPr lang="en-GB" sz="1050" b="0" i="0" u="none" strike="noStrike" dirty="0">
                        <a:solidFill>
                          <a:srgbClr val="000000"/>
                        </a:solidFill>
                        <a:effectLst/>
                        <a:latin typeface="Arial" panose="020B0604020202020204" pitchFamily="34" charset="0"/>
                      </a:endParaRPr>
                    </a:p>
                  </a:txBody>
                  <a:tcPr marL="6912" marR="6912" marT="6912" marB="0" anchor="ctr">
                    <a:lnL>
                      <a:noFill/>
                    </a:lnL>
                    <a:lnR>
                      <a:noFill/>
                    </a:lnR>
                    <a:lnT>
                      <a:noFill/>
                    </a:lnT>
                    <a:lnB>
                      <a:noFill/>
                    </a:lnB>
                    <a:noFill/>
                  </a:tcPr>
                </a:tc>
                <a:tc vMerge="1">
                  <a:txBody>
                    <a:bodyPr/>
                    <a:lstStyle/>
                    <a:p>
                      <a:endParaRPr lang="en-GB"/>
                    </a:p>
                  </a:txBody>
                  <a:tcPr/>
                </a:tc>
                <a:extLst>
                  <a:ext uri="{0D108BD9-81ED-4DB2-BD59-A6C34878D82A}">
                    <a16:rowId xmlns:a16="http://schemas.microsoft.com/office/drawing/2014/main" val="1868350210"/>
                  </a:ext>
                </a:extLst>
              </a:tr>
              <a:tr h="501175">
                <a:tc>
                  <a:txBody>
                    <a:bodyPr/>
                    <a:lstStyle/>
                    <a:p>
                      <a:pPr algn="ctr" fontAlgn="ctr"/>
                      <a:r>
                        <a:rPr lang="en-GB" sz="1050" b="0" i="0" u="none" strike="noStrike">
                          <a:solidFill>
                            <a:srgbClr val="000000"/>
                          </a:solidFill>
                          <a:effectLst/>
                          <a:latin typeface="Arial" panose="020B0604020202020204" pitchFamily="34" charset="0"/>
                        </a:rPr>
                        <a:t>B2.4</a:t>
                      </a:r>
                    </a:p>
                  </a:txBody>
                  <a:tcPr marL="6912" marR="6912" marT="6912" marB="0" anchor="ctr">
                    <a:lnL>
                      <a:noFill/>
                    </a:lnL>
                    <a:lnR>
                      <a:noFill/>
                    </a:lnR>
                    <a:lnT>
                      <a:noFill/>
                    </a:lnT>
                    <a:lnB>
                      <a:noFill/>
                    </a:lnB>
                    <a:solidFill>
                      <a:srgbClr val="FFFFFF"/>
                    </a:solidFill>
                  </a:tcPr>
                </a:tc>
                <a:tc>
                  <a:txBody>
                    <a:bodyPr/>
                    <a:lstStyle/>
                    <a:p>
                      <a:pPr algn="l" fontAlgn="ctr"/>
                      <a:r>
                        <a:rPr lang="en-GB" sz="1050" b="0" i="0" u="none" strike="noStrike" dirty="0">
                          <a:solidFill>
                            <a:srgbClr val="000000"/>
                          </a:solidFill>
                          <a:effectLst/>
                          <a:latin typeface="Arial" panose="020B0604020202020204" pitchFamily="34" charset="0"/>
                        </a:rPr>
                        <a:t>Identify the teams to contact in hours, out of hours and on the weekend for support for physical and mental health, where otherwise an admission is most likely.</a:t>
                      </a:r>
                    </a:p>
                  </a:txBody>
                  <a:tcPr marL="6912" marR="6912" marT="6912" marB="0" anchor="ctr">
                    <a:lnL>
                      <a:noFill/>
                    </a:lnL>
                    <a:lnR>
                      <a:noFill/>
                    </a:lnR>
                    <a:lnT>
                      <a:noFill/>
                    </a:lnT>
                    <a:lnB>
                      <a:noFill/>
                    </a:lnB>
                    <a:solidFill>
                      <a:srgbClr val="FFFFFF"/>
                    </a:solidFill>
                  </a:tcPr>
                </a:tc>
                <a:tc>
                  <a:txBody>
                    <a:bodyPr/>
                    <a:lstStyle/>
                    <a:p>
                      <a:pPr algn="l" fontAlgn="ctr"/>
                      <a:endParaRPr lang="en-GB" sz="1050" b="0" i="0" u="none" strike="noStrike">
                        <a:solidFill>
                          <a:srgbClr val="000000"/>
                        </a:solidFill>
                        <a:effectLst/>
                        <a:latin typeface="Arial" panose="020B0604020202020204" pitchFamily="34" charset="0"/>
                      </a:endParaRPr>
                    </a:p>
                  </a:txBody>
                  <a:tcPr marL="6912" marR="6912" marT="6912" marB="0" anchor="ctr">
                    <a:lnL>
                      <a:noFill/>
                    </a:lnL>
                    <a:lnR>
                      <a:noFill/>
                    </a:lnR>
                    <a:lnT>
                      <a:noFill/>
                    </a:lnT>
                    <a:lnB>
                      <a:noFill/>
                    </a:lnB>
                    <a:noFill/>
                  </a:tcPr>
                </a:tc>
                <a:tc>
                  <a:txBody>
                    <a:bodyPr/>
                    <a:lstStyle/>
                    <a:p>
                      <a:pPr algn="l" fontAlgn="ctr"/>
                      <a:endParaRPr lang="en-GB" sz="1050" b="0" i="0" u="none" strike="noStrike">
                        <a:solidFill>
                          <a:srgbClr val="000000"/>
                        </a:solidFill>
                        <a:effectLst/>
                        <a:latin typeface="Arial" panose="020B0604020202020204" pitchFamily="34" charset="0"/>
                      </a:endParaRPr>
                    </a:p>
                  </a:txBody>
                  <a:tcPr marL="6912" marR="6912" marT="6912" marB="0" anchor="ctr">
                    <a:lnL>
                      <a:noFill/>
                    </a:lnL>
                    <a:lnR>
                      <a:noFill/>
                    </a:lnR>
                    <a:lnT>
                      <a:noFill/>
                    </a:lnT>
                    <a:lnB>
                      <a:noFill/>
                    </a:lnB>
                    <a:noFill/>
                  </a:tcPr>
                </a:tc>
                <a:tc>
                  <a:txBody>
                    <a:bodyPr/>
                    <a:lstStyle/>
                    <a:p>
                      <a:pPr algn="l" fontAlgn="ctr"/>
                      <a:endParaRPr lang="en-GB" sz="1050" b="0" i="0" u="none" strike="noStrike" dirty="0">
                        <a:solidFill>
                          <a:srgbClr val="000000"/>
                        </a:solidFill>
                        <a:effectLst/>
                        <a:latin typeface="Arial" panose="020B0604020202020204" pitchFamily="34" charset="0"/>
                      </a:endParaRPr>
                    </a:p>
                  </a:txBody>
                  <a:tcPr marL="6912" marR="6912" marT="6912" marB="0" anchor="ctr">
                    <a:lnL>
                      <a:noFill/>
                    </a:lnL>
                    <a:lnR>
                      <a:noFill/>
                    </a:lnR>
                    <a:lnT>
                      <a:noFill/>
                    </a:lnT>
                    <a:lnB>
                      <a:noFill/>
                    </a:lnB>
                    <a:noFill/>
                  </a:tcPr>
                </a:tc>
                <a:tc vMerge="1">
                  <a:txBody>
                    <a:bodyPr/>
                    <a:lstStyle/>
                    <a:p>
                      <a:endParaRPr lang="en-GB"/>
                    </a:p>
                  </a:txBody>
                  <a:tcPr/>
                </a:tc>
                <a:extLst>
                  <a:ext uri="{0D108BD9-81ED-4DB2-BD59-A6C34878D82A}">
                    <a16:rowId xmlns:a16="http://schemas.microsoft.com/office/drawing/2014/main" val="120525295"/>
                  </a:ext>
                </a:extLst>
              </a:tr>
            </a:tbl>
          </a:graphicData>
        </a:graphic>
      </p:graphicFrame>
    </p:spTree>
    <p:extLst>
      <p:ext uri="{BB962C8B-B14F-4D97-AF65-F5344CB8AC3E}">
        <p14:creationId xmlns:p14="http://schemas.microsoft.com/office/powerpoint/2010/main" val="3540873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30733-EFC5-C443-06D9-E97A0889A8DF}"/>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714DA4E-E141-3ACA-2F87-ED8447EF2EED}"/>
              </a:ext>
            </a:extLst>
          </p:cNvPr>
          <p:cNvSpPr txBox="1">
            <a:spLocks noGrp="1"/>
          </p:cNvSpPr>
          <p:nvPr>
            <p:ph type="title" idx="4294967295"/>
          </p:nvPr>
        </p:nvSpPr>
        <p:spPr>
          <a:xfrm>
            <a:off x="624254" y="275784"/>
            <a:ext cx="10943492" cy="4701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3200"/>
              </a:lnSpc>
              <a:spcBef>
                <a:spcPts val="2000"/>
              </a:spcBef>
              <a:spcAft>
                <a:spcPts val="0"/>
              </a:spcAft>
              <a:buClrTx/>
              <a:buSzTx/>
              <a:buFontTx/>
              <a:buNone/>
              <a:tabLst/>
              <a:defRPr/>
            </a:pPr>
            <a:r>
              <a:rPr kumimoji="0" lang="en-GB" sz="2400" b="1" i="0" u="none" strike="noStrike" kern="1200" cap="none" spc="0" normalizeH="0" baseline="0" noProof="0" dirty="0">
                <a:ln>
                  <a:noFill/>
                </a:ln>
                <a:solidFill>
                  <a:schemeClr val="accent6"/>
                </a:solidFill>
                <a:effectLst/>
                <a:uLnTx/>
                <a:uFillTx/>
                <a:latin typeface="Arial" panose="020B0604020202020204" pitchFamily="34" charset="0"/>
                <a:ea typeface="+mj-ea"/>
                <a:cs typeface="Arial" panose="020B0604020202020204" pitchFamily="34" charset="0"/>
              </a:rPr>
              <a:t>C. Managing presentations in the Emergency Department</a:t>
            </a:r>
          </a:p>
        </p:txBody>
      </p:sp>
      <p:graphicFrame>
        <p:nvGraphicFramePr>
          <p:cNvPr id="4" name="Table 3">
            <a:extLst>
              <a:ext uri="{FF2B5EF4-FFF2-40B4-BE49-F238E27FC236}">
                <a16:creationId xmlns:a16="http://schemas.microsoft.com/office/drawing/2014/main" id="{DCC079AD-5663-64B9-5B93-32A352215CCE}"/>
              </a:ext>
            </a:extLst>
          </p:cNvPr>
          <p:cNvGraphicFramePr>
            <a:graphicFrameLocks noGrp="1"/>
          </p:cNvGraphicFramePr>
          <p:nvPr>
            <p:extLst>
              <p:ext uri="{D42A27DB-BD31-4B8C-83A1-F6EECF244321}">
                <p14:modId xmlns:p14="http://schemas.microsoft.com/office/powerpoint/2010/main" val="3319532604"/>
              </p:ext>
            </p:extLst>
          </p:nvPr>
        </p:nvGraphicFramePr>
        <p:xfrm>
          <a:off x="624254" y="1210256"/>
          <a:ext cx="10761141" cy="3908529"/>
        </p:xfrm>
        <a:graphic>
          <a:graphicData uri="http://schemas.openxmlformats.org/drawingml/2006/table">
            <a:tbl>
              <a:tblPr firstRow="1"/>
              <a:tblGrid>
                <a:gridCol w="397504">
                  <a:extLst>
                    <a:ext uri="{9D8B030D-6E8A-4147-A177-3AD203B41FA5}">
                      <a16:colId xmlns:a16="http://schemas.microsoft.com/office/drawing/2014/main" val="3037743450"/>
                    </a:ext>
                  </a:extLst>
                </a:gridCol>
                <a:gridCol w="5948810">
                  <a:extLst>
                    <a:ext uri="{9D8B030D-6E8A-4147-A177-3AD203B41FA5}">
                      <a16:colId xmlns:a16="http://schemas.microsoft.com/office/drawing/2014/main" val="4149392634"/>
                    </a:ext>
                  </a:extLst>
                </a:gridCol>
                <a:gridCol w="933906">
                  <a:extLst>
                    <a:ext uri="{9D8B030D-6E8A-4147-A177-3AD203B41FA5}">
                      <a16:colId xmlns:a16="http://schemas.microsoft.com/office/drawing/2014/main" val="1328160073"/>
                    </a:ext>
                  </a:extLst>
                </a:gridCol>
                <a:gridCol w="841930">
                  <a:extLst>
                    <a:ext uri="{9D8B030D-6E8A-4147-A177-3AD203B41FA5}">
                      <a16:colId xmlns:a16="http://schemas.microsoft.com/office/drawing/2014/main" val="3042238955"/>
                    </a:ext>
                  </a:extLst>
                </a:gridCol>
                <a:gridCol w="827780">
                  <a:extLst>
                    <a:ext uri="{9D8B030D-6E8A-4147-A177-3AD203B41FA5}">
                      <a16:colId xmlns:a16="http://schemas.microsoft.com/office/drawing/2014/main" val="4096153535"/>
                    </a:ext>
                  </a:extLst>
                </a:gridCol>
                <a:gridCol w="1811211">
                  <a:extLst>
                    <a:ext uri="{9D8B030D-6E8A-4147-A177-3AD203B41FA5}">
                      <a16:colId xmlns:a16="http://schemas.microsoft.com/office/drawing/2014/main" val="4014685230"/>
                    </a:ext>
                  </a:extLst>
                </a:gridCol>
              </a:tblGrid>
              <a:tr h="531296">
                <a:tc gridSpan="2">
                  <a:txBody>
                    <a:bodyPr/>
                    <a:lstStyle/>
                    <a:p>
                      <a:pPr algn="ctr" fontAlgn="ctr"/>
                      <a:r>
                        <a:rPr lang="en-GB" sz="1200" b="0" i="0" u="none" strike="noStrike" dirty="0">
                          <a:solidFill>
                            <a:srgbClr val="FFFFFF"/>
                          </a:solidFill>
                          <a:effectLst/>
                          <a:latin typeface="Arial" panose="020B0604020202020204" pitchFamily="34" charset="0"/>
                        </a:rPr>
                        <a:t>High Impact Changes</a:t>
                      </a:r>
                    </a:p>
                  </a:txBody>
                  <a:tcPr marL="6912" marR="6912" marT="6912" marB="0" anchor="ctr">
                    <a:lnL>
                      <a:noFill/>
                    </a:lnL>
                    <a:lnR>
                      <a:noFill/>
                    </a:lnR>
                    <a:lnT>
                      <a:noFill/>
                    </a:lnT>
                    <a:lnB>
                      <a:noFill/>
                    </a:lnB>
                    <a:solidFill>
                      <a:srgbClr val="002060"/>
                    </a:solidFill>
                  </a:tcPr>
                </a:tc>
                <a:tc hMerge="1">
                  <a:txBody>
                    <a:bodyPr/>
                    <a:lstStyle/>
                    <a:p>
                      <a:endParaRPr lang="en-GB"/>
                    </a:p>
                  </a:txBody>
                  <a:tcPr/>
                </a:tc>
                <a:tc gridSpan="3">
                  <a:txBody>
                    <a:bodyPr/>
                    <a:lstStyle/>
                    <a:p>
                      <a:pPr algn="ctr" fontAlgn="ctr"/>
                      <a:r>
                        <a:rPr lang="en-GB" sz="1200" b="0" i="0" u="none" strike="noStrike">
                          <a:solidFill>
                            <a:srgbClr val="FFFFFF"/>
                          </a:solidFill>
                          <a:effectLst/>
                          <a:latin typeface="Arial" panose="020B0604020202020204" pitchFamily="34" charset="0"/>
                        </a:rPr>
                        <a:t>Self-reflection status</a:t>
                      </a:r>
                    </a:p>
                  </a:txBody>
                  <a:tcPr marL="6912" marR="6912" marT="6912" marB="0" anchor="ctr">
                    <a:lnL>
                      <a:noFill/>
                    </a:lnL>
                    <a:lnR>
                      <a:noFill/>
                    </a:lnR>
                    <a:lnT>
                      <a:noFill/>
                    </a:lnT>
                    <a:lnB>
                      <a:noFill/>
                    </a:lnB>
                    <a:solidFill>
                      <a:srgbClr val="002060"/>
                    </a:solidFill>
                  </a:tcPr>
                </a:tc>
                <a:tc hMerge="1">
                  <a:txBody>
                    <a:bodyPr/>
                    <a:lstStyle/>
                    <a:p>
                      <a:endParaRPr lang="en-GB"/>
                    </a:p>
                  </a:txBody>
                  <a:tcPr/>
                </a:tc>
                <a:tc hMerge="1">
                  <a:txBody>
                    <a:bodyPr/>
                    <a:lstStyle/>
                    <a:p>
                      <a:endParaRPr lang="en-GB"/>
                    </a:p>
                  </a:txBody>
                  <a:tcPr/>
                </a:tc>
                <a:tc rowSpan="2">
                  <a:txBody>
                    <a:bodyPr/>
                    <a:lstStyle/>
                    <a:p>
                      <a:pPr algn="ctr" fontAlgn="ctr"/>
                      <a:r>
                        <a:rPr lang="en-GB" sz="1200" b="0" i="0" u="none" strike="noStrike">
                          <a:solidFill>
                            <a:srgbClr val="FFFFFF"/>
                          </a:solidFill>
                          <a:effectLst/>
                          <a:latin typeface="Arial" panose="020B0604020202020204" pitchFamily="34" charset="0"/>
                        </a:rPr>
                        <a:t>Example metric or indicator of success</a:t>
                      </a:r>
                    </a:p>
                  </a:txBody>
                  <a:tcPr marL="6912" marR="6912" marT="6912" marB="0" anchor="ctr">
                    <a:lnL>
                      <a:noFill/>
                    </a:lnL>
                    <a:lnR>
                      <a:noFill/>
                    </a:lnR>
                    <a:lnT>
                      <a:noFill/>
                    </a:lnT>
                    <a:lnB>
                      <a:noFill/>
                    </a:lnB>
                    <a:solidFill>
                      <a:srgbClr val="002060"/>
                    </a:solidFill>
                  </a:tcPr>
                </a:tc>
                <a:extLst>
                  <a:ext uri="{0D108BD9-81ED-4DB2-BD59-A6C34878D82A}">
                    <a16:rowId xmlns:a16="http://schemas.microsoft.com/office/drawing/2014/main" val="3085677724"/>
                  </a:ext>
                </a:extLst>
              </a:tr>
              <a:tr h="511947">
                <a:tc>
                  <a:txBody>
                    <a:bodyPr/>
                    <a:lstStyle/>
                    <a:p>
                      <a:pPr algn="ctr" fontAlgn="ctr"/>
                      <a:r>
                        <a:rPr lang="en-GB" sz="1100" b="0" i="0" u="none" strike="noStrike">
                          <a:solidFill>
                            <a:srgbClr val="FFFFFF"/>
                          </a:solidFill>
                          <a:effectLst/>
                          <a:latin typeface="Arial" panose="020B0604020202020204" pitchFamily="34" charset="0"/>
                        </a:rPr>
                        <a:t>C</a:t>
                      </a:r>
                    </a:p>
                  </a:txBody>
                  <a:tcPr marL="6912" marR="6912" marT="6912" marB="0" anchor="ctr">
                    <a:lnL>
                      <a:noFill/>
                    </a:lnL>
                    <a:lnR>
                      <a:noFill/>
                    </a:lnR>
                    <a:lnT>
                      <a:noFill/>
                    </a:lnT>
                    <a:lnB>
                      <a:noFill/>
                    </a:lnB>
                    <a:solidFill>
                      <a:srgbClr val="A02B93"/>
                    </a:solidFill>
                  </a:tcPr>
                </a:tc>
                <a:tc>
                  <a:txBody>
                    <a:bodyPr/>
                    <a:lstStyle/>
                    <a:p>
                      <a:pPr algn="l" fontAlgn="ctr"/>
                      <a:r>
                        <a:rPr lang="en-GB" sz="1100" b="0" i="0" u="none" strike="noStrike">
                          <a:solidFill>
                            <a:srgbClr val="FFFFFF"/>
                          </a:solidFill>
                          <a:effectLst/>
                          <a:latin typeface="Arial" panose="020B0604020202020204" pitchFamily="34" charset="0"/>
                        </a:rPr>
                        <a:t>Managing presentations in the Emergency Department</a:t>
                      </a:r>
                    </a:p>
                  </a:txBody>
                  <a:tcPr marL="6912" marR="6912" marT="6912" marB="0" anchor="ctr">
                    <a:lnL>
                      <a:noFill/>
                    </a:lnL>
                    <a:lnR>
                      <a:noFill/>
                    </a:lnR>
                    <a:lnT>
                      <a:noFill/>
                    </a:lnT>
                    <a:lnB>
                      <a:noFill/>
                    </a:lnB>
                    <a:solidFill>
                      <a:srgbClr val="A02B93"/>
                    </a:solidFill>
                  </a:tcPr>
                </a:tc>
                <a:tc>
                  <a:txBody>
                    <a:bodyPr/>
                    <a:lstStyle/>
                    <a:p>
                      <a:pPr algn="ctr" fontAlgn="ctr"/>
                      <a:r>
                        <a:rPr lang="en-GB" sz="1050" b="0" i="0" u="none" strike="noStrike">
                          <a:solidFill>
                            <a:srgbClr val="000000"/>
                          </a:solidFill>
                          <a:effectLst/>
                          <a:latin typeface="Arial" panose="020B0604020202020204" pitchFamily="34" charset="0"/>
                        </a:rPr>
                        <a:t>Poor</a:t>
                      </a:r>
                    </a:p>
                  </a:txBody>
                  <a:tcPr marL="6912" marR="6912" marT="6912" marB="0" anchor="ctr">
                    <a:lnL>
                      <a:noFill/>
                    </a:lnL>
                    <a:lnR>
                      <a:noFill/>
                    </a:lnR>
                    <a:lnT>
                      <a:noFill/>
                    </a:lnT>
                    <a:lnB>
                      <a:noFill/>
                    </a:lnB>
                    <a:solidFill>
                      <a:srgbClr val="FF0000"/>
                    </a:solidFill>
                  </a:tcPr>
                </a:tc>
                <a:tc>
                  <a:txBody>
                    <a:bodyPr/>
                    <a:lstStyle/>
                    <a:p>
                      <a:pPr algn="ctr" fontAlgn="ctr"/>
                      <a:r>
                        <a:rPr lang="en-GB" sz="1050" b="0" i="0" u="none" strike="noStrike">
                          <a:solidFill>
                            <a:srgbClr val="000000"/>
                          </a:solidFill>
                          <a:effectLst/>
                          <a:latin typeface="Arial" panose="020B0604020202020204" pitchFamily="34" charset="0"/>
                        </a:rPr>
                        <a:t>Adequate</a:t>
                      </a:r>
                    </a:p>
                  </a:txBody>
                  <a:tcPr marL="6912" marR="6912" marT="6912" marB="0" anchor="ctr">
                    <a:lnL>
                      <a:noFill/>
                    </a:lnL>
                    <a:lnR>
                      <a:noFill/>
                    </a:lnR>
                    <a:lnT>
                      <a:noFill/>
                    </a:lnT>
                    <a:lnB>
                      <a:noFill/>
                    </a:lnB>
                    <a:solidFill>
                      <a:srgbClr val="FFC000"/>
                    </a:solidFill>
                  </a:tcPr>
                </a:tc>
                <a:tc>
                  <a:txBody>
                    <a:bodyPr/>
                    <a:lstStyle/>
                    <a:p>
                      <a:pPr algn="ctr" fontAlgn="ctr"/>
                      <a:r>
                        <a:rPr lang="en-GB" sz="1050" b="0" i="0" u="none" strike="noStrike" dirty="0">
                          <a:solidFill>
                            <a:srgbClr val="000000"/>
                          </a:solidFill>
                          <a:effectLst/>
                          <a:latin typeface="Arial" panose="020B0604020202020204" pitchFamily="34" charset="0"/>
                        </a:rPr>
                        <a:t>Good</a:t>
                      </a:r>
                    </a:p>
                  </a:txBody>
                  <a:tcPr marL="6912" marR="6912" marT="6912" marB="0" anchor="ctr">
                    <a:lnL>
                      <a:noFill/>
                    </a:lnL>
                    <a:lnR>
                      <a:noFill/>
                    </a:lnR>
                    <a:lnT>
                      <a:noFill/>
                    </a:lnT>
                    <a:lnB>
                      <a:noFill/>
                    </a:lnB>
                    <a:solidFill>
                      <a:srgbClr val="00B050"/>
                    </a:solidFill>
                  </a:tcPr>
                </a:tc>
                <a:tc vMerge="1">
                  <a:txBody>
                    <a:bodyPr/>
                    <a:lstStyle/>
                    <a:p>
                      <a:endParaRPr lang="en-GB"/>
                    </a:p>
                  </a:txBody>
                  <a:tcPr/>
                </a:tc>
                <a:extLst>
                  <a:ext uri="{0D108BD9-81ED-4DB2-BD59-A6C34878D82A}">
                    <a16:rowId xmlns:a16="http://schemas.microsoft.com/office/drawing/2014/main" val="129220110"/>
                  </a:ext>
                </a:extLst>
              </a:tr>
              <a:tr h="877174">
                <a:tc>
                  <a:txBody>
                    <a:bodyPr/>
                    <a:lstStyle/>
                    <a:p>
                      <a:pPr algn="ctr" fontAlgn="ctr"/>
                      <a:r>
                        <a:rPr lang="en-GB" sz="1050" b="0" i="0" u="none" strike="noStrike">
                          <a:solidFill>
                            <a:srgbClr val="000000"/>
                          </a:solidFill>
                          <a:effectLst/>
                          <a:latin typeface="Arial" panose="020B0604020202020204" pitchFamily="34" charset="0"/>
                        </a:rPr>
                        <a:t>C1</a:t>
                      </a:r>
                    </a:p>
                  </a:txBody>
                  <a:tcPr marL="6912" marR="6912" marT="6912" marB="0" anchor="ctr">
                    <a:lnL>
                      <a:noFill/>
                    </a:lnL>
                    <a:lnR>
                      <a:noFill/>
                    </a:lnR>
                    <a:lnT>
                      <a:noFill/>
                    </a:lnT>
                    <a:lnB>
                      <a:noFill/>
                    </a:lnB>
                    <a:solidFill>
                      <a:srgbClr val="F2CEEF"/>
                    </a:solidFill>
                  </a:tcPr>
                </a:tc>
                <a:tc>
                  <a:txBody>
                    <a:bodyPr/>
                    <a:lstStyle/>
                    <a:p>
                      <a:pPr algn="l" fontAlgn="ctr"/>
                      <a:r>
                        <a:rPr lang="en-GB" sz="1050" b="0" i="0" u="none" strike="noStrike" dirty="0">
                          <a:solidFill>
                            <a:srgbClr val="000000"/>
                          </a:solidFill>
                          <a:effectLst/>
                          <a:latin typeface="Arial" panose="020B0604020202020204" pitchFamily="34" charset="0"/>
                        </a:rPr>
                        <a:t>Optimal management of people with dementia and delirium in an Emergency Department, aligned to the acute frailty pathway.</a:t>
                      </a:r>
                    </a:p>
                  </a:txBody>
                  <a:tcPr marL="6912" marR="6912" marT="6912" marB="0" anchor="ctr">
                    <a:lnL>
                      <a:noFill/>
                    </a:lnL>
                    <a:lnR>
                      <a:noFill/>
                    </a:lnR>
                    <a:lnT>
                      <a:noFill/>
                    </a:lnT>
                    <a:lnB>
                      <a:noFill/>
                    </a:lnB>
                    <a:solidFill>
                      <a:srgbClr val="F2CEEF"/>
                    </a:solidFill>
                  </a:tcPr>
                </a:tc>
                <a:tc>
                  <a:txBody>
                    <a:bodyPr/>
                    <a:lstStyle/>
                    <a:p>
                      <a:pPr algn="l" fontAlgn="ctr"/>
                      <a:r>
                        <a:rPr lang="en-GB" sz="1050" b="0" i="0" u="none" strike="noStrike">
                          <a:solidFill>
                            <a:srgbClr val="000000"/>
                          </a:solidFill>
                          <a:effectLst/>
                          <a:latin typeface="Arial" panose="020B0604020202020204" pitchFamily="34" charset="0"/>
                        </a:rPr>
                        <a:t> </a:t>
                      </a:r>
                    </a:p>
                  </a:txBody>
                  <a:tcPr marL="6912" marR="6912" marT="6912" marB="0" anchor="ctr">
                    <a:lnL>
                      <a:noFill/>
                    </a:lnL>
                    <a:lnR>
                      <a:noFill/>
                    </a:lnR>
                    <a:lnT>
                      <a:noFill/>
                    </a:lnT>
                    <a:lnB>
                      <a:noFill/>
                    </a:lnB>
                    <a:solidFill>
                      <a:srgbClr val="F2CEEF"/>
                    </a:solidFill>
                  </a:tcPr>
                </a:tc>
                <a:tc>
                  <a:txBody>
                    <a:bodyPr/>
                    <a:lstStyle/>
                    <a:p>
                      <a:pPr algn="l" fontAlgn="ctr"/>
                      <a:r>
                        <a:rPr lang="en-GB" sz="1050" b="0" i="0" u="none" strike="noStrike">
                          <a:solidFill>
                            <a:srgbClr val="000000"/>
                          </a:solidFill>
                          <a:effectLst/>
                          <a:latin typeface="Arial" panose="020B0604020202020204" pitchFamily="34" charset="0"/>
                        </a:rPr>
                        <a:t> </a:t>
                      </a:r>
                    </a:p>
                  </a:txBody>
                  <a:tcPr marL="6912" marR="6912" marT="6912" marB="0" anchor="ctr">
                    <a:lnL>
                      <a:noFill/>
                    </a:lnL>
                    <a:lnR>
                      <a:noFill/>
                    </a:lnR>
                    <a:lnT>
                      <a:noFill/>
                    </a:lnT>
                    <a:lnB>
                      <a:noFill/>
                    </a:lnB>
                    <a:solidFill>
                      <a:srgbClr val="F2CEEF"/>
                    </a:solidFill>
                  </a:tcPr>
                </a:tc>
                <a:tc>
                  <a:txBody>
                    <a:bodyPr/>
                    <a:lstStyle/>
                    <a:p>
                      <a:pPr algn="l" fontAlgn="ctr"/>
                      <a:r>
                        <a:rPr lang="en-GB" sz="1050" b="0" i="0" u="none" strike="noStrike" dirty="0">
                          <a:solidFill>
                            <a:srgbClr val="000000"/>
                          </a:solidFill>
                          <a:effectLst/>
                          <a:latin typeface="Arial" panose="020B0604020202020204" pitchFamily="34" charset="0"/>
                        </a:rPr>
                        <a:t> </a:t>
                      </a:r>
                    </a:p>
                  </a:txBody>
                  <a:tcPr marL="6912" marR="6912" marT="6912" marB="0" anchor="ctr">
                    <a:lnL>
                      <a:noFill/>
                    </a:lnL>
                    <a:lnR>
                      <a:noFill/>
                    </a:lnR>
                    <a:lnT>
                      <a:noFill/>
                    </a:lnT>
                    <a:lnB>
                      <a:noFill/>
                    </a:lnB>
                    <a:solidFill>
                      <a:srgbClr val="F2CEEF"/>
                    </a:solidFill>
                  </a:tcPr>
                </a:tc>
                <a:tc>
                  <a:txBody>
                    <a:bodyPr/>
                    <a:lstStyle/>
                    <a:p>
                      <a:pPr algn="l" fontAlgn="ctr"/>
                      <a:r>
                        <a:rPr lang="en-GB" sz="900" b="0" i="0" u="none" strike="noStrike">
                          <a:solidFill>
                            <a:srgbClr val="000000"/>
                          </a:solidFill>
                          <a:effectLst/>
                          <a:latin typeface="Arial" panose="020B0604020202020204" pitchFamily="34" charset="0"/>
                        </a:rPr>
                        <a:t> </a:t>
                      </a:r>
                    </a:p>
                  </a:txBody>
                  <a:tcPr marL="6912" marR="6912" marT="6912" marB="0" anchor="ctr">
                    <a:lnL>
                      <a:noFill/>
                    </a:lnL>
                    <a:lnR>
                      <a:noFill/>
                    </a:lnR>
                    <a:lnT>
                      <a:noFill/>
                    </a:lnT>
                    <a:lnB>
                      <a:noFill/>
                    </a:lnB>
                    <a:solidFill>
                      <a:srgbClr val="F2CEEF"/>
                    </a:solidFill>
                  </a:tcPr>
                </a:tc>
                <a:extLst>
                  <a:ext uri="{0D108BD9-81ED-4DB2-BD59-A6C34878D82A}">
                    <a16:rowId xmlns:a16="http://schemas.microsoft.com/office/drawing/2014/main" val="3016162325"/>
                  </a:ext>
                </a:extLst>
              </a:tr>
              <a:tr h="877174">
                <a:tc>
                  <a:txBody>
                    <a:bodyPr/>
                    <a:lstStyle/>
                    <a:p>
                      <a:pPr algn="ctr" fontAlgn="ctr"/>
                      <a:r>
                        <a:rPr lang="en-GB" sz="1050" b="0" i="0" u="none" strike="noStrike">
                          <a:solidFill>
                            <a:srgbClr val="000000"/>
                          </a:solidFill>
                          <a:effectLst/>
                          <a:latin typeface="Arial" panose="020B0604020202020204" pitchFamily="34" charset="0"/>
                        </a:rPr>
                        <a:t>C1.1</a:t>
                      </a:r>
                    </a:p>
                  </a:txBody>
                  <a:tcPr marL="6912" marR="6912" marT="6912" marB="0" anchor="ctr">
                    <a:lnL>
                      <a:noFill/>
                    </a:lnL>
                    <a:lnR>
                      <a:noFill/>
                    </a:lnR>
                    <a:lnT>
                      <a:noFill/>
                    </a:lnT>
                    <a:lnB>
                      <a:noFill/>
                    </a:lnB>
                    <a:solidFill>
                      <a:srgbClr val="FFFFFF"/>
                    </a:solidFill>
                  </a:tcPr>
                </a:tc>
                <a:tc>
                  <a:txBody>
                    <a:bodyPr/>
                    <a:lstStyle/>
                    <a:p>
                      <a:pPr algn="l" fontAlgn="ctr"/>
                      <a:r>
                        <a:rPr lang="en-GB" sz="1050" b="0" i="0" u="none" strike="noStrike" dirty="0">
                          <a:solidFill>
                            <a:srgbClr val="000000"/>
                          </a:solidFill>
                          <a:effectLst/>
                          <a:latin typeface="Arial" panose="020B0604020202020204" pitchFamily="34" charset="0"/>
                        </a:rPr>
                        <a:t>Agree and implement a front door frailty response/ team in the acute hospital, including how patients with dementia are managed as part of this response. </a:t>
                      </a:r>
                    </a:p>
                  </a:txBody>
                  <a:tcPr marL="6912" marR="6912" marT="6912" marB="0" anchor="ctr">
                    <a:lnL>
                      <a:noFill/>
                    </a:lnL>
                    <a:lnR>
                      <a:noFill/>
                    </a:lnR>
                    <a:lnT>
                      <a:noFill/>
                    </a:lnT>
                    <a:lnB>
                      <a:noFill/>
                    </a:lnB>
                    <a:solidFill>
                      <a:srgbClr val="FFFFFF"/>
                    </a:solidFill>
                  </a:tcPr>
                </a:tc>
                <a:tc>
                  <a:txBody>
                    <a:bodyPr/>
                    <a:lstStyle/>
                    <a:p>
                      <a:pPr algn="l" fontAlgn="ctr"/>
                      <a:r>
                        <a:rPr lang="en-GB" sz="1050" b="0" i="0" u="none" strike="noStrike">
                          <a:solidFill>
                            <a:srgbClr val="000000"/>
                          </a:solidFill>
                          <a:effectLst/>
                          <a:latin typeface="Arial" panose="020B0604020202020204" pitchFamily="34" charset="0"/>
                        </a:rPr>
                        <a:t> </a:t>
                      </a:r>
                    </a:p>
                  </a:txBody>
                  <a:tcPr marL="6912" marR="6912" marT="6912" marB="0" anchor="ctr">
                    <a:lnL>
                      <a:noFill/>
                    </a:lnL>
                    <a:lnR>
                      <a:noFill/>
                    </a:lnR>
                    <a:lnT>
                      <a:noFill/>
                    </a:lnT>
                    <a:lnB>
                      <a:noFill/>
                    </a:lnB>
                    <a:solidFill>
                      <a:srgbClr val="FFFFFF"/>
                    </a:solidFill>
                  </a:tcPr>
                </a:tc>
                <a:tc>
                  <a:txBody>
                    <a:bodyPr/>
                    <a:lstStyle/>
                    <a:p>
                      <a:pPr algn="l" fontAlgn="ctr"/>
                      <a:r>
                        <a:rPr lang="en-GB" sz="1050" b="0" i="0" u="none" strike="noStrike">
                          <a:solidFill>
                            <a:srgbClr val="000000"/>
                          </a:solidFill>
                          <a:effectLst/>
                          <a:latin typeface="Arial" panose="020B0604020202020204" pitchFamily="34" charset="0"/>
                        </a:rPr>
                        <a:t> </a:t>
                      </a:r>
                    </a:p>
                  </a:txBody>
                  <a:tcPr marL="6912" marR="6912" marT="6912" marB="0" anchor="ctr">
                    <a:lnL>
                      <a:noFill/>
                    </a:lnL>
                    <a:lnR>
                      <a:noFill/>
                    </a:lnR>
                    <a:lnT>
                      <a:noFill/>
                    </a:lnT>
                    <a:lnB>
                      <a:noFill/>
                    </a:lnB>
                    <a:solidFill>
                      <a:srgbClr val="FFFFFF"/>
                    </a:solidFill>
                  </a:tcPr>
                </a:tc>
                <a:tc>
                  <a:txBody>
                    <a:bodyPr/>
                    <a:lstStyle/>
                    <a:p>
                      <a:pPr algn="l" fontAlgn="ctr"/>
                      <a:r>
                        <a:rPr lang="en-GB" sz="1100" b="0" i="0" u="none" strike="noStrike" dirty="0">
                          <a:solidFill>
                            <a:srgbClr val="000000"/>
                          </a:solidFill>
                          <a:effectLst/>
                          <a:latin typeface="Arial" panose="020B0604020202020204" pitchFamily="34" charset="0"/>
                        </a:rPr>
                        <a:t> </a:t>
                      </a:r>
                    </a:p>
                  </a:txBody>
                  <a:tcPr marL="6912" marR="6912" marT="6912" marB="0" anchor="ctr">
                    <a:lnL>
                      <a:noFill/>
                    </a:lnL>
                    <a:lnR>
                      <a:noFill/>
                    </a:lnR>
                    <a:lnT>
                      <a:noFill/>
                    </a:lnT>
                    <a:lnB>
                      <a:noFill/>
                    </a:lnB>
                    <a:solidFill>
                      <a:srgbClr val="FFFFFF"/>
                    </a:solidFill>
                  </a:tcPr>
                </a:tc>
                <a:tc>
                  <a:txBody>
                    <a:bodyPr/>
                    <a:lstStyle/>
                    <a:p>
                      <a:pPr algn="l" fontAlgn="ctr"/>
                      <a:r>
                        <a:rPr lang="en-GB" sz="1000" b="1" i="0" u="none" strike="noStrike" dirty="0">
                          <a:solidFill>
                            <a:srgbClr val="000000"/>
                          </a:solidFill>
                          <a:effectLst/>
                          <a:latin typeface="Arial" panose="020B0604020202020204" pitchFamily="34" charset="0"/>
                        </a:rPr>
                        <a:t>Indicator of success</a:t>
                      </a:r>
                      <a:r>
                        <a:rPr lang="en-GB" sz="1000" b="0" i="0" u="none" strike="noStrike" dirty="0">
                          <a:solidFill>
                            <a:srgbClr val="000000"/>
                          </a:solidFill>
                          <a:effectLst/>
                          <a:latin typeface="Arial" panose="020B0604020202020204" pitchFamily="34" charset="0"/>
                        </a:rPr>
                        <a:t>: ability of senior leaders or service managers to identify the front door frailty response at each acute hospital site.</a:t>
                      </a:r>
                    </a:p>
                    <a:p>
                      <a:pPr algn="l" fontAlgn="ctr"/>
                      <a:endParaRPr lang="en-GB" sz="1000" b="0" i="0" u="none" strike="noStrike" dirty="0">
                        <a:solidFill>
                          <a:srgbClr val="000000"/>
                        </a:solidFill>
                        <a:effectLst/>
                        <a:latin typeface="Arial" panose="020B0604020202020204" pitchFamily="34" charset="0"/>
                      </a:endParaRPr>
                    </a:p>
                    <a:p>
                      <a:pPr algn="l" fontAlgn="ctr"/>
                      <a:r>
                        <a:rPr lang="en-GB" sz="1000" b="1" i="0" u="none" strike="noStrike" dirty="0">
                          <a:solidFill>
                            <a:srgbClr val="000000"/>
                          </a:solidFill>
                          <a:effectLst/>
                          <a:latin typeface="Arial" panose="020B0604020202020204" pitchFamily="34" charset="0"/>
                        </a:rPr>
                        <a:t>Metrics</a:t>
                      </a:r>
                      <a:r>
                        <a:rPr lang="en-GB" sz="1000" b="0" i="0" u="none" strike="noStrike" dirty="0">
                          <a:solidFill>
                            <a:srgbClr val="000000"/>
                          </a:solidFill>
                          <a:effectLst/>
                          <a:latin typeface="Arial" panose="020B0604020202020204" pitchFamily="34" charset="0"/>
                        </a:rPr>
                        <a:t>: WTE/ skill mix; number of people supported with dementia; patient/care partner satisfaction of experience (admission/admission avoidance)</a:t>
                      </a:r>
                    </a:p>
                  </a:txBody>
                  <a:tcPr marL="6912" marR="6912" marT="6912" marB="0" anchor="ctr">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1301379535"/>
                  </a:ext>
                </a:extLst>
              </a:tr>
            </a:tbl>
          </a:graphicData>
        </a:graphic>
      </p:graphicFrame>
    </p:spTree>
    <p:extLst>
      <p:ext uri="{BB962C8B-B14F-4D97-AF65-F5344CB8AC3E}">
        <p14:creationId xmlns:p14="http://schemas.microsoft.com/office/powerpoint/2010/main" val="999518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A354E-67EB-9260-BD49-0F7EDA69D85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E191B67-E3C3-EE3B-D1DD-9DED4FEE1C88}"/>
              </a:ext>
            </a:extLst>
          </p:cNvPr>
          <p:cNvSpPr txBox="1">
            <a:spLocks noGrp="1"/>
          </p:cNvSpPr>
          <p:nvPr>
            <p:ph type="title" idx="4294967295"/>
          </p:nvPr>
        </p:nvSpPr>
        <p:spPr>
          <a:xfrm>
            <a:off x="624254" y="275784"/>
            <a:ext cx="10943492" cy="4701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3200"/>
              </a:lnSpc>
              <a:spcBef>
                <a:spcPts val="2000"/>
              </a:spcBef>
              <a:spcAft>
                <a:spcPts val="0"/>
              </a:spcAft>
              <a:buClrTx/>
              <a:buSzTx/>
              <a:buFontTx/>
              <a:buNone/>
              <a:tabLst/>
              <a:defRPr/>
            </a:pPr>
            <a:r>
              <a:rPr kumimoji="0" lang="en-GB" sz="2400" b="1" i="0" u="none" strike="noStrike" kern="1200" cap="none" spc="0" normalizeH="0" baseline="0" noProof="0" dirty="0">
                <a:ln>
                  <a:noFill/>
                </a:ln>
                <a:solidFill>
                  <a:schemeClr val="accent6"/>
                </a:solidFill>
                <a:effectLst/>
                <a:uLnTx/>
                <a:uFillTx/>
                <a:latin typeface="Arial" panose="020B0604020202020204" pitchFamily="34" charset="0"/>
                <a:ea typeface="+mj-ea"/>
                <a:cs typeface="Arial" panose="020B0604020202020204" pitchFamily="34" charset="0"/>
              </a:rPr>
              <a:t>D: Enabling timely identification and assessment in hospital</a:t>
            </a:r>
          </a:p>
        </p:txBody>
      </p:sp>
      <p:graphicFrame>
        <p:nvGraphicFramePr>
          <p:cNvPr id="2" name="Table 1">
            <a:extLst>
              <a:ext uri="{FF2B5EF4-FFF2-40B4-BE49-F238E27FC236}">
                <a16:creationId xmlns:a16="http://schemas.microsoft.com/office/drawing/2014/main" id="{3001CA8D-CF96-9350-C43C-BAABC2DD01C3}"/>
              </a:ext>
            </a:extLst>
          </p:cNvPr>
          <p:cNvGraphicFramePr>
            <a:graphicFrameLocks noGrp="1"/>
          </p:cNvGraphicFramePr>
          <p:nvPr>
            <p:extLst>
              <p:ext uri="{D42A27DB-BD31-4B8C-83A1-F6EECF244321}">
                <p14:modId xmlns:p14="http://schemas.microsoft.com/office/powerpoint/2010/main" val="264580333"/>
              </p:ext>
            </p:extLst>
          </p:nvPr>
        </p:nvGraphicFramePr>
        <p:xfrm>
          <a:off x="838200" y="1148576"/>
          <a:ext cx="10515599" cy="3540887"/>
        </p:xfrm>
        <a:graphic>
          <a:graphicData uri="http://schemas.openxmlformats.org/drawingml/2006/table">
            <a:tbl>
              <a:tblPr firstRow="1"/>
              <a:tblGrid>
                <a:gridCol w="555702">
                  <a:extLst>
                    <a:ext uri="{9D8B030D-6E8A-4147-A177-3AD203B41FA5}">
                      <a16:colId xmlns:a16="http://schemas.microsoft.com/office/drawing/2014/main" val="3863781778"/>
                    </a:ext>
                  </a:extLst>
                </a:gridCol>
                <a:gridCol w="5645805">
                  <a:extLst>
                    <a:ext uri="{9D8B030D-6E8A-4147-A177-3AD203B41FA5}">
                      <a16:colId xmlns:a16="http://schemas.microsoft.com/office/drawing/2014/main" val="1620756564"/>
                    </a:ext>
                  </a:extLst>
                </a:gridCol>
                <a:gridCol w="912597">
                  <a:extLst>
                    <a:ext uri="{9D8B030D-6E8A-4147-A177-3AD203B41FA5}">
                      <a16:colId xmlns:a16="http://schemas.microsoft.com/office/drawing/2014/main" val="3607601771"/>
                    </a:ext>
                  </a:extLst>
                </a:gridCol>
                <a:gridCol w="822719">
                  <a:extLst>
                    <a:ext uri="{9D8B030D-6E8A-4147-A177-3AD203B41FA5}">
                      <a16:colId xmlns:a16="http://schemas.microsoft.com/office/drawing/2014/main" val="1733103672"/>
                    </a:ext>
                  </a:extLst>
                </a:gridCol>
                <a:gridCol w="808892">
                  <a:extLst>
                    <a:ext uri="{9D8B030D-6E8A-4147-A177-3AD203B41FA5}">
                      <a16:colId xmlns:a16="http://schemas.microsoft.com/office/drawing/2014/main" val="2927603908"/>
                    </a:ext>
                  </a:extLst>
                </a:gridCol>
                <a:gridCol w="1769884">
                  <a:extLst>
                    <a:ext uri="{9D8B030D-6E8A-4147-A177-3AD203B41FA5}">
                      <a16:colId xmlns:a16="http://schemas.microsoft.com/office/drawing/2014/main" val="1081107458"/>
                    </a:ext>
                  </a:extLst>
                </a:gridCol>
              </a:tblGrid>
              <a:tr h="376966">
                <a:tc gridSpan="2">
                  <a:txBody>
                    <a:bodyPr/>
                    <a:lstStyle/>
                    <a:p>
                      <a:pPr algn="ctr" fontAlgn="ctr"/>
                      <a:r>
                        <a:rPr lang="en-GB" sz="1200" b="0" i="0" u="none" strike="noStrike">
                          <a:solidFill>
                            <a:srgbClr val="FFFFFF"/>
                          </a:solidFill>
                          <a:effectLst/>
                          <a:latin typeface="Arial" panose="020B0604020202020204" pitchFamily="34" charset="0"/>
                        </a:rPr>
                        <a:t>High Impact Changes</a:t>
                      </a:r>
                    </a:p>
                  </a:txBody>
                  <a:tcPr marL="6912" marR="6912" marT="6912" marB="0" anchor="ctr">
                    <a:lnL>
                      <a:noFill/>
                    </a:lnL>
                    <a:lnR>
                      <a:noFill/>
                    </a:lnR>
                    <a:lnT>
                      <a:noFill/>
                    </a:lnT>
                    <a:lnB>
                      <a:noFill/>
                    </a:lnB>
                    <a:solidFill>
                      <a:srgbClr val="002060"/>
                    </a:solidFill>
                  </a:tcPr>
                </a:tc>
                <a:tc hMerge="1">
                  <a:txBody>
                    <a:bodyPr/>
                    <a:lstStyle/>
                    <a:p>
                      <a:endParaRPr lang="en-GB"/>
                    </a:p>
                  </a:txBody>
                  <a:tcPr/>
                </a:tc>
                <a:tc gridSpan="3">
                  <a:txBody>
                    <a:bodyPr/>
                    <a:lstStyle/>
                    <a:p>
                      <a:pPr algn="ctr" fontAlgn="ctr"/>
                      <a:r>
                        <a:rPr lang="en-GB" sz="1200" b="0" i="0" u="none" strike="noStrike">
                          <a:solidFill>
                            <a:srgbClr val="FFFFFF"/>
                          </a:solidFill>
                          <a:effectLst/>
                          <a:latin typeface="Arial" panose="020B0604020202020204" pitchFamily="34" charset="0"/>
                        </a:rPr>
                        <a:t>Self-reflection status</a:t>
                      </a:r>
                    </a:p>
                  </a:txBody>
                  <a:tcPr marL="6912" marR="6912" marT="6912" marB="0" anchor="ctr">
                    <a:lnL>
                      <a:noFill/>
                    </a:lnL>
                    <a:lnR>
                      <a:noFill/>
                    </a:lnR>
                    <a:lnT>
                      <a:noFill/>
                    </a:lnT>
                    <a:lnB>
                      <a:noFill/>
                    </a:lnB>
                    <a:solidFill>
                      <a:srgbClr val="002060"/>
                    </a:solidFill>
                  </a:tcPr>
                </a:tc>
                <a:tc hMerge="1">
                  <a:txBody>
                    <a:bodyPr/>
                    <a:lstStyle/>
                    <a:p>
                      <a:endParaRPr lang="en-GB"/>
                    </a:p>
                  </a:txBody>
                  <a:tcPr/>
                </a:tc>
                <a:tc hMerge="1">
                  <a:txBody>
                    <a:bodyPr/>
                    <a:lstStyle/>
                    <a:p>
                      <a:endParaRPr lang="en-GB"/>
                    </a:p>
                  </a:txBody>
                  <a:tcPr/>
                </a:tc>
                <a:tc rowSpan="2">
                  <a:txBody>
                    <a:bodyPr/>
                    <a:lstStyle/>
                    <a:p>
                      <a:pPr algn="ctr" fontAlgn="ctr"/>
                      <a:r>
                        <a:rPr lang="en-GB" sz="1200" b="0" i="0" u="none" strike="noStrike">
                          <a:solidFill>
                            <a:srgbClr val="FFFFFF"/>
                          </a:solidFill>
                          <a:effectLst/>
                          <a:latin typeface="Arial" panose="020B0604020202020204" pitchFamily="34" charset="0"/>
                        </a:rPr>
                        <a:t>Example metric or indicator of success</a:t>
                      </a:r>
                    </a:p>
                  </a:txBody>
                  <a:tcPr marL="6912" marR="6912" marT="6912" marB="0" anchor="ctr">
                    <a:lnL>
                      <a:noFill/>
                    </a:lnL>
                    <a:lnR>
                      <a:noFill/>
                    </a:lnR>
                    <a:lnT>
                      <a:noFill/>
                    </a:lnT>
                    <a:lnB>
                      <a:noFill/>
                    </a:lnB>
                    <a:solidFill>
                      <a:srgbClr val="002060"/>
                    </a:solidFill>
                  </a:tcPr>
                </a:tc>
                <a:extLst>
                  <a:ext uri="{0D108BD9-81ED-4DB2-BD59-A6C34878D82A}">
                    <a16:rowId xmlns:a16="http://schemas.microsoft.com/office/drawing/2014/main" val="2450222097"/>
                  </a:ext>
                </a:extLst>
              </a:tr>
              <a:tr h="363238">
                <a:tc>
                  <a:txBody>
                    <a:bodyPr/>
                    <a:lstStyle/>
                    <a:p>
                      <a:pPr algn="ctr" fontAlgn="ctr"/>
                      <a:r>
                        <a:rPr lang="en-GB" sz="1100" b="0" i="0" u="none" strike="noStrike">
                          <a:solidFill>
                            <a:srgbClr val="FFFFFF"/>
                          </a:solidFill>
                          <a:effectLst/>
                          <a:latin typeface="Arial" panose="020B0604020202020204" pitchFamily="34" charset="0"/>
                        </a:rPr>
                        <a:t>D</a:t>
                      </a:r>
                    </a:p>
                  </a:txBody>
                  <a:tcPr marL="6912" marR="6912" marT="6912" marB="0" anchor="ctr">
                    <a:lnL>
                      <a:noFill/>
                    </a:lnL>
                    <a:lnR>
                      <a:noFill/>
                    </a:lnR>
                    <a:lnT>
                      <a:noFill/>
                    </a:lnT>
                    <a:lnB>
                      <a:noFill/>
                    </a:lnB>
                    <a:solidFill>
                      <a:srgbClr val="A02B93"/>
                    </a:solidFill>
                  </a:tcPr>
                </a:tc>
                <a:tc>
                  <a:txBody>
                    <a:bodyPr/>
                    <a:lstStyle/>
                    <a:p>
                      <a:pPr algn="l" fontAlgn="ctr"/>
                      <a:r>
                        <a:rPr lang="en-GB" sz="1100" b="0" i="0" u="none" strike="noStrike" dirty="0">
                          <a:solidFill>
                            <a:srgbClr val="FFFFFF"/>
                          </a:solidFill>
                          <a:effectLst/>
                          <a:latin typeface="Arial" panose="020B0604020202020204" pitchFamily="34" charset="0"/>
                        </a:rPr>
                        <a:t>Enabling timely identification and assessment in hospital</a:t>
                      </a:r>
                    </a:p>
                  </a:txBody>
                  <a:tcPr marL="6912" marR="6912" marT="6912" marB="0" anchor="ctr">
                    <a:lnL>
                      <a:noFill/>
                    </a:lnL>
                    <a:lnR>
                      <a:noFill/>
                    </a:lnR>
                    <a:lnT>
                      <a:noFill/>
                    </a:lnT>
                    <a:lnB>
                      <a:noFill/>
                    </a:lnB>
                    <a:solidFill>
                      <a:srgbClr val="A02B93"/>
                    </a:solidFill>
                  </a:tcPr>
                </a:tc>
                <a:tc>
                  <a:txBody>
                    <a:bodyPr/>
                    <a:lstStyle/>
                    <a:p>
                      <a:pPr algn="ctr" fontAlgn="ctr"/>
                      <a:r>
                        <a:rPr lang="en-GB" sz="1050" b="0" i="0" u="none" strike="noStrike">
                          <a:solidFill>
                            <a:srgbClr val="000000"/>
                          </a:solidFill>
                          <a:effectLst/>
                          <a:latin typeface="Arial" panose="020B0604020202020204" pitchFamily="34" charset="0"/>
                        </a:rPr>
                        <a:t>Poor</a:t>
                      </a:r>
                    </a:p>
                  </a:txBody>
                  <a:tcPr marL="6912" marR="6912" marT="6912" marB="0" anchor="ctr">
                    <a:lnL>
                      <a:noFill/>
                    </a:lnL>
                    <a:lnR>
                      <a:noFill/>
                    </a:lnR>
                    <a:lnT>
                      <a:noFill/>
                    </a:lnT>
                    <a:lnB>
                      <a:noFill/>
                    </a:lnB>
                    <a:solidFill>
                      <a:srgbClr val="FF0000"/>
                    </a:solidFill>
                  </a:tcPr>
                </a:tc>
                <a:tc>
                  <a:txBody>
                    <a:bodyPr/>
                    <a:lstStyle/>
                    <a:p>
                      <a:pPr algn="ctr" fontAlgn="ctr"/>
                      <a:r>
                        <a:rPr lang="en-GB" sz="1050" b="0" i="0" u="none" strike="noStrike">
                          <a:solidFill>
                            <a:srgbClr val="000000"/>
                          </a:solidFill>
                          <a:effectLst/>
                          <a:latin typeface="Arial" panose="020B0604020202020204" pitchFamily="34" charset="0"/>
                        </a:rPr>
                        <a:t>Adequate</a:t>
                      </a:r>
                    </a:p>
                  </a:txBody>
                  <a:tcPr marL="6912" marR="6912" marT="6912" marB="0" anchor="ctr">
                    <a:lnL>
                      <a:noFill/>
                    </a:lnL>
                    <a:lnR>
                      <a:noFill/>
                    </a:lnR>
                    <a:lnT>
                      <a:noFill/>
                    </a:lnT>
                    <a:lnB>
                      <a:noFill/>
                    </a:lnB>
                    <a:solidFill>
                      <a:srgbClr val="FFC000"/>
                    </a:solidFill>
                  </a:tcPr>
                </a:tc>
                <a:tc>
                  <a:txBody>
                    <a:bodyPr/>
                    <a:lstStyle/>
                    <a:p>
                      <a:pPr algn="ctr" fontAlgn="ctr"/>
                      <a:r>
                        <a:rPr lang="en-GB" sz="1050" b="0" i="0" u="none" strike="noStrike" dirty="0">
                          <a:solidFill>
                            <a:srgbClr val="000000"/>
                          </a:solidFill>
                          <a:effectLst/>
                          <a:latin typeface="Arial" panose="020B0604020202020204" pitchFamily="34" charset="0"/>
                        </a:rPr>
                        <a:t>Good</a:t>
                      </a:r>
                    </a:p>
                  </a:txBody>
                  <a:tcPr marL="6912" marR="6912" marT="6912" marB="0" anchor="ctr">
                    <a:lnL>
                      <a:noFill/>
                    </a:lnL>
                    <a:lnR>
                      <a:noFill/>
                    </a:lnR>
                    <a:lnT>
                      <a:noFill/>
                    </a:lnT>
                    <a:lnB>
                      <a:noFill/>
                    </a:lnB>
                    <a:solidFill>
                      <a:srgbClr val="00B050"/>
                    </a:solidFill>
                  </a:tcPr>
                </a:tc>
                <a:tc vMerge="1">
                  <a:txBody>
                    <a:bodyPr/>
                    <a:lstStyle/>
                    <a:p>
                      <a:endParaRPr lang="en-GB"/>
                    </a:p>
                  </a:txBody>
                  <a:tcPr/>
                </a:tc>
                <a:extLst>
                  <a:ext uri="{0D108BD9-81ED-4DB2-BD59-A6C34878D82A}">
                    <a16:rowId xmlns:a16="http://schemas.microsoft.com/office/drawing/2014/main" val="4183456613"/>
                  </a:ext>
                </a:extLst>
              </a:tr>
              <a:tr h="622374">
                <a:tc>
                  <a:txBody>
                    <a:bodyPr/>
                    <a:lstStyle/>
                    <a:p>
                      <a:pPr algn="ctr" fontAlgn="ctr"/>
                      <a:r>
                        <a:rPr lang="en-GB" sz="1050" b="0" i="0" u="none" strike="noStrike">
                          <a:solidFill>
                            <a:srgbClr val="000000"/>
                          </a:solidFill>
                          <a:effectLst/>
                          <a:latin typeface="Arial" panose="020B0604020202020204" pitchFamily="34" charset="0"/>
                        </a:rPr>
                        <a:t>D1</a:t>
                      </a:r>
                    </a:p>
                  </a:txBody>
                  <a:tcPr marL="6912" marR="6912" marT="6912" marB="0" anchor="ctr">
                    <a:lnL>
                      <a:noFill/>
                    </a:lnL>
                    <a:lnR>
                      <a:noFill/>
                    </a:lnR>
                    <a:lnT>
                      <a:noFill/>
                    </a:lnT>
                    <a:lnB>
                      <a:noFill/>
                    </a:lnB>
                    <a:solidFill>
                      <a:srgbClr val="F2CEEF"/>
                    </a:solidFill>
                  </a:tcPr>
                </a:tc>
                <a:tc>
                  <a:txBody>
                    <a:bodyPr/>
                    <a:lstStyle/>
                    <a:p>
                      <a:pPr algn="l" fontAlgn="ctr"/>
                      <a:r>
                        <a:rPr lang="en-GB" sz="1050" b="0" i="0" u="none" strike="noStrike">
                          <a:solidFill>
                            <a:srgbClr val="000000"/>
                          </a:solidFill>
                          <a:effectLst/>
                          <a:latin typeface="Arial" panose="020B0604020202020204" pitchFamily="34" charset="0"/>
                        </a:rPr>
                        <a:t>Identification and assessment of dementia, suspected dementia and delirium (including DSD), aligned to the acute frailty pathway.</a:t>
                      </a:r>
                    </a:p>
                  </a:txBody>
                  <a:tcPr marL="6912" marR="6912" marT="6912" marB="0" anchor="ctr">
                    <a:lnL>
                      <a:noFill/>
                    </a:lnL>
                    <a:lnR>
                      <a:noFill/>
                    </a:lnR>
                    <a:lnT>
                      <a:noFill/>
                    </a:lnT>
                    <a:lnB>
                      <a:noFill/>
                    </a:lnB>
                    <a:solidFill>
                      <a:srgbClr val="F2CEEF"/>
                    </a:solidFill>
                  </a:tcPr>
                </a:tc>
                <a:tc>
                  <a:txBody>
                    <a:bodyPr/>
                    <a:lstStyle/>
                    <a:p>
                      <a:pPr algn="l" fontAlgn="ctr"/>
                      <a:r>
                        <a:rPr lang="en-GB" sz="1050" b="0" i="0" u="none" strike="noStrike" dirty="0">
                          <a:solidFill>
                            <a:srgbClr val="000000"/>
                          </a:solidFill>
                          <a:effectLst/>
                          <a:latin typeface="Arial" panose="020B0604020202020204" pitchFamily="34" charset="0"/>
                        </a:rPr>
                        <a:t> </a:t>
                      </a:r>
                    </a:p>
                  </a:txBody>
                  <a:tcPr marL="6912" marR="6912" marT="6912" marB="0" anchor="ctr">
                    <a:lnL>
                      <a:noFill/>
                    </a:lnL>
                    <a:lnR>
                      <a:noFill/>
                    </a:lnR>
                    <a:lnT>
                      <a:noFill/>
                    </a:lnT>
                    <a:lnB>
                      <a:noFill/>
                    </a:lnB>
                    <a:solidFill>
                      <a:srgbClr val="F2CEEF"/>
                    </a:solidFill>
                  </a:tcPr>
                </a:tc>
                <a:tc>
                  <a:txBody>
                    <a:bodyPr/>
                    <a:lstStyle/>
                    <a:p>
                      <a:pPr algn="l" fontAlgn="ctr"/>
                      <a:r>
                        <a:rPr lang="en-GB" sz="1050" b="0" i="0" u="none" strike="noStrike">
                          <a:solidFill>
                            <a:srgbClr val="000000"/>
                          </a:solidFill>
                          <a:effectLst/>
                          <a:latin typeface="Arial" panose="020B0604020202020204" pitchFamily="34" charset="0"/>
                        </a:rPr>
                        <a:t> </a:t>
                      </a:r>
                    </a:p>
                  </a:txBody>
                  <a:tcPr marL="6912" marR="6912" marT="6912" marB="0" anchor="ctr">
                    <a:lnL>
                      <a:noFill/>
                    </a:lnL>
                    <a:lnR>
                      <a:noFill/>
                    </a:lnR>
                    <a:lnT>
                      <a:noFill/>
                    </a:lnT>
                    <a:lnB>
                      <a:noFill/>
                    </a:lnB>
                    <a:solidFill>
                      <a:srgbClr val="F2CEEF"/>
                    </a:solidFill>
                  </a:tcPr>
                </a:tc>
                <a:tc>
                  <a:txBody>
                    <a:bodyPr/>
                    <a:lstStyle/>
                    <a:p>
                      <a:pPr algn="l" fontAlgn="ctr"/>
                      <a:r>
                        <a:rPr lang="en-GB" sz="1050" b="0" i="0" u="none" strike="noStrike" dirty="0">
                          <a:solidFill>
                            <a:srgbClr val="000000"/>
                          </a:solidFill>
                          <a:effectLst/>
                          <a:latin typeface="Arial" panose="020B0604020202020204" pitchFamily="34" charset="0"/>
                        </a:rPr>
                        <a:t> </a:t>
                      </a:r>
                    </a:p>
                  </a:txBody>
                  <a:tcPr marL="6912" marR="6912" marT="6912" marB="0" anchor="ctr">
                    <a:lnL>
                      <a:noFill/>
                    </a:lnL>
                    <a:lnR>
                      <a:noFill/>
                    </a:lnR>
                    <a:lnT>
                      <a:noFill/>
                    </a:lnT>
                    <a:lnB>
                      <a:noFill/>
                    </a:lnB>
                    <a:solidFill>
                      <a:srgbClr val="F2CEEF"/>
                    </a:solidFill>
                  </a:tcPr>
                </a:tc>
                <a:tc>
                  <a:txBody>
                    <a:bodyPr/>
                    <a:lstStyle/>
                    <a:p>
                      <a:pPr algn="l" fontAlgn="ctr"/>
                      <a:r>
                        <a:rPr lang="en-GB" sz="900" b="0" i="0" u="none" strike="noStrike">
                          <a:solidFill>
                            <a:srgbClr val="000000"/>
                          </a:solidFill>
                          <a:effectLst/>
                          <a:latin typeface="Arial" panose="020B0604020202020204" pitchFamily="34" charset="0"/>
                        </a:rPr>
                        <a:t> </a:t>
                      </a:r>
                    </a:p>
                  </a:txBody>
                  <a:tcPr marL="6912" marR="6912" marT="6912" marB="0" anchor="ctr">
                    <a:lnL>
                      <a:noFill/>
                    </a:lnL>
                    <a:lnR>
                      <a:noFill/>
                    </a:lnR>
                    <a:lnT>
                      <a:noFill/>
                    </a:lnT>
                    <a:lnB>
                      <a:noFill/>
                    </a:lnB>
                    <a:solidFill>
                      <a:srgbClr val="F2CEEF"/>
                    </a:solidFill>
                  </a:tcPr>
                </a:tc>
                <a:extLst>
                  <a:ext uri="{0D108BD9-81ED-4DB2-BD59-A6C34878D82A}">
                    <a16:rowId xmlns:a16="http://schemas.microsoft.com/office/drawing/2014/main" val="3592015808"/>
                  </a:ext>
                </a:extLst>
              </a:tr>
              <a:tr h="622374">
                <a:tc>
                  <a:txBody>
                    <a:bodyPr/>
                    <a:lstStyle/>
                    <a:p>
                      <a:pPr algn="ctr" fontAlgn="ctr"/>
                      <a:r>
                        <a:rPr lang="en-GB" sz="1050" b="0" i="0" u="none" strike="noStrike">
                          <a:solidFill>
                            <a:srgbClr val="000000"/>
                          </a:solidFill>
                          <a:effectLst/>
                          <a:latin typeface="Arial" panose="020B0604020202020204" pitchFamily="34" charset="0"/>
                        </a:rPr>
                        <a:t>D1.1</a:t>
                      </a:r>
                    </a:p>
                  </a:txBody>
                  <a:tcPr marL="6912" marR="6912" marT="6912" marB="0" anchor="ctr">
                    <a:lnL>
                      <a:noFill/>
                    </a:lnL>
                    <a:lnR>
                      <a:noFill/>
                    </a:lnR>
                    <a:lnT>
                      <a:noFill/>
                    </a:lnT>
                    <a:lnB>
                      <a:noFill/>
                    </a:lnB>
                    <a:solidFill>
                      <a:srgbClr val="FFFFFF"/>
                    </a:solidFill>
                  </a:tcPr>
                </a:tc>
                <a:tc>
                  <a:txBody>
                    <a:bodyPr/>
                    <a:lstStyle/>
                    <a:p>
                      <a:pPr algn="l" fontAlgn="ctr"/>
                      <a:r>
                        <a:rPr lang="en-GB" sz="1050" b="0" i="0" u="none" strike="noStrike" dirty="0">
                          <a:solidFill>
                            <a:srgbClr val="000000"/>
                          </a:solidFill>
                          <a:effectLst/>
                          <a:latin typeface="Arial" panose="020B0604020202020204" pitchFamily="34" charset="0"/>
                        </a:rPr>
                        <a:t>Identify and agree who in the Emergency Department (or front door frailty response) will have the skills to best determine the presenting need and complete a clinical frailty assessment within 30 minutes of arrival. </a:t>
                      </a:r>
                    </a:p>
                  </a:txBody>
                  <a:tcPr marL="6912" marR="6912" marT="6912" marB="0" anchor="ctr">
                    <a:lnL>
                      <a:noFill/>
                    </a:lnL>
                    <a:lnR>
                      <a:noFill/>
                    </a:lnR>
                    <a:lnT>
                      <a:noFill/>
                    </a:lnT>
                    <a:lnB>
                      <a:noFill/>
                    </a:lnB>
                    <a:solidFill>
                      <a:srgbClr val="FFFFFF"/>
                    </a:solidFill>
                  </a:tcPr>
                </a:tc>
                <a:tc>
                  <a:txBody>
                    <a:bodyPr/>
                    <a:lstStyle/>
                    <a:p>
                      <a:pPr algn="l" fontAlgn="ctr"/>
                      <a:r>
                        <a:rPr lang="en-GB" sz="1050" b="0" i="0" u="none" strike="noStrike">
                          <a:solidFill>
                            <a:srgbClr val="000000"/>
                          </a:solidFill>
                          <a:effectLst/>
                          <a:latin typeface="Arial" panose="020B0604020202020204" pitchFamily="34" charset="0"/>
                        </a:rPr>
                        <a:t> </a:t>
                      </a:r>
                    </a:p>
                  </a:txBody>
                  <a:tcPr marL="6912" marR="6912" marT="6912" marB="0" anchor="ctr">
                    <a:lnL>
                      <a:noFill/>
                    </a:lnL>
                    <a:lnR>
                      <a:noFill/>
                    </a:lnR>
                    <a:lnT>
                      <a:noFill/>
                    </a:lnT>
                    <a:lnB>
                      <a:noFill/>
                    </a:lnB>
                    <a:solidFill>
                      <a:srgbClr val="FFFFFF"/>
                    </a:solidFill>
                  </a:tcPr>
                </a:tc>
                <a:tc>
                  <a:txBody>
                    <a:bodyPr/>
                    <a:lstStyle/>
                    <a:p>
                      <a:pPr algn="l" fontAlgn="ctr"/>
                      <a:r>
                        <a:rPr lang="en-GB" sz="1050" b="0" i="0" u="none" strike="noStrike">
                          <a:solidFill>
                            <a:srgbClr val="000000"/>
                          </a:solidFill>
                          <a:effectLst/>
                          <a:latin typeface="Arial" panose="020B0604020202020204" pitchFamily="34" charset="0"/>
                        </a:rPr>
                        <a:t> </a:t>
                      </a:r>
                    </a:p>
                  </a:txBody>
                  <a:tcPr marL="6912" marR="6912" marT="6912" marB="0" anchor="ctr">
                    <a:lnL>
                      <a:noFill/>
                    </a:lnL>
                    <a:lnR>
                      <a:noFill/>
                    </a:lnR>
                    <a:lnT>
                      <a:noFill/>
                    </a:lnT>
                    <a:lnB>
                      <a:noFill/>
                    </a:lnB>
                    <a:solidFill>
                      <a:srgbClr val="FFFFFF"/>
                    </a:solidFill>
                  </a:tcPr>
                </a:tc>
                <a:tc>
                  <a:txBody>
                    <a:bodyPr/>
                    <a:lstStyle/>
                    <a:p>
                      <a:pPr algn="l" fontAlgn="ctr"/>
                      <a:r>
                        <a:rPr lang="en-GB" sz="1050" b="0" i="0" u="none" strike="noStrike" dirty="0">
                          <a:solidFill>
                            <a:srgbClr val="000000"/>
                          </a:solidFill>
                          <a:effectLst/>
                          <a:latin typeface="Arial" panose="020B0604020202020204" pitchFamily="34" charset="0"/>
                        </a:rPr>
                        <a:t> </a:t>
                      </a:r>
                    </a:p>
                  </a:txBody>
                  <a:tcPr marL="6912" marR="6912" marT="6912" marB="0" anchor="ctr">
                    <a:lnL>
                      <a:noFill/>
                    </a:lnL>
                    <a:lnR>
                      <a:noFill/>
                    </a:lnR>
                    <a:lnT>
                      <a:noFill/>
                    </a:lnT>
                    <a:lnB>
                      <a:noFill/>
                    </a:lnB>
                    <a:solidFill>
                      <a:srgbClr val="FFFFFF"/>
                    </a:solidFill>
                  </a:tcPr>
                </a:tc>
                <a:tc rowSpan="3">
                  <a:txBody>
                    <a:bodyPr/>
                    <a:lstStyle/>
                    <a:p>
                      <a:pPr algn="ctr" fontAlgn="ctr"/>
                      <a:r>
                        <a:rPr lang="en-GB" sz="1050" b="1" i="0" u="none" strike="noStrike" dirty="0">
                          <a:solidFill>
                            <a:srgbClr val="000000"/>
                          </a:solidFill>
                          <a:effectLst/>
                          <a:latin typeface="Arial" panose="020B0604020202020204" pitchFamily="34" charset="0"/>
                        </a:rPr>
                        <a:t>Metric: </a:t>
                      </a:r>
                      <a:r>
                        <a:rPr lang="en-GB" sz="1050" b="0" i="0" u="none" strike="noStrike" dirty="0">
                          <a:solidFill>
                            <a:srgbClr val="000000"/>
                          </a:solidFill>
                          <a:effectLst/>
                          <a:latin typeface="Arial" panose="020B0604020202020204" pitchFamily="34" charset="0"/>
                        </a:rPr>
                        <a:t>% of patients aged 65 and over attending the Emergency Department or same-day emergency care (SDEC) receiving a clinical frailty assessment within 30 minutes of arrival (target 30, and use initial baseline position to work to 30 for all patients)</a:t>
                      </a:r>
                    </a:p>
                  </a:txBody>
                  <a:tcPr marL="6912" marR="6912" marT="6912" marB="0" anchor="ctr">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2622812819"/>
                  </a:ext>
                </a:extLst>
              </a:tr>
              <a:tr h="622374">
                <a:tc>
                  <a:txBody>
                    <a:bodyPr/>
                    <a:lstStyle/>
                    <a:p>
                      <a:pPr algn="ctr" fontAlgn="ctr"/>
                      <a:r>
                        <a:rPr lang="en-GB" sz="1050" b="0" i="0" u="none" strike="noStrike">
                          <a:solidFill>
                            <a:srgbClr val="000000"/>
                          </a:solidFill>
                          <a:effectLst/>
                          <a:latin typeface="Arial" panose="020B0604020202020204" pitchFamily="34" charset="0"/>
                        </a:rPr>
                        <a:t>D1.2</a:t>
                      </a:r>
                    </a:p>
                  </a:txBody>
                  <a:tcPr marL="6912" marR="6912" marT="6912" marB="0" anchor="ctr">
                    <a:lnL>
                      <a:noFill/>
                    </a:lnL>
                    <a:lnR>
                      <a:noFill/>
                    </a:lnR>
                    <a:lnT>
                      <a:noFill/>
                    </a:lnT>
                    <a:lnB>
                      <a:noFill/>
                    </a:lnB>
                    <a:solidFill>
                      <a:srgbClr val="FFFFFF"/>
                    </a:solidFill>
                  </a:tcPr>
                </a:tc>
                <a:tc>
                  <a:txBody>
                    <a:bodyPr/>
                    <a:lstStyle/>
                    <a:p>
                      <a:pPr algn="l" fontAlgn="ctr"/>
                      <a:r>
                        <a:rPr lang="en-GB" sz="1050" b="0" i="0" u="none" strike="noStrike" dirty="0">
                          <a:solidFill>
                            <a:srgbClr val="000000"/>
                          </a:solidFill>
                          <a:effectLst/>
                          <a:latin typeface="Arial" panose="020B0604020202020204" pitchFamily="34" charset="0"/>
                        </a:rPr>
                        <a:t>Ensure your assessment process is in line with national best practice and takes a holistic approach to person-centred care.</a:t>
                      </a:r>
                    </a:p>
                  </a:txBody>
                  <a:tcPr marL="6912" marR="6912" marT="6912" marB="0" anchor="ctr">
                    <a:lnL>
                      <a:noFill/>
                    </a:lnL>
                    <a:lnR>
                      <a:noFill/>
                    </a:lnR>
                    <a:lnT>
                      <a:noFill/>
                    </a:lnT>
                    <a:lnB>
                      <a:noFill/>
                    </a:lnB>
                    <a:solidFill>
                      <a:srgbClr val="FFFFFF"/>
                    </a:solidFill>
                  </a:tcPr>
                </a:tc>
                <a:tc>
                  <a:txBody>
                    <a:bodyPr/>
                    <a:lstStyle/>
                    <a:p>
                      <a:pPr algn="l" fontAlgn="ctr"/>
                      <a:r>
                        <a:rPr lang="en-GB" sz="1050" b="0" i="0" u="none" strike="noStrike">
                          <a:solidFill>
                            <a:srgbClr val="000000"/>
                          </a:solidFill>
                          <a:effectLst/>
                          <a:latin typeface="Arial" panose="020B0604020202020204" pitchFamily="34" charset="0"/>
                        </a:rPr>
                        <a:t> </a:t>
                      </a:r>
                    </a:p>
                  </a:txBody>
                  <a:tcPr marL="6912" marR="6912" marT="6912" marB="0" anchor="ctr">
                    <a:lnL>
                      <a:noFill/>
                    </a:lnL>
                    <a:lnR>
                      <a:noFill/>
                    </a:lnR>
                    <a:lnT>
                      <a:noFill/>
                    </a:lnT>
                    <a:lnB>
                      <a:noFill/>
                    </a:lnB>
                    <a:solidFill>
                      <a:srgbClr val="FFFFFF"/>
                    </a:solidFill>
                  </a:tcPr>
                </a:tc>
                <a:tc>
                  <a:txBody>
                    <a:bodyPr/>
                    <a:lstStyle/>
                    <a:p>
                      <a:pPr algn="l" fontAlgn="ctr"/>
                      <a:r>
                        <a:rPr lang="en-GB" sz="1050" b="0" i="0" u="none" strike="noStrike">
                          <a:solidFill>
                            <a:srgbClr val="000000"/>
                          </a:solidFill>
                          <a:effectLst/>
                          <a:latin typeface="Arial" panose="020B0604020202020204" pitchFamily="34" charset="0"/>
                        </a:rPr>
                        <a:t> </a:t>
                      </a:r>
                    </a:p>
                  </a:txBody>
                  <a:tcPr marL="6912" marR="6912" marT="6912" marB="0" anchor="ctr">
                    <a:lnL>
                      <a:noFill/>
                    </a:lnL>
                    <a:lnR>
                      <a:noFill/>
                    </a:lnR>
                    <a:lnT>
                      <a:noFill/>
                    </a:lnT>
                    <a:lnB>
                      <a:noFill/>
                    </a:lnB>
                    <a:solidFill>
                      <a:srgbClr val="FFFFFF"/>
                    </a:solidFill>
                  </a:tcPr>
                </a:tc>
                <a:tc>
                  <a:txBody>
                    <a:bodyPr/>
                    <a:lstStyle/>
                    <a:p>
                      <a:pPr algn="l" fontAlgn="ctr"/>
                      <a:r>
                        <a:rPr lang="en-GB" sz="1050" b="0" i="0" u="none" strike="noStrike" dirty="0">
                          <a:solidFill>
                            <a:srgbClr val="000000"/>
                          </a:solidFill>
                          <a:effectLst/>
                          <a:latin typeface="Arial" panose="020B0604020202020204" pitchFamily="34" charset="0"/>
                        </a:rPr>
                        <a:t> </a:t>
                      </a:r>
                    </a:p>
                  </a:txBody>
                  <a:tcPr marL="6912" marR="6912" marT="6912" marB="0" anchor="ctr">
                    <a:lnL>
                      <a:noFill/>
                    </a:lnL>
                    <a:lnR>
                      <a:noFill/>
                    </a:lnR>
                    <a:lnT>
                      <a:noFill/>
                    </a:lnT>
                    <a:lnB>
                      <a:noFill/>
                    </a:lnB>
                    <a:solidFill>
                      <a:srgbClr val="FFFFFF"/>
                    </a:solidFill>
                  </a:tcPr>
                </a:tc>
                <a:tc vMerge="1">
                  <a:txBody>
                    <a:bodyPr/>
                    <a:lstStyle/>
                    <a:p>
                      <a:endParaRPr lang="en-GB"/>
                    </a:p>
                  </a:txBody>
                  <a:tcPr/>
                </a:tc>
                <a:extLst>
                  <a:ext uri="{0D108BD9-81ED-4DB2-BD59-A6C34878D82A}">
                    <a16:rowId xmlns:a16="http://schemas.microsoft.com/office/drawing/2014/main" val="261435587"/>
                  </a:ext>
                </a:extLst>
              </a:tr>
              <a:tr h="933561">
                <a:tc>
                  <a:txBody>
                    <a:bodyPr/>
                    <a:lstStyle/>
                    <a:p>
                      <a:pPr algn="ctr" fontAlgn="ctr"/>
                      <a:r>
                        <a:rPr lang="en-GB" sz="1050" b="0" i="0" u="none" strike="noStrike">
                          <a:solidFill>
                            <a:srgbClr val="000000"/>
                          </a:solidFill>
                          <a:effectLst/>
                          <a:latin typeface="Arial" panose="020B0604020202020204" pitchFamily="34" charset="0"/>
                        </a:rPr>
                        <a:t>D1.3</a:t>
                      </a:r>
                    </a:p>
                  </a:txBody>
                  <a:tcPr marL="6912" marR="6912" marT="6912" marB="0" anchor="ctr">
                    <a:lnL>
                      <a:noFill/>
                    </a:lnL>
                    <a:lnR>
                      <a:noFill/>
                    </a:lnR>
                    <a:lnT>
                      <a:noFill/>
                    </a:lnT>
                    <a:lnB>
                      <a:noFill/>
                    </a:lnB>
                    <a:solidFill>
                      <a:srgbClr val="FFFFFF"/>
                    </a:solidFill>
                  </a:tcPr>
                </a:tc>
                <a:tc>
                  <a:txBody>
                    <a:bodyPr/>
                    <a:lstStyle/>
                    <a:p>
                      <a:pPr algn="l" fontAlgn="ctr"/>
                      <a:r>
                        <a:rPr lang="en-GB" sz="1050" b="0" i="0" u="none" strike="noStrike" dirty="0">
                          <a:solidFill>
                            <a:srgbClr val="000000"/>
                          </a:solidFill>
                          <a:effectLst/>
                          <a:latin typeface="Arial" panose="020B0604020202020204" pitchFamily="34" charset="0"/>
                        </a:rPr>
                        <a:t>Embed a Home First ethos, when making decisions on whether the person is to be discharged from the hospital or admitted to a ward (and where admission is required, optimising the available dementia attuned resources in the hospital). </a:t>
                      </a:r>
                    </a:p>
                  </a:txBody>
                  <a:tcPr marL="6912" marR="6912" marT="6912" marB="0" anchor="ctr">
                    <a:lnL>
                      <a:noFill/>
                    </a:lnL>
                    <a:lnR>
                      <a:noFill/>
                    </a:lnR>
                    <a:lnT>
                      <a:noFill/>
                    </a:lnT>
                    <a:lnB>
                      <a:noFill/>
                    </a:lnB>
                    <a:solidFill>
                      <a:srgbClr val="FFFFFF"/>
                    </a:solidFill>
                  </a:tcPr>
                </a:tc>
                <a:tc>
                  <a:txBody>
                    <a:bodyPr/>
                    <a:lstStyle/>
                    <a:p>
                      <a:pPr algn="l" fontAlgn="ctr"/>
                      <a:r>
                        <a:rPr lang="en-GB" sz="1050" b="0" i="0" u="none" strike="noStrike">
                          <a:solidFill>
                            <a:srgbClr val="000000"/>
                          </a:solidFill>
                          <a:effectLst/>
                          <a:latin typeface="Arial" panose="020B0604020202020204" pitchFamily="34" charset="0"/>
                        </a:rPr>
                        <a:t> </a:t>
                      </a:r>
                    </a:p>
                  </a:txBody>
                  <a:tcPr marL="6912" marR="6912" marT="6912" marB="0" anchor="ctr">
                    <a:lnL>
                      <a:noFill/>
                    </a:lnL>
                    <a:lnR>
                      <a:noFill/>
                    </a:lnR>
                    <a:lnT>
                      <a:noFill/>
                    </a:lnT>
                    <a:lnB>
                      <a:noFill/>
                    </a:lnB>
                    <a:solidFill>
                      <a:srgbClr val="FFFFFF"/>
                    </a:solidFill>
                  </a:tcPr>
                </a:tc>
                <a:tc>
                  <a:txBody>
                    <a:bodyPr/>
                    <a:lstStyle/>
                    <a:p>
                      <a:pPr algn="l" fontAlgn="ctr"/>
                      <a:r>
                        <a:rPr lang="en-GB" sz="1050" b="0" i="0" u="none" strike="noStrike">
                          <a:solidFill>
                            <a:srgbClr val="000000"/>
                          </a:solidFill>
                          <a:effectLst/>
                          <a:latin typeface="Arial" panose="020B0604020202020204" pitchFamily="34" charset="0"/>
                        </a:rPr>
                        <a:t> </a:t>
                      </a:r>
                    </a:p>
                  </a:txBody>
                  <a:tcPr marL="6912" marR="6912" marT="6912" marB="0" anchor="ctr">
                    <a:lnL>
                      <a:noFill/>
                    </a:lnL>
                    <a:lnR>
                      <a:noFill/>
                    </a:lnR>
                    <a:lnT>
                      <a:noFill/>
                    </a:lnT>
                    <a:lnB>
                      <a:noFill/>
                    </a:lnB>
                    <a:solidFill>
                      <a:srgbClr val="FFFFFF"/>
                    </a:solidFill>
                  </a:tcPr>
                </a:tc>
                <a:tc>
                  <a:txBody>
                    <a:bodyPr/>
                    <a:lstStyle/>
                    <a:p>
                      <a:pPr algn="l" fontAlgn="ctr"/>
                      <a:r>
                        <a:rPr lang="en-GB" sz="1050" b="0" i="0" u="none" strike="noStrike" dirty="0">
                          <a:solidFill>
                            <a:srgbClr val="000000"/>
                          </a:solidFill>
                          <a:effectLst/>
                          <a:latin typeface="Arial" panose="020B0604020202020204" pitchFamily="34" charset="0"/>
                        </a:rPr>
                        <a:t> </a:t>
                      </a:r>
                    </a:p>
                  </a:txBody>
                  <a:tcPr marL="6912" marR="6912" marT="6912" marB="0" anchor="ctr">
                    <a:lnL>
                      <a:noFill/>
                    </a:lnL>
                    <a:lnR>
                      <a:noFill/>
                    </a:lnR>
                    <a:lnT>
                      <a:noFill/>
                    </a:lnT>
                    <a:lnB>
                      <a:noFill/>
                    </a:lnB>
                    <a:solidFill>
                      <a:srgbClr val="FFFFFF"/>
                    </a:solidFill>
                  </a:tcPr>
                </a:tc>
                <a:tc vMerge="1">
                  <a:txBody>
                    <a:bodyPr/>
                    <a:lstStyle/>
                    <a:p>
                      <a:endParaRPr lang="en-GB"/>
                    </a:p>
                  </a:txBody>
                  <a:tcPr/>
                </a:tc>
                <a:extLst>
                  <a:ext uri="{0D108BD9-81ED-4DB2-BD59-A6C34878D82A}">
                    <a16:rowId xmlns:a16="http://schemas.microsoft.com/office/drawing/2014/main" val="3851015217"/>
                  </a:ext>
                </a:extLst>
              </a:tr>
            </a:tbl>
          </a:graphicData>
        </a:graphic>
      </p:graphicFrame>
    </p:spTree>
    <p:extLst>
      <p:ext uri="{BB962C8B-B14F-4D97-AF65-F5344CB8AC3E}">
        <p14:creationId xmlns:p14="http://schemas.microsoft.com/office/powerpoint/2010/main" val="2701222368"/>
      </p:ext>
    </p:extLst>
  </p:cSld>
  <p:clrMapOvr>
    <a:masterClrMapping/>
  </p:clrMapOvr>
</p:sld>
</file>

<file path=ppt/theme/theme1.xml><?xml version="1.0" encoding="utf-8"?>
<a:theme xmlns:a="http://schemas.openxmlformats.org/drawingml/2006/main" name="Office Theme">
  <a:themeElements>
    <a:clrScheme name="BCFSP Palette">
      <a:dk1>
        <a:srgbClr val="000000"/>
      </a:dk1>
      <a:lt1>
        <a:srgbClr val="FFFFFF"/>
      </a:lt1>
      <a:dk2>
        <a:srgbClr val="000000"/>
      </a:dk2>
      <a:lt2>
        <a:srgbClr val="FFFFFF"/>
      </a:lt2>
      <a:accent1>
        <a:srgbClr val="9A248B"/>
      </a:accent1>
      <a:accent2>
        <a:srgbClr val="3265A3"/>
      </a:accent2>
      <a:accent3>
        <a:srgbClr val="3A97C9"/>
      </a:accent3>
      <a:accent4>
        <a:srgbClr val="48A88A"/>
      </a:accent4>
      <a:accent5>
        <a:srgbClr val="69BF5C"/>
      </a:accent5>
      <a:accent6>
        <a:srgbClr val="1B5E7F"/>
      </a:accent6>
      <a:hlink>
        <a:srgbClr val="3A97C9"/>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be2d8b33-93e9-4cb7-9123-89740574f838">
      <UserInfo>
        <DisplayName>SharingLinks.7a798888-e1c4-4fb2-9c27-7d72bcfc2a9a.OrganizationEdit.bd27cc79-46ed-44b6-9a5e-e4c9f89a963e</DisplayName>
        <AccountId>68</AccountId>
        <AccountType/>
      </UserInfo>
      <UserInfo>
        <DisplayName>Fanny Olsson</DisplayName>
        <AccountId>2100</AccountId>
        <AccountType/>
      </UserInfo>
      <UserInfo>
        <DisplayName>Charlie Thompson</DisplayName>
        <AccountId>2467</AccountId>
        <AccountType/>
      </UserInfo>
      <UserInfo>
        <DisplayName>Tahmina Akther</DisplayName>
        <AccountId>46</AccountId>
        <AccountType/>
      </UserInfo>
      <UserInfo>
        <DisplayName>Rahat Ahmed-Man</DisplayName>
        <AccountId>1938</AccountId>
        <AccountType/>
      </UserInfo>
      <UserInfo>
        <DisplayName>Hannah Donnelly</DisplayName>
        <AccountId>200</AccountId>
        <AccountType/>
      </UserInfo>
    </SharedWithUsers>
    <TaxCatchAll xmlns="be2d8b33-93e9-4cb7-9123-89740574f838" xsi:nil="true"/>
    <lcf76f155ced4ddcb4097134ff3c332f xmlns="414783d2-565d-490b-98c7-46834bb9730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2BD98CB97C1CB4D884213557209657C" ma:contentTypeVersion="18" ma:contentTypeDescription="Create a new document." ma:contentTypeScope="" ma:versionID="5d8b9abc2dae7136683a753f383e1cd5">
  <xsd:schema xmlns:xsd="http://www.w3.org/2001/XMLSchema" xmlns:xs="http://www.w3.org/2001/XMLSchema" xmlns:p="http://schemas.microsoft.com/office/2006/metadata/properties" xmlns:ns2="414783d2-565d-490b-98c7-46834bb9730e" xmlns:ns3="be2d8b33-93e9-4cb7-9123-89740574f838" targetNamespace="http://schemas.microsoft.com/office/2006/metadata/properties" ma:root="true" ma:fieldsID="7f269f1b99113f68e4b9bdc46a1ae40b" ns2:_="" ns3:_="">
    <xsd:import namespace="414783d2-565d-490b-98c7-46834bb9730e"/>
    <xsd:import namespace="be2d8b33-93e9-4cb7-9123-89740574f83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lcf76f155ced4ddcb4097134ff3c332f" minOccurs="0"/>
                <xsd:element ref="ns3:TaxCatchAll" minOccurs="0"/>
                <xsd:element ref="ns2:MediaServiceObjectDetectorVersions" minOccurs="0"/>
                <xsd:element ref="ns2:MediaLengthInSecond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4783d2-565d-490b-98c7-46834bb973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3323a573-f4b2-49c1-a657-d409971bfaf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e2d8b33-93e9-4cb7-9123-89740574f83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355a3c01-0596-43f0-a710-09e72a17d88f}" ma:internalName="TaxCatchAll" ma:showField="CatchAllData" ma:web="be2d8b33-93e9-4cb7-9123-89740574f83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72541B-0F5A-41F7-AF0D-BA53771F8B96}">
  <ds:schemaRefs>
    <ds:schemaRef ds:uri="http://schemas.microsoft.com/sharepoint/v3/contenttype/forms"/>
  </ds:schemaRefs>
</ds:datastoreItem>
</file>

<file path=customXml/itemProps2.xml><?xml version="1.0" encoding="utf-8"?>
<ds:datastoreItem xmlns:ds="http://schemas.openxmlformats.org/officeDocument/2006/customXml" ds:itemID="{31EBF4E5-66D9-44F7-9A44-2256A0EC0B80}">
  <ds:schemaRefs>
    <ds:schemaRef ds:uri="b3daab0d-b645-47f5-87ee-54f84c3a0206"/>
    <ds:schemaRef ds:uri="d1ca9833-8cb9-4794-849e-930eda3232ae"/>
    <ds:schemaRef ds:uri="http://purl.org/dc/elements/1.1/"/>
    <ds:schemaRef ds:uri="http://www.w3.org/XML/1998/namespace"/>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http://schemas.microsoft.com/office/2006/metadata/properties"/>
    <ds:schemaRef ds:uri="http://purl.org/dc/terms/"/>
    <ds:schemaRef ds:uri="be2d8b33-93e9-4cb7-9123-89740574f838"/>
    <ds:schemaRef ds:uri="414783d2-565d-490b-98c7-46834bb9730e"/>
  </ds:schemaRefs>
</ds:datastoreItem>
</file>

<file path=customXml/itemProps3.xml><?xml version="1.0" encoding="utf-8"?>
<ds:datastoreItem xmlns:ds="http://schemas.openxmlformats.org/officeDocument/2006/customXml" ds:itemID="{CF3DF269-8164-4A0F-A7B9-FDD30B0013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4783d2-565d-490b-98c7-46834bb9730e"/>
    <ds:schemaRef ds:uri="be2d8b33-93e9-4cb7-9123-89740574f8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2485</TotalTime>
  <Words>2936</Words>
  <Application>Microsoft Office PowerPoint</Application>
  <PresentationFormat>Widescreen</PresentationFormat>
  <Paragraphs>370</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Aptos</vt:lpstr>
      <vt:lpstr>Arial</vt:lpstr>
      <vt:lpstr>Calibri</vt:lpstr>
      <vt:lpstr>Symbol</vt:lpstr>
      <vt:lpstr>Wingdings</vt:lpstr>
      <vt:lpstr>Office Theme</vt:lpstr>
      <vt:lpstr>High Impact Change Model: Improving the timely and effective discharge of people with dementia and delirium into the community  Action planning template</vt:lpstr>
      <vt:lpstr>What is the action planning template?</vt:lpstr>
      <vt:lpstr>Who should be involved? </vt:lpstr>
      <vt:lpstr>What are the benefits of delivering the changes described in the HICM?</vt:lpstr>
      <vt:lpstr>High Impact Change Areas</vt:lpstr>
      <vt:lpstr>A: Embedding effective support for unpaid carers</vt:lpstr>
      <vt:lpstr>B: Being equipped to prevent and respond to crisis</vt:lpstr>
      <vt:lpstr>C. Managing presentations in the Emergency Department</vt:lpstr>
      <vt:lpstr>D: Enabling timely identification and assessment in hospital</vt:lpstr>
      <vt:lpstr>E: Improving the inpatient experience</vt:lpstr>
      <vt:lpstr>F: Optimising the discharge process</vt:lpstr>
      <vt:lpstr>G: Providing intermediate care  that promotes positive outcomes</vt:lpstr>
      <vt:lpstr>H: Optimising the discharge process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zzz</dc:title>
  <dc:creator>Prashant Mohan</dc:creator>
  <cp:lastModifiedBy>Gail Anderson</cp:lastModifiedBy>
  <cp:revision>61</cp:revision>
  <dcterms:created xsi:type="dcterms:W3CDTF">2020-04-06T19:30:07Z</dcterms:created>
  <dcterms:modified xsi:type="dcterms:W3CDTF">2024-12-13T10:18:35Z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0x01010052BD98CB97C1CB4D884213557209657C</vt:lpwstr>
  </property>
  <property fmtid="{D5CDD505-2E9C-101B-9397-08002B2CF9AE}" pid="3" name="MediaServiceImageTags">
    <vt:lpwstr/>
  </property>
</Properties>
</file>