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17660" r:id="rId5"/>
    <p:sldId id="17639" r:id="rId6"/>
    <p:sldId id="331" r:id="rId7"/>
    <p:sldId id="17648" r:id="rId8"/>
    <p:sldId id="17649" r:id="rId9"/>
    <p:sldId id="17652" r:id="rId10"/>
    <p:sldId id="318" r:id="rId11"/>
    <p:sldId id="334" r:id="rId12"/>
    <p:sldId id="17653" r:id="rId13"/>
    <p:sldId id="321" r:id="rId14"/>
    <p:sldId id="322" r:id="rId15"/>
    <p:sldId id="326" r:id="rId16"/>
    <p:sldId id="17654" r:id="rId17"/>
    <p:sldId id="327" r:id="rId18"/>
    <p:sldId id="323" r:id="rId19"/>
    <p:sldId id="324" r:id="rId20"/>
    <p:sldId id="328" r:id="rId21"/>
    <p:sldId id="17656" r:id="rId22"/>
    <p:sldId id="325" r:id="rId23"/>
    <p:sldId id="329" r:id="rId24"/>
    <p:sldId id="330" r:id="rId25"/>
    <p:sldId id="17658" r:id="rId26"/>
    <p:sldId id="17661" r:id="rId27"/>
    <p:sldId id="32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43B975-362B-7AD1-9513-B7EAEAC8448C}" v="4" dt="2024-07-12T16:05:28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Needham (Health Services Management Centre)" userId="S::c.needham.1@bham.ac.uk::1c335a79-bb39-4826-a0f2-c3d387f7ea16" providerId="AD" clId="Web-{0C43B975-362B-7AD1-9513-B7EAEAC8448C}"/>
    <pc:docChg chg="delSld modSld">
      <pc:chgData name="Catherine Needham (Health Services Management Centre)" userId="S::c.needham.1@bham.ac.uk::1c335a79-bb39-4826-a0f2-c3d387f7ea16" providerId="AD" clId="Web-{0C43B975-362B-7AD1-9513-B7EAEAC8448C}" dt="2024-07-12T16:05:26.088" v="3" actId="20577"/>
      <pc:docMkLst>
        <pc:docMk/>
      </pc:docMkLst>
      <pc:sldChg chg="modSp">
        <pc:chgData name="Catherine Needham (Health Services Management Centre)" userId="S::c.needham.1@bham.ac.uk::1c335a79-bb39-4826-a0f2-c3d387f7ea16" providerId="AD" clId="Web-{0C43B975-362B-7AD1-9513-B7EAEAC8448C}" dt="2024-07-12T16:05:26.088" v="3" actId="20577"/>
        <pc:sldMkLst>
          <pc:docMk/>
          <pc:sldMk cId="2983714825" sldId="335"/>
        </pc:sldMkLst>
        <pc:spChg chg="mod">
          <ac:chgData name="Catherine Needham (Health Services Management Centre)" userId="S::c.needham.1@bham.ac.uk::1c335a79-bb39-4826-a0f2-c3d387f7ea16" providerId="AD" clId="Web-{0C43B975-362B-7AD1-9513-B7EAEAC8448C}" dt="2024-07-12T16:05:26.088" v="3" actId="20577"/>
          <ac:spMkLst>
            <pc:docMk/>
            <pc:sldMk cId="2983714825" sldId="335"/>
            <ac:spMk id="2" creationId="{9F015BC2-BD06-5144-3FBD-84D9B476CF10}"/>
          </ac:spMkLst>
        </pc:spChg>
      </pc:sldChg>
      <pc:sldChg chg="del">
        <pc:chgData name="Catherine Needham (Health Services Management Centre)" userId="S::c.needham.1@bham.ac.uk::1c335a79-bb39-4826-a0f2-c3d387f7ea16" providerId="AD" clId="Web-{0C43B975-362B-7AD1-9513-B7EAEAC8448C}" dt="2024-07-12T16:05:16.838" v="0"/>
        <pc:sldMkLst>
          <pc:docMk/>
          <pc:sldMk cId="2263406264" sldId="17651"/>
        </pc:sldMkLst>
      </pc:sldChg>
    </pc:docChg>
  </pc:docChgLst>
  <pc:docChgLst>
    <pc:chgData name="Catherine Needham (Health Services Management Centre)" userId="S::c.needham.1@bham.ac.uk::1c335a79-bb39-4826-a0f2-c3d387f7ea16" providerId="AD" clId="Web-{3F656883-9D1B-D7B9-EE47-B1AD80B021F5}"/>
    <pc:docChg chg="modSld">
      <pc:chgData name="Catherine Needham (Health Services Management Centre)" userId="S::c.needham.1@bham.ac.uk::1c335a79-bb39-4826-a0f2-c3d387f7ea16" providerId="AD" clId="Web-{3F656883-9D1B-D7B9-EE47-B1AD80B021F5}" dt="2024-06-03T07:36:38.415" v="5" actId="1076"/>
      <pc:docMkLst>
        <pc:docMk/>
      </pc:docMkLst>
      <pc:sldChg chg="modSp">
        <pc:chgData name="Catherine Needham (Health Services Management Centre)" userId="S::c.needham.1@bham.ac.uk::1c335a79-bb39-4826-a0f2-c3d387f7ea16" providerId="AD" clId="Web-{3F656883-9D1B-D7B9-EE47-B1AD80B021F5}" dt="2024-06-03T07:36:38.415" v="5" actId="1076"/>
        <pc:sldMkLst>
          <pc:docMk/>
          <pc:sldMk cId="2054940146" sldId="17656"/>
        </pc:sldMkLst>
        <pc:spChg chg="mod">
          <ac:chgData name="Catherine Needham (Health Services Management Centre)" userId="S::c.needham.1@bham.ac.uk::1c335a79-bb39-4826-a0f2-c3d387f7ea16" providerId="AD" clId="Web-{3F656883-9D1B-D7B9-EE47-B1AD80B021F5}" dt="2024-06-03T07:36:38.415" v="5" actId="1076"/>
          <ac:spMkLst>
            <pc:docMk/>
            <pc:sldMk cId="2054940146" sldId="17656"/>
            <ac:spMk id="2" creationId="{E6499282-18D6-D7FE-F168-3235A064035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EF5E3-91F6-4E1F-B467-33AC79C487CF}" type="datetimeFigureOut">
              <a:rPr lang="en-US" smtClean="0"/>
              <a:t>9/30/24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F4233-43FE-45FE-9036-6DC2E177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47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65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58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23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36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69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07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83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14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890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8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725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26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905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50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89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34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2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A19A-2A5C-1E08-6D11-AFBF5D5FC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77D9B-7391-6A02-55F8-8BAABDD9F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C8F9D-75AD-C750-DAC2-C420D047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84A2-7248-4D5D-8E20-DDE2F4D59B06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45C79-6257-5D67-F50B-F4C83B0F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DA8C0-AFEA-D3F3-0716-DFFF3DFAE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C01C-3BEB-4A4F-9B90-9358DA946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4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5554-A7E9-7363-49A7-6D54E1907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D2A06B-993C-2CBB-D57D-3EC3E6430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5301B-42E2-253A-581C-E809E4DC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84A2-7248-4D5D-8E20-DDE2F4D59B06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9CE99-6ADE-D415-BEC4-9F3F6D18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17ACE-282C-3934-B97D-D5128530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C01C-3BEB-4A4F-9B90-9358DA946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2FA02-31F1-7626-D897-EE671C9A7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56D789-FB16-5EE4-D4D2-76F3553DC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0F3FE-EF8C-9263-8381-2930D592C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84A2-7248-4D5D-8E20-DDE2F4D59B06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F93A5-B52F-982F-FFA1-0791EB77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EAB5A-7C52-DBD1-E6D8-5AD87A0FB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C01C-3BEB-4A4F-9B90-9358DA946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3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97D0B-6A9D-33D6-B7B5-C0D991ECC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B18B9-704E-BB0E-EB46-1B37E52F8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D721E-C176-50FB-1863-2FE5CBD7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84A2-7248-4D5D-8E20-DDE2F4D59B06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87CE7-E4C0-AD87-E7A5-DCFB0B65C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940DB-847E-389C-365F-048B00C0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C01C-3BEB-4A4F-9B90-9358DA946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4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11FF3-098A-3594-3B5F-0CB08056B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128F5-644D-0C8B-44B9-9198D95CD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F2EBB-4309-C352-5A7C-C1A991D8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84A2-7248-4D5D-8E20-DDE2F4D59B06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9F4B6-66CB-770F-7C10-E0CD85FA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2536C-29AE-2D52-817B-EC7C131F3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C01C-3BEB-4A4F-9B90-9358DA946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1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F1623-E432-1571-2FBE-292F1359A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A126E-CFEA-82E1-27F6-317BAF8B6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0EAFF-FFE9-9F9A-151E-166C4C196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07B26-67A3-E548-DDA3-447EFFE1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84A2-7248-4D5D-8E20-DDE2F4D59B06}" type="datetimeFigureOut">
              <a:rPr lang="en-US" smtClean="0"/>
              <a:t>9/30/24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16421-4DB2-DF47-AF3A-3F4BE255D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8CF98-0B57-9F46-7504-D2F64661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C01C-3BEB-4A4F-9B90-9358DA946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6754A-0346-3ACF-7D52-149F8D19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4E188-90B6-F2CA-BF4C-57C683991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27CCE4-464C-0E8A-78F2-F7C769053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0AA91-E477-F561-F23A-D06CBC065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E69AC4-DD1F-118D-CEAE-E2E74CA2A5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225018-3521-C128-CF99-DEA087C4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84A2-7248-4D5D-8E20-DDE2F4D59B06}" type="datetimeFigureOut">
              <a:rPr lang="en-US" smtClean="0"/>
              <a:t>9/30/24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3FBACE-85A1-9304-A712-94B5ECC31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13E35A-F932-3423-8041-11BD771D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C01C-3BEB-4A4F-9B90-9358DA946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3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53DAD-7376-8A0B-6E91-D2D25612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DF2FE-4D1C-7FBD-034B-8E9AFBDA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84A2-7248-4D5D-8E20-DDE2F4D59B06}" type="datetimeFigureOut">
              <a:rPr lang="en-US" smtClean="0"/>
              <a:t>9/30/24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D45088-4EC8-7603-663B-8987B93BE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45E94D-DB9D-BBF4-B809-7A82DF002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C01C-3BEB-4A4F-9B90-9358DA946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7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B791EB-5E61-D805-B73F-852DD64BC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84A2-7248-4D5D-8E20-DDE2F4D59B06}" type="datetimeFigureOut">
              <a:rPr lang="en-US" smtClean="0"/>
              <a:t>9/30/24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8ED8CF-E4BB-02BA-E556-28637C54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08CFD-3A8B-2317-D0FE-DD26FE921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C01C-3BEB-4A4F-9B90-9358DA946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5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0F82A-DF0D-B7F9-18EE-69DD8403C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92FD5-4E50-1473-3011-181C8846F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189D5-ED16-228D-C3E1-BEFE5C648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B40EC-5A30-D626-18F8-76338E0C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84A2-7248-4D5D-8E20-DDE2F4D59B06}" type="datetimeFigureOut">
              <a:rPr lang="en-US" smtClean="0"/>
              <a:t>9/30/24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01950-9B0B-73C5-499A-2352F3747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C727-99AC-B019-40DF-23D0B877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C01C-3BEB-4A4F-9B90-9358DA946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7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0105D-A5EB-8794-8940-192898036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AD0DFE-FCBD-22F0-963D-1996A662B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B4F89-43CE-7FF0-238B-4AA24605D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79F31-EB61-72E7-F941-B3F4C8BA2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84A2-7248-4D5D-8E20-DDE2F4D59B06}" type="datetimeFigureOut">
              <a:rPr lang="en-US" smtClean="0"/>
              <a:t>9/30/24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5DFC0-FAF0-5E34-EEA4-88DE9DFCF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40C6E-4FBA-AF11-2D3B-274E726C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C01C-3BEB-4A4F-9B90-9358DA946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4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CABA6A-F6B8-F1E1-B355-3445AC66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C4BF9-3C9D-B0EA-87FD-1AF04D9D7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700E8-DB41-5110-6EFD-5C07F643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1184A2-7248-4D5D-8E20-DDE2F4D59B06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EAF52-281D-F85F-9CA9-6A856A201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71225-90B0-512F-1E73-9A7E3DFC0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E0C01C-3BEB-4A4F-9B90-9358DA946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J.lowther@bham.ac.uk" TargetMode="External"/><Relationship Id="rId3" Type="http://schemas.openxmlformats.org/officeDocument/2006/relationships/image" Target="../media/image34.jpeg"/><Relationship Id="rId7" Type="http://schemas.openxmlformats.org/officeDocument/2006/relationships/hyperlink" Target="mailto:d.mckenna@bham.ac.u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.mangan@bham.ac.uk" TargetMode="External"/><Relationship Id="rId5" Type="http://schemas.openxmlformats.org/officeDocument/2006/relationships/hyperlink" Target="mailto:c.needham.1@bham.ac.uk" TargetMode="External"/><Relationship Id="rId4" Type="http://schemas.openxmlformats.org/officeDocument/2006/relationships/hyperlink" Target="http://21stcenturypublicservant.wordpress.com/" TargetMode="External"/><Relationship Id="rId9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urrounded by people">
            <a:extLst>
              <a:ext uri="{FF2B5EF4-FFF2-40B4-BE49-F238E27FC236}">
                <a16:creationId xmlns:a16="http://schemas.microsoft.com/office/drawing/2014/main" id="{E7D8781D-BCE6-A6DC-2B4C-65225B486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6FA644-52C8-CD4B-8DE9-2C2E338CB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39" y="692275"/>
            <a:ext cx="4752697" cy="3163224"/>
          </a:xfrm>
        </p:spPr>
        <p:txBody>
          <a:bodyPr anchor="t">
            <a:normAutofit/>
          </a:bodyPr>
          <a:lstStyle/>
          <a:p>
            <a:pPr algn="l"/>
            <a:r>
              <a:rPr lang="en-US" sz="4400" i="1" dirty="0"/>
              <a:t>Revisiting </a:t>
            </a:r>
            <a:br>
              <a:rPr lang="en-US" sz="4400" dirty="0"/>
            </a:br>
            <a:r>
              <a:rPr lang="en-US" sz="4400" dirty="0"/>
              <a:t>the 21st Century Public Servant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450AE-A391-08BD-ABC2-B47FC5F1A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38" y="4576859"/>
            <a:ext cx="6458251" cy="1905119"/>
          </a:xfr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l"/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LGA Innovation Zone</a:t>
            </a:r>
          </a:p>
          <a:p>
            <a:pPr algn="l"/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23rd October 2024</a:t>
            </a:r>
            <a:endParaRPr lang="en-US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With 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Catherine Mangan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Dave Mckenna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, INLOGOV, University of Birmingham</a:t>
            </a:r>
          </a:p>
          <a:p>
            <a:pPr algn="l"/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Andy Ferrier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, Test Valley Borough Council</a:t>
            </a:r>
          </a:p>
        </p:txBody>
      </p:sp>
    </p:spTree>
    <p:extLst>
      <p:ext uri="{BB962C8B-B14F-4D97-AF65-F5344CB8AC3E}">
        <p14:creationId xmlns:p14="http://schemas.microsoft.com/office/powerpoint/2010/main" val="2234909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EB45BE-CB2D-731A-3B59-6DB71B5E3EAB}"/>
              </a:ext>
            </a:extLst>
          </p:cNvPr>
          <p:cNvSpPr txBox="1"/>
          <p:nvPr/>
        </p:nvSpPr>
        <p:spPr>
          <a:xfrm>
            <a:off x="940390" y="2377562"/>
            <a:ext cx="4217706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ctr">
              <a:buFont typeface="+mj-lt"/>
              <a:buAutoNum type="arabicPeriod"/>
              <a:tabLst>
                <a:tab pos="457200" algn="l"/>
              </a:tabLst>
            </a:pP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The 21</a:t>
            </a:r>
            <a:r>
              <a:rPr lang="en-GB" sz="2800" baseline="300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st</a:t>
            </a: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C Public Servant is operating at the thick end of the </a:t>
            </a:r>
            <a:r>
              <a:rPr lang="en-GB" sz="2800" b="1" dirty="0">
                <a:solidFill>
                  <a:srgbClr val="0070C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complexity</a:t>
            </a: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wedge (the easy work has already been done)</a:t>
            </a:r>
            <a:r>
              <a:rPr lang="en-GB" sz="2800" dirty="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lang="en-GB" sz="2800">
              <a:effectLst/>
              <a:latin typeface="Calibri"/>
              <a:ea typeface="Aptos" panose="020B0004020202020204" pitchFamily="34" charset="0"/>
              <a:cs typeface="Calibri"/>
            </a:endParaRPr>
          </a:p>
        </p:txBody>
      </p:sp>
      <p:pic>
        <p:nvPicPr>
          <p:cNvPr id="5" name="Picture 4" descr="A person standing on a triangular object with colorful strings&#10;&#10;Description automatically generated">
            <a:extLst>
              <a:ext uri="{FF2B5EF4-FFF2-40B4-BE49-F238E27FC236}">
                <a16:creationId xmlns:a16="http://schemas.microsoft.com/office/drawing/2014/main" id="{A18FA92F-6A3E-F8F8-A305-770932C8B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180" y="796615"/>
            <a:ext cx="5712903" cy="542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47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BC75B-96FE-3D6F-73AE-45E55C721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580EE3-E52D-8D41-89D2-DB4A48521453}"/>
              </a:ext>
            </a:extLst>
          </p:cNvPr>
          <p:cNvSpPr txBox="1"/>
          <p:nvPr/>
        </p:nvSpPr>
        <p:spPr>
          <a:xfrm>
            <a:off x="1140983" y="2336901"/>
            <a:ext cx="4622986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2. The 21</a:t>
            </a:r>
            <a:r>
              <a:rPr lang="en-GB" sz="2800" baseline="300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st</a:t>
            </a: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C Public Servant is thinking</a:t>
            </a:r>
            <a:r>
              <a:rPr lang="en-GB" sz="28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GB" sz="2800" b="1" dirty="0">
                <a:solidFill>
                  <a:srgbClr val="0070C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whole system</a:t>
            </a:r>
            <a:r>
              <a:rPr lang="en-GB" sz="2800" dirty="0">
                <a:solidFill>
                  <a:srgbClr val="FF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(taking a long-term and strategic view, despite daily pressures</a:t>
            </a:r>
            <a:r>
              <a:rPr lang="en-GB" sz="2400" dirty="0">
                <a:effectLst/>
                <a:latin typeface="Sofia Pro Semi Bold"/>
                <a:ea typeface="Times New Roman" panose="02020603050405020304" pitchFamily="18" charset="0"/>
              </a:rPr>
              <a:t>)</a:t>
            </a:r>
            <a:endParaRPr lang="en-GB" sz="2400" dirty="0">
              <a:effectLst/>
              <a:latin typeface="Sofia Pro Semi Bold"/>
              <a:ea typeface="Aptos" panose="020B0004020202020204" pitchFamily="34" charset="0"/>
            </a:endParaRPr>
          </a:p>
        </p:txBody>
      </p:sp>
      <p:pic>
        <p:nvPicPr>
          <p:cNvPr id="4" name="Picture 3" descr="A person sitting at a desk with a computer and many thoughts&#10;&#10;Description automatically generated">
            <a:extLst>
              <a:ext uri="{FF2B5EF4-FFF2-40B4-BE49-F238E27FC236}">
                <a16:creationId xmlns:a16="http://schemas.microsoft.com/office/drawing/2014/main" id="{187F4AC6-E033-B511-DC0E-D7262540CB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641" y="690384"/>
            <a:ext cx="5596841" cy="547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55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B7C50-CC7C-09EF-28C9-AC4CB796B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E83B83-476F-B531-2CCA-8CC892F7CB55}"/>
              </a:ext>
            </a:extLst>
          </p:cNvPr>
          <p:cNvSpPr txBox="1"/>
          <p:nvPr/>
        </p:nvSpPr>
        <p:spPr>
          <a:xfrm>
            <a:off x="1326487" y="2459504"/>
            <a:ext cx="4378028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en-GB" sz="2800" dirty="0">
                <a:latin typeface="Calibri"/>
                <a:ea typeface="Times New Roman" panose="02020603050405020304" pitchFamily="18" charset="0"/>
                <a:cs typeface="Calibri"/>
              </a:rPr>
              <a:t>3</a:t>
            </a: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. The 21</a:t>
            </a:r>
            <a:r>
              <a:rPr lang="en-GB" sz="2800" baseline="300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st</a:t>
            </a: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C Public Servant is a </a:t>
            </a:r>
            <a:r>
              <a:rPr lang="en-GB" sz="2800" b="1" dirty="0">
                <a:solidFill>
                  <a:srgbClr val="0070C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sense-exchanger</a:t>
            </a: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(going beyond sense-making to help others to understand and influence)</a:t>
            </a:r>
            <a:endParaRPr lang="en-GB" sz="2800" dirty="0">
              <a:effectLst/>
              <a:latin typeface="Calibri"/>
              <a:ea typeface="Aptos" panose="020B0004020202020204" pitchFamily="34" charset="0"/>
              <a:cs typeface="Calibri"/>
            </a:endParaRPr>
          </a:p>
        </p:txBody>
      </p:sp>
      <p:pic>
        <p:nvPicPr>
          <p:cNvPr id="4" name="Picture 3" descr="A person surrounded by people&#10;&#10;Description automatically generated">
            <a:extLst>
              <a:ext uri="{FF2B5EF4-FFF2-40B4-BE49-F238E27FC236}">
                <a16:creationId xmlns:a16="http://schemas.microsoft.com/office/drawing/2014/main" id="{214AAA4D-538B-8490-3F59-2D61C4E84A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920" y="788240"/>
            <a:ext cx="5728921" cy="56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88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6E4B3-B5E3-96EE-666A-E3FE2126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Developing and valuing new ways of working</a:t>
            </a:r>
          </a:p>
        </p:txBody>
      </p:sp>
    </p:spTree>
    <p:extLst>
      <p:ext uri="{BB962C8B-B14F-4D97-AF65-F5344CB8AC3E}">
        <p14:creationId xmlns:p14="http://schemas.microsoft.com/office/powerpoint/2010/main" val="3660925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56653-941F-C24F-CDEB-6F9DCEE24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36AF5D-685F-B8E1-155E-BEC1876522AC}"/>
              </a:ext>
            </a:extLst>
          </p:cNvPr>
          <p:cNvSpPr txBox="1"/>
          <p:nvPr/>
        </p:nvSpPr>
        <p:spPr>
          <a:xfrm>
            <a:off x="1394825" y="2366437"/>
            <a:ext cx="4489695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en-GB" sz="2800" dirty="0">
                <a:latin typeface="Calibri"/>
                <a:ea typeface="Times New Roman" panose="02020603050405020304" pitchFamily="18" charset="0"/>
                <a:cs typeface="Calibri"/>
              </a:rPr>
              <a:t>4</a:t>
            </a: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. The 21</a:t>
            </a:r>
            <a:r>
              <a:rPr lang="en-GB" sz="2800" baseline="300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st</a:t>
            </a: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C Public Servant is a</a:t>
            </a:r>
            <a:r>
              <a:rPr lang="en-GB" sz="28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GB" sz="2800" b="1" dirty="0">
                <a:solidFill>
                  <a:srgbClr val="0070C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relationship curator</a:t>
            </a:r>
            <a:r>
              <a:rPr lang="en-GB" sz="2800" b="1" dirty="0">
                <a:solidFill>
                  <a:srgbClr val="FF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(connecting with residents, senior leaders, councillors, partners with empathy and compassion)</a:t>
            </a:r>
            <a:endParaRPr lang="en-GB" sz="2800" dirty="0">
              <a:effectLst/>
              <a:latin typeface="Calibri"/>
              <a:ea typeface="Aptos" panose="020B0004020202020204" pitchFamily="34" charset="0"/>
              <a:cs typeface="Calibri"/>
            </a:endParaRPr>
          </a:p>
        </p:txBody>
      </p:sp>
      <p:pic>
        <p:nvPicPr>
          <p:cNvPr id="4" name="Picture 3" descr="A person with her hands out&#10;&#10;Description automatically generated">
            <a:extLst>
              <a:ext uri="{FF2B5EF4-FFF2-40B4-BE49-F238E27FC236}">
                <a16:creationId xmlns:a16="http://schemas.microsoft.com/office/drawing/2014/main" id="{79836A47-9C58-C02E-B259-6DF6459FE9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482" y="869356"/>
            <a:ext cx="5231081" cy="51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79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A6E4B-07FC-82A7-48D4-560D8DB5F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AD59D7-0789-30AB-C0C9-5EDB176DC175}"/>
              </a:ext>
            </a:extLst>
          </p:cNvPr>
          <p:cNvSpPr txBox="1"/>
          <p:nvPr/>
        </p:nvSpPr>
        <p:spPr>
          <a:xfrm>
            <a:off x="1242324" y="2471147"/>
            <a:ext cx="4853676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GB" sz="2800" dirty="0">
                <a:latin typeface="Calibri"/>
                <a:ea typeface="Times New Roman" panose="02020603050405020304" pitchFamily="18" charset="0"/>
                <a:cs typeface="Calibri"/>
              </a:rPr>
              <a:t>5</a:t>
            </a: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. The 21</a:t>
            </a:r>
            <a:r>
              <a:rPr lang="en-GB" sz="2800" baseline="300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st</a:t>
            </a: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C Public Servant is </a:t>
            </a:r>
            <a:r>
              <a:rPr lang="en-GB" sz="2800" b="1" dirty="0">
                <a:solidFill>
                  <a:srgbClr val="0070C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ambidextrous</a:t>
            </a: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(combining expertise in a professional domain with the ability to lead across services)</a:t>
            </a:r>
            <a:r>
              <a:rPr lang="en-GB" sz="2800" dirty="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lang="en-GB" sz="2800" dirty="0">
              <a:effectLst/>
              <a:latin typeface="Sofia Pro Semi Bold" panose="00000800000000000000" pitchFamily="50" charset="0"/>
              <a:ea typeface="Aptos" panose="020B0004020202020204" pitchFamily="34" charset="0"/>
            </a:endParaRPr>
          </a:p>
        </p:txBody>
      </p:sp>
      <p:pic>
        <p:nvPicPr>
          <p:cNvPr id="4" name="Picture 3" descr="A person holding a paper&#10;&#10;Description automatically generated">
            <a:extLst>
              <a:ext uri="{FF2B5EF4-FFF2-40B4-BE49-F238E27FC236}">
                <a16:creationId xmlns:a16="http://schemas.microsoft.com/office/drawing/2014/main" id="{1D762EE5-1C89-FCB8-1037-695B560FD9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238" y="1065669"/>
            <a:ext cx="4853676" cy="474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17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CE878-1038-97F3-879C-AF88F4C48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C8C7B3-7878-149E-3EDF-E61E3150C8AF}"/>
              </a:ext>
            </a:extLst>
          </p:cNvPr>
          <p:cNvSpPr txBox="1"/>
          <p:nvPr/>
        </p:nvSpPr>
        <p:spPr>
          <a:xfrm>
            <a:off x="1486343" y="2338734"/>
            <a:ext cx="3941334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GB" sz="2800" dirty="0">
                <a:latin typeface="Calibri"/>
                <a:ea typeface="Times New Roman" panose="02020603050405020304" pitchFamily="18" charset="0"/>
                <a:cs typeface="Calibri"/>
              </a:rPr>
              <a:t>6</a:t>
            </a: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.</a:t>
            </a:r>
            <a:r>
              <a:rPr lang="en-GB" sz="2800" dirty="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The 21</a:t>
            </a:r>
            <a:r>
              <a:rPr lang="en-GB" sz="2800" baseline="300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st</a:t>
            </a: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C Public Servant is </a:t>
            </a:r>
            <a:r>
              <a:rPr lang="en-GB" sz="2800" b="1" dirty="0">
                <a:solidFill>
                  <a:srgbClr val="0070C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multi-lingual</a:t>
            </a: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(able to communicate in different ways, depending on the audience)</a:t>
            </a:r>
            <a:endParaRPr lang="en-GB" sz="2800" dirty="0">
              <a:effectLst/>
              <a:latin typeface="Calibri"/>
              <a:ea typeface="Aptos" panose="020B0004020202020204" pitchFamily="34" charset="0"/>
              <a:cs typeface="Calibri"/>
            </a:endParaRPr>
          </a:p>
        </p:txBody>
      </p:sp>
      <p:pic>
        <p:nvPicPr>
          <p:cNvPr id="4" name="Picture 3" descr="A person with a beard and turban&#10;&#10;Description automatically generated">
            <a:extLst>
              <a:ext uri="{FF2B5EF4-FFF2-40B4-BE49-F238E27FC236}">
                <a16:creationId xmlns:a16="http://schemas.microsoft.com/office/drawing/2014/main" id="{DB142FB5-CA91-8DEB-C6D6-9EE94BCA1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396" y="755013"/>
            <a:ext cx="5464761" cy="53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2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0FBDA-3A5F-3170-B701-2229D5572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D0E981-14C6-F0E8-A6C3-8A7AD7E3879D}"/>
              </a:ext>
            </a:extLst>
          </p:cNvPr>
          <p:cNvSpPr txBox="1"/>
          <p:nvPr/>
        </p:nvSpPr>
        <p:spPr>
          <a:xfrm>
            <a:off x="1393965" y="2463435"/>
            <a:ext cx="4580389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GB" sz="2800" dirty="0">
                <a:latin typeface="Calibri"/>
                <a:ea typeface="Times New Roman" panose="02020603050405020304" pitchFamily="18" charset="0"/>
                <a:cs typeface="Calibri"/>
              </a:rPr>
              <a:t>7</a:t>
            </a: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.The 21</a:t>
            </a:r>
            <a:r>
              <a:rPr lang="en-GB" sz="2800" baseline="300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st</a:t>
            </a: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C Public Servant is a frugal</a:t>
            </a:r>
            <a:r>
              <a:rPr lang="en-GB" sz="2800" b="1" dirty="0">
                <a:solidFill>
                  <a:srgbClr val="0070C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innovator</a:t>
            </a:r>
            <a:r>
              <a:rPr lang="en-GB" sz="28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(weaving together resources from threadbare public services)</a:t>
            </a:r>
            <a:r>
              <a:rPr lang="en-GB" sz="2800" b="1" dirty="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lang="en-GB" sz="2800" dirty="0">
              <a:effectLst/>
              <a:latin typeface="Sofia Pro Semi Bold" panose="00000800000000000000" pitchFamily="50" charset="0"/>
              <a:ea typeface="Aptos" panose="020B0004020202020204" pitchFamily="34" charset="0"/>
            </a:endParaRPr>
          </a:p>
        </p:txBody>
      </p:sp>
      <p:pic>
        <p:nvPicPr>
          <p:cNvPr id="4" name="Picture 3" descr="A close-up of hands knitting&#10;&#10;Description automatically generated">
            <a:extLst>
              <a:ext uri="{FF2B5EF4-FFF2-40B4-BE49-F238E27FC236}">
                <a16:creationId xmlns:a16="http://schemas.microsoft.com/office/drawing/2014/main" id="{F1D73783-9ED9-B287-381C-47F22696B8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647" y="1038069"/>
            <a:ext cx="5424121" cy="530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02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99282-18D6-D7FE-F168-3235A0640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882" y="2443536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/>
              <a:t>Thriving in this new environment</a:t>
            </a:r>
          </a:p>
        </p:txBody>
      </p:sp>
    </p:spTree>
    <p:extLst>
      <p:ext uri="{BB962C8B-B14F-4D97-AF65-F5344CB8AC3E}">
        <p14:creationId xmlns:p14="http://schemas.microsoft.com/office/powerpoint/2010/main" val="2054940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D4ACA-9246-8A4E-85C8-B0AF24BF6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821562-9659-A3DE-119A-BE0B1127CAA7}"/>
              </a:ext>
            </a:extLst>
          </p:cNvPr>
          <p:cNvSpPr txBox="1"/>
          <p:nvPr/>
        </p:nvSpPr>
        <p:spPr>
          <a:xfrm>
            <a:off x="1375794" y="2568669"/>
            <a:ext cx="4269840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en-GB" sz="2800" dirty="0">
                <a:latin typeface="Calibri"/>
                <a:ea typeface="Times New Roman" panose="02020603050405020304" pitchFamily="18" charset="0"/>
                <a:cs typeface="Calibri"/>
              </a:rPr>
              <a:t>8</a:t>
            </a: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. The 21</a:t>
            </a:r>
            <a:r>
              <a:rPr lang="en-GB" sz="2800" baseline="300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st</a:t>
            </a: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C Public Servant is </a:t>
            </a:r>
            <a:r>
              <a:rPr lang="en-GB" sz="2800" b="1" dirty="0">
                <a:solidFill>
                  <a:srgbClr val="0070C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data</a:t>
            </a: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curious and</a:t>
            </a:r>
            <a:r>
              <a:rPr lang="en-GB" sz="2800" b="1" dirty="0">
                <a:solidFill>
                  <a:srgbClr val="0070C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digitally</a:t>
            </a:r>
            <a:r>
              <a:rPr lang="en-GB" sz="28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comfortable (making the most of big data and embracing AI)</a:t>
            </a:r>
            <a:endParaRPr lang="en-GB" sz="2800" dirty="0">
              <a:effectLst/>
              <a:latin typeface="Calibri"/>
              <a:ea typeface="Aptos" panose="020B0004020202020204" pitchFamily="34" charset="0"/>
              <a:cs typeface="Calibri"/>
            </a:endParaRPr>
          </a:p>
        </p:txBody>
      </p:sp>
      <p:pic>
        <p:nvPicPr>
          <p:cNvPr id="4" name="Picture 3" descr="A person sitting at a computer&#10;&#10;Description automatically generated">
            <a:extLst>
              <a:ext uri="{FF2B5EF4-FFF2-40B4-BE49-F238E27FC236}">
                <a16:creationId xmlns:a16="http://schemas.microsoft.com/office/drawing/2014/main" id="{42B69048-9F4D-9EBA-5581-81CA9DC8C6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367" y="930571"/>
            <a:ext cx="4951556" cy="48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6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on a triangular object with a string&#10;&#10;Description automatically generated">
            <a:extLst>
              <a:ext uri="{FF2B5EF4-FFF2-40B4-BE49-F238E27FC236}">
                <a16:creationId xmlns:a16="http://schemas.microsoft.com/office/drawing/2014/main" id="{78C65494-7D27-8BB5-F136-F226C9E21D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126" y="1194425"/>
            <a:ext cx="5155647" cy="36448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38D474-9647-FDAF-EB3C-350001EC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631" y="294025"/>
            <a:ext cx="9092738" cy="1083599"/>
          </a:xfrm>
        </p:spPr>
        <p:txBody>
          <a:bodyPr>
            <a:noAutofit/>
          </a:bodyPr>
          <a:lstStyle/>
          <a:p>
            <a:r>
              <a:rPr lang="en-GB" dirty="0">
                <a:latin typeface="Sofia Pro Semi Bold" panose="00000800000000000000" pitchFamily="50" charset="0"/>
              </a:rPr>
              <a:t>The 21</a:t>
            </a:r>
            <a:r>
              <a:rPr lang="en-GB" baseline="30000" dirty="0">
                <a:latin typeface="Sofia Pro Semi Bold" panose="00000800000000000000" pitchFamily="50" charset="0"/>
              </a:rPr>
              <a:t>st</a:t>
            </a:r>
            <a:r>
              <a:rPr lang="en-GB" dirty="0">
                <a:latin typeface="Sofia Pro Semi Bold" panose="00000800000000000000" pitchFamily="50" charset="0"/>
              </a:rPr>
              <a:t> Century Public Servant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390A33-2252-4409-3041-66C1E2F6B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330" y="4839238"/>
            <a:ext cx="11075339" cy="1865791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Sofia Pro Semi Bold" panose="00000800000000000000" pitchFamily="50" charset="0"/>
              </a:rPr>
              <a:t>Catherine Needham, Catherine Mangan, Dave McKenna, Jason Lowther </a:t>
            </a:r>
          </a:p>
          <a:p>
            <a:r>
              <a:rPr lang="en-GB" sz="2400" dirty="0">
                <a:latin typeface="Sofia Pro Semi Bold" panose="00000800000000000000" pitchFamily="50" charset="0"/>
              </a:rPr>
              <a:t>University of Birmingham</a:t>
            </a:r>
          </a:p>
          <a:p>
            <a:r>
              <a:rPr lang="en-GB" sz="2400" dirty="0">
                <a:latin typeface="Sofia Pro Semi Bold" panose="00000800000000000000" pitchFamily="50" charset="0"/>
              </a:rPr>
              <a:t>Images by Laura </a:t>
            </a:r>
            <a:r>
              <a:rPr lang="en-GB" sz="2400" dirty="0" err="1">
                <a:latin typeface="Sofia Pro Semi Bold" panose="00000800000000000000" pitchFamily="50" charset="0"/>
              </a:rPr>
              <a:t>Brodrick</a:t>
            </a:r>
            <a:r>
              <a:rPr lang="en-GB" sz="2400" dirty="0">
                <a:latin typeface="Sofia Pro Semi Bold" panose="00000800000000000000" pitchFamily="50" charset="0"/>
              </a:rPr>
              <a:t>, Think Big Picture 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FB4CD91-E515-6D62-7850-1521895867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400" y="6044319"/>
            <a:ext cx="2048991" cy="51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22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C12A8-919B-1C5E-4FB9-9F4EA7464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BE9350-0989-D809-3CEC-CE548E448E88}"/>
              </a:ext>
            </a:extLst>
          </p:cNvPr>
          <p:cNvSpPr txBox="1"/>
          <p:nvPr/>
        </p:nvSpPr>
        <p:spPr>
          <a:xfrm>
            <a:off x="1341492" y="2538936"/>
            <a:ext cx="4388188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9. The 21</a:t>
            </a:r>
            <a:r>
              <a:rPr lang="en-GB" sz="2800" baseline="300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st</a:t>
            </a: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C Public Servant is a </a:t>
            </a:r>
            <a:r>
              <a:rPr lang="en-GB" sz="2800" b="1" dirty="0">
                <a:solidFill>
                  <a:srgbClr val="0070C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hybrid</a:t>
            </a: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operator (connecting in person, on-line, from their kitchen table, in the community)</a:t>
            </a:r>
            <a:endParaRPr lang="en-GB" sz="2800" dirty="0">
              <a:effectLst/>
              <a:latin typeface="Calibri"/>
              <a:ea typeface="Aptos" panose="020B0004020202020204" pitchFamily="34" charset="0"/>
              <a:cs typeface="Calibri"/>
            </a:endParaRPr>
          </a:p>
        </p:txBody>
      </p:sp>
      <p:pic>
        <p:nvPicPr>
          <p:cNvPr id="4" name="Picture 3" descr="A collage of people in different positions&#10;&#10;Description automatically generated">
            <a:extLst>
              <a:ext uri="{FF2B5EF4-FFF2-40B4-BE49-F238E27FC236}">
                <a16:creationId xmlns:a16="http://schemas.microsoft.com/office/drawing/2014/main" id="{0B27B20E-7495-98B3-BACD-013412D2CF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920" y="697795"/>
            <a:ext cx="5495241" cy="537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88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A9662-E476-16FB-565D-E0E21D2CB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89D828-A228-B196-D325-751A06B6D4C5}"/>
              </a:ext>
            </a:extLst>
          </p:cNvPr>
          <p:cNvSpPr txBox="1"/>
          <p:nvPr/>
        </p:nvSpPr>
        <p:spPr>
          <a:xfrm>
            <a:off x="1337670" y="2511065"/>
            <a:ext cx="4488905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10. The 21</a:t>
            </a:r>
            <a:r>
              <a:rPr lang="en-GB" sz="2800" baseline="300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st</a:t>
            </a: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C Public Servant is a </a:t>
            </a:r>
            <a:r>
              <a:rPr lang="en-GB" sz="2800" b="1" dirty="0">
                <a:solidFill>
                  <a:srgbClr val="0070C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hardy perennial</a:t>
            </a:r>
            <a:r>
              <a:rPr lang="en-GB" sz="2800" b="1" dirty="0">
                <a:solidFill>
                  <a:srgbClr val="FF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GB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(keeping going in harsh conditions)</a:t>
            </a:r>
            <a:r>
              <a:rPr lang="en-GB" sz="2800" dirty="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lang="en-GB" sz="2800" dirty="0">
              <a:effectLst/>
              <a:latin typeface="Sofia Pro Semi Bold" panose="00000800000000000000" pitchFamily="50" charset="0"/>
              <a:ea typeface="Aptos" panose="020B0004020202020204" pitchFamily="34" charset="0"/>
            </a:endParaRPr>
          </a:p>
        </p:txBody>
      </p:sp>
      <p:pic>
        <p:nvPicPr>
          <p:cNvPr id="4" name="Picture 3" descr="A purple flowers growing in snow&#10;&#10;Description automatically generated">
            <a:extLst>
              <a:ext uri="{FF2B5EF4-FFF2-40B4-BE49-F238E27FC236}">
                <a16:creationId xmlns:a16="http://schemas.microsoft.com/office/drawing/2014/main" id="{E42BAC54-C600-C0A9-402D-899AE40ABC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87680"/>
            <a:ext cx="5739081" cy="561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4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urple flowers growing in snow">
            <a:extLst>
              <a:ext uri="{FF2B5EF4-FFF2-40B4-BE49-F238E27FC236}">
                <a16:creationId xmlns:a16="http://schemas.microsoft.com/office/drawing/2014/main" id="{BF2D20E8-08B1-40B7-988F-4C2B60143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832" y="4487539"/>
            <a:ext cx="2229751" cy="2182099"/>
          </a:xfrm>
          <a:prstGeom prst="rect">
            <a:avLst/>
          </a:prstGeom>
        </p:spPr>
      </p:pic>
      <p:pic>
        <p:nvPicPr>
          <p:cNvPr id="5" name="Picture 4" descr="A collage of people in different positions&#10;&#10;Description automatically generated">
            <a:extLst>
              <a:ext uri="{FF2B5EF4-FFF2-40B4-BE49-F238E27FC236}">
                <a16:creationId xmlns:a16="http://schemas.microsoft.com/office/drawing/2014/main" id="{27DAF938-1140-9156-C7C3-E916CF7E9D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359" y="2019453"/>
            <a:ext cx="2607892" cy="2552159"/>
          </a:xfrm>
          <a:prstGeom prst="rect">
            <a:avLst/>
          </a:prstGeom>
        </p:spPr>
      </p:pic>
      <p:pic>
        <p:nvPicPr>
          <p:cNvPr id="6" name="Picture 5" descr="A close-up of hands knitting">
            <a:extLst>
              <a:ext uri="{FF2B5EF4-FFF2-40B4-BE49-F238E27FC236}">
                <a16:creationId xmlns:a16="http://schemas.microsoft.com/office/drawing/2014/main" id="{903D94CB-032C-33E6-6BD2-5A4D9AC093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682" y="1822984"/>
            <a:ext cx="2753407" cy="2694564"/>
          </a:xfrm>
          <a:prstGeom prst="rect">
            <a:avLst/>
          </a:prstGeom>
        </p:spPr>
      </p:pic>
      <p:pic>
        <p:nvPicPr>
          <p:cNvPr id="7" name="Picture 6" descr="A person with her hands out&#10;&#10;Description automatically generated">
            <a:extLst>
              <a:ext uri="{FF2B5EF4-FFF2-40B4-BE49-F238E27FC236}">
                <a16:creationId xmlns:a16="http://schemas.microsoft.com/office/drawing/2014/main" id="{27DB22B9-3B43-74BA-C65C-9B71133034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925" y="2553930"/>
            <a:ext cx="2502512" cy="2449031"/>
          </a:xfrm>
          <a:prstGeom prst="rect">
            <a:avLst/>
          </a:prstGeom>
        </p:spPr>
      </p:pic>
      <p:pic>
        <p:nvPicPr>
          <p:cNvPr id="8" name="Picture 7" descr="A person surrounded by people">
            <a:extLst>
              <a:ext uri="{FF2B5EF4-FFF2-40B4-BE49-F238E27FC236}">
                <a16:creationId xmlns:a16="http://schemas.microsoft.com/office/drawing/2014/main" id="{FB0BAC18-E77D-64CD-DB96-515100B3E86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313" y="4443217"/>
            <a:ext cx="2452671" cy="2400255"/>
          </a:xfrm>
          <a:prstGeom prst="rect">
            <a:avLst/>
          </a:prstGeom>
        </p:spPr>
      </p:pic>
      <p:pic>
        <p:nvPicPr>
          <p:cNvPr id="9" name="Picture 8" descr="A person sitting at a computer&#10;&#10;Description automatically generated">
            <a:extLst>
              <a:ext uri="{FF2B5EF4-FFF2-40B4-BE49-F238E27FC236}">
                <a16:creationId xmlns:a16="http://schemas.microsoft.com/office/drawing/2014/main" id="{AD1300A1-4719-3AAE-2647-043794FBAEC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77" y="4295486"/>
            <a:ext cx="2176262" cy="2129753"/>
          </a:xfrm>
          <a:prstGeom prst="rect">
            <a:avLst/>
          </a:prstGeom>
        </p:spPr>
      </p:pic>
      <p:pic>
        <p:nvPicPr>
          <p:cNvPr id="10" name="Picture 9" descr="A person with a beard and turban">
            <a:extLst>
              <a:ext uri="{FF2B5EF4-FFF2-40B4-BE49-F238E27FC236}">
                <a16:creationId xmlns:a16="http://schemas.microsoft.com/office/drawing/2014/main" id="{0C644887-8AA9-406F-066B-ADB06E358A7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46" y="1689389"/>
            <a:ext cx="2400766" cy="2349459"/>
          </a:xfrm>
          <a:prstGeom prst="rect">
            <a:avLst/>
          </a:prstGeom>
        </p:spPr>
      </p:pic>
      <p:pic>
        <p:nvPicPr>
          <p:cNvPr id="11" name="Picture 10" descr="A person holding a paper">
            <a:extLst>
              <a:ext uri="{FF2B5EF4-FFF2-40B4-BE49-F238E27FC236}">
                <a16:creationId xmlns:a16="http://schemas.microsoft.com/office/drawing/2014/main" id="{A784112D-8883-B04B-9BD9-024AB8DF1C0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564" y="4914901"/>
            <a:ext cx="1971551" cy="1943100"/>
          </a:xfrm>
          <a:prstGeom prst="rect">
            <a:avLst/>
          </a:prstGeom>
        </p:spPr>
      </p:pic>
      <p:pic>
        <p:nvPicPr>
          <p:cNvPr id="12" name="Picture 11" descr="A person sitting at a desk with a computer and many thoughts">
            <a:extLst>
              <a:ext uri="{FF2B5EF4-FFF2-40B4-BE49-F238E27FC236}">
                <a16:creationId xmlns:a16="http://schemas.microsoft.com/office/drawing/2014/main" id="{6BE0CF54-2C4A-1F6F-E99B-EBAB6143FA6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672" y="188362"/>
            <a:ext cx="1956987" cy="1915164"/>
          </a:xfrm>
          <a:prstGeom prst="rect">
            <a:avLst/>
          </a:prstGeom>
        </p:spPr>
      </p:pic>
      <p:pic>
        <p:nvPicPr>
          <p:cNvPr id="13" name="Picture 12" descr="A person standing on a triangular object with colorful strings">
            <a:extLst>
              <a:ext uri="{FF2B5EF4-FFF2-40B4-BE49-F238E27FC236}">
                <a16:creationId xmlns:a16="http://schemas.microsoft.com/office/drawing/2014/main" id="{7E95075E-E7AF-44D7-406E-BDC8139E2E9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213" y="810245"/>
            <a:ext cx="2619352" cy="2485287"/>
          </a:xfrm>
          <a:prstGeom prst="rect">
            <a:avLst/>
          </a:prstGeom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0A95FD90-3BEA-A2DD-A3ED-039AF0B0C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1800" y="147291"/>
            <a:ext cx="5928424" cy="1500187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Sofia Pro Semi Bold" panose="00000800000000000000" pitchFamily="50" charset="0"/>
              </a:rPr>
              <a:t>The 10 characteristics of the 21</a:t>
            </a:r>
            <a:r>
              <a:rPr lang="en-GB" sz="3600" baseline="30000" dirty="0">
                <a:latin typeface="Sofia Pro Semi Bold" panose="00000800000000000000" pitchFamily="50" charset="0"/>
              </a:rPr>
              <a:t>st</a:t>
            </a:r>
            <a:r>
              <a:rPr lang="en-GB" sz="3600" dirty="0">
                <a:latin typeface="Sofia Pro Semi Bold" panose="00000800000000000000" pitchFamily="50" charset="0"/>
              </a:rPr>
              <a:t> Century Public Servant now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70D3D5-CE1B-7DD9-ECD8-4756EB3BF759}"/>
              </a:ext>
            </a:extLst>
          </p:cNvPr>
          <p:cNvSpPr txBox="1"/>
          <p:nvPr/>
        </p:nvSpPr>
        <p:spPr>
          <a:xfrm>
            <a:off x="9809164" y="653222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Hardy perennial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DB0E3-0FDE-14F6-891E-C51ECEFFF107}"/>
              </a:ext>
            </a:extLst>
          </p:cNvPr>
          <p:cNvSpPr txBox="1"/>
          <p:nvPr/>
        </p:nvSpPr>
        <p:spPr>
          <a:xfrm>
            <a:off x="9809164" y="411082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Frugal innovator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892903-E243-22D4-830A-20D386241B26}"/>
              </a:ext>
            </a:extLst>
          </p:cNvPr>
          <p:cNvSpPr txBox="1"/>
          <p:nvPr/>
        </p:nvSpPr>
        <p:spPr>
          <a:xfrm>
            <a:off x="10071805" y="682508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Thinking whole system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56D970-13AC-A06C-8C18-E4B580FC1668}"/>
              </a:ext>
            </a:extLst>
          </p:cNvPr>
          <p:cNvSpPr txBox="1"/>
          <p:nvPr/>
        </p:nvSpPr>
        <p:spPr>
          <a:xfrm>
            <a:off x="7399876" y="439874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Hybrid operator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DC3A10-F68D-6646-98C6-D0EE5C5110AF}"/>
              </a:ext>
            </a:extLst>
          </p:cNvPr>
          <p:cNvSpPr txBox="1"/>
          <p:nvPr/>
        </p:nvSpPr>
        <p:spPr>
          <a:xfrm>
            <a:off x="6912333" y="641764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Sense exchanger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0AB88A-83D9-64AD-ABDF-80B317C1EE4B}"/>
              </a:ext>
            </a:extLst>
          </p:cNvPr>
          <p:cNvSpPr txBox="1"/>
          <p:nvPr/>
        </p:nvSpPr>
        <p:spPr>
          <a:xfrm>
            <a:off x="3517800" y="653222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Ambidextrous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491890-671F-75BB-C55F-CAAC21EB8691}"/>
              </a:ext>
            </a:extLst>
          </p:cNvPr>
          <p:cNvSpPr txBox="1"/>
          <p:nvPr/>
        </p:nvSpPr>
        <p:spPr>
          <a:xfrm>
            <a:off x="2863215" y="4768081"/>
            <a:ext cx="236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Relationship curator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7A89EF-3061-74DB-3603-AD24EF912E30}"/>
              </a:ext>
            </a:extLst>
          </p:cNvPr>
          <p:cNvSpPr txBox="1"/>
          <p:nvPr/>
        </p:nvSpPr>
        <p:spPr>
          <a:xfrm>
            <a:off x="5030808" y="3155403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At the thick end of the complexity wedge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615B8C-2D8F-9820-8F03-A8623A308B7F}"/>
              </a:ext>
            </a:extLst>
          </p:cNvPr>
          <p:cNvSpPr txBox="1"/>
          <p:nvPr/>
        </p:nvSpPr>
        <p:spPr>
          <a:xfrm>
            <a:off x="773003" y="3824111"/>
            <a:ext cx="236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Multi lingual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809995-F7E1-5283-B2C7-76C21896DE43}"/>
              </a:ext>
            </a:extLst>
          </p:cNvPr>
          <p:cNvSpPr txBox="1"/>
          <p:nvPr/>
        </p:nvSpPr>
        <p:spPr>
          <a:xfrm>
            <a:off x="638284" y="6294346"/>
            <a:ext cx="236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Data curious</a:t>
            </a:r>
          </a:p>
        </p:txBody>
      </p:sp>
    </p:spTree>
    <p:extLst>
      <p:ext uri="{BB962C8B-B14F-4D97-AF65-F5344CB8AC3E}">
        <p14:creationId xmlns:p14="http://schemas.microsoft.com/office/powerpoint/2010/main" val="1982159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5753-4CB3-3AD8-371C-DEFED3550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24" y="2645801"/>
            <a:ext cx="6061689" cy="52939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does it mean to be a 21</a:t>
            </a:r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Century Public Servant in Test Valley?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B49D7-7439-0CC7-D9AD-0F3A9B9062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372" y="4061891"/>
            <a:ext cx="10916070" cy="255326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468689-0056-4555-45B2-F8DFD67873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877" y="208088"/>
            <a:ext cx="10914565" cy="155102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BB5EAD-20C9-0B5A-C64E-22C3D6964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9537">
            <a:off x="6982128" y="1458582"/>
            <a:ext cx="3886199" cy="2903837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81407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9631" y="372085"/>
            <a:ext cx="9092738" cy="1083599"/>
          </a:xfrm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chemeClr val="accent1"/>
                </a:solidFill>
              </a:rPr>
              <a:t>Let’s keep the conversation going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47530" y="1690691"/>
            <a:ext cx="4104455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0017" y="1653804"/>
            <a:ext cx="4353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Sofia Pro Semi Bold" panose="00000800000000000000" pitchFamily="50" charset="0"/>
              </a:rPr>
              <a:t>For report, updates and discussion go to our website </a:t>
            </a:r>
            <a:r>
              <a:rPr lang="en-GB" u="sng">
                <a:hlinkClick r:id="rId4"/>
              </a:rPr>
              <a:t>21stcenturypublicservant.wordpress. com/</a:t>
            </a:r>
            <a:endParaRPr lang="en-GB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294934" y="3337932"/>
            <a:ext cx="3312368" cy="1199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Sofia Pro" panose="00000500000000000000" pitchFamily="50" charset="0"/>
              </a:rPr>
              <a:t>Contact </a:t>
            </a:r>
          </a:p>
          <a:p>
            <a:pPr marL="0" indent="0">
              <a:buNone/>
            </a:pPr>
            <a:r>
              <a:rPr lang="en-GB" sz="1200" u="sng">
                <a:latin typeface="Sofia Pro" panose="00000500000000000000" pitchFamily="50" charset="0"/>
                <a:hlinkClick r:id="rId5"/>
              </a:rPr>
              <a:t>c.needham.1@bham.ac.uk</a:t>
            </a:r>
            <a:endParaRPr lang="en-GB" sz="1200" u="sng">
              <a:latin typeface="Sofia Pro" panose="00000500000000000000" pitchFamily="50" charset="0"/>
            </a:endParaRPr>
          </a:p>
          <a:p>
            <a:pPr marL="0" indent="0">
              <a:buNone/>
            </a:pPr>
            <a:r>
              <a:rPr lang="en-GB" sz="1200" u="sng">
                <a:latin typeface="Sofia Pro" panose="00000500000000000000" pitchFamily="50" charset="0"/>
                <a:hlinkClick r:id="rId6"/>
              </a:rPr>
              <a:t>c.mangan@bham.ac.uk</a:t>
            </a:r>
            <a:r>
              <a:rPr lang="en-GB" sz="1200">
                <a:latin typeface="Sofia Pro" panose="00000500000000000000" pitchFamily="50" charset="0"/>
              </a:rPr>
              <a:t> </a:t>
            </a:r>
            <a:endParaRPr lang="en-GB" sz="1200">
              <a:solidFill>
                <a:schemeClr val="tx2"/>
              </a:solidFill>
              <a:latin typeface="Sofia Pro" panose="00000500000000000000" pitchFamily="50" charset="0"/>
            </a:endParaRPr>
          </a:p>
          <a:p>
            <a:pPr marL="0" indent="0">
              <a:buNone/>
            </a:pPr>
            <a:r>
              <a:rPr lang="en-GB" sz="1200" u="sng">
                <a:latin typeface="Sofia Pro" panose="00000500000000000000" pitchFamily="50" charset="0"/>
                <a:hlinkClick r:id="rId7"/>
              </a:rPr>
              <a:t>d.mckenna@bham.ac.uk</a:t>
            </a:r>
            <a:r>
              <a:rPr lang="en-GB" sz="1200" u="sng">
                <a:latin typeface="Sofia Pro" panose="00000500000000000000" pitchFamily="50" charset="0"/>
              </a:rPr>
              <a:t> </a:t>
            </a:r>
          </a:p>
          <a:p>
            <a:pPr marL="0" indent="0">
              <a:buNone/>
            </a:pPr>
            <a:r>
              <a:rPr lang="en-GB" sz="1200" u="sng">
                <a:latin typeface="Sofia Pro" panose="00000500000000000000" pitchFamily="50" charset="0"/>
                <a:hlinkClick r:id="rId8"/>
              </a:rPr>
              <a:t>J.lowther@bham.ac.uk</a:t>
            </a:r>
            <a:r>
              <a:rPr lang="en-GB" sz="1200" u="sng">
                <a:latin typeface="Sofia Pro" panose="00000500000000000000" pitchFamily="50" charset="0"/>
              </a:rPr>
              <a:t> </a:t>
            </a:r>
            <a:r>
              <a:rPr lang="en-GB" sz="1200">
                <a:latin typeface="Sofia Pro" panose="00000500000000000000" pitchFamily="50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2118" y="5911412"/>
            <a:ext cx="390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>
                <a:latin typeface="Sofia Pro" panose="00000500000000000000" pitchFamily="50" charset="0"/>
              </a:rPr>
              <a:t>Illustrations by @</a:t>
            </a:r>
            <a:r>
              <a:rPr lang="en-GB" sz="1400" err="1">
                <a:latin typeface="Sofia Pro" panose="00000500000000000000" pitchFamily="50" charset="0"/>
              </a:rPr>
              <a:t>laurabrodrick</a:t>
            </a:r>
            <a:endParaRPr lang="en-GB" sz="1400">
              <a:latin typeface="Sofia Pro" panose="00000500000000000000" pitchFamily="50" charset="0"/>
            </a:endParaRPr>
          </a:p>
          <a:p>
            <a:pPr algn="r"/>
            <a:r>
              <a:rPr lang="en-GB" sz="1400">
                <a:latin typeface="Sofia Pro" panose="00000500000000000000" pitchFamily="50" charset="0"/>
              </a:rPr>
              <a:t>www.thinkbigpicture.co.uk</a:t>
            </a:r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FBD9004-4085-5CCD-723A-7852D02DD66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106" y="5679830"/>
            <a:ext cx="3233941" cy="80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3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A82A9-907F-EB95-EA8B-6B3391BCF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246" y="296870"/>
            <a:ext cx="9092738" cy="1083599"/>
          </a:xfrm>
        </p:spPr>
        <p:txBody>
          <a:bodyPr/>
          <a:lstStyle/>
          <a:p>
            <a:r>
              <a:rPr lang="en-GB" dirty="0">
                <a:latin typeface="Sofia Pro Semi Bold" panose="00000800000000000000" pitchFamily="50" charset="0"/>
              </a:rPr>
              <a:t>The original research in 2014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108" y="1382034"/>
            <a:ext cx="7189960" cy="484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1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eedhacy\Dropbox\21st C councillor 2\Sketch6514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9000" y="790446"/>
            <a:ext cx="8694000" cy="54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28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DE9C-3CE0-4AEE-69A8-E3F2E9374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752" y="316719"/>
            <a:ext cx="9092738" cy="1083599"/>
          </a:xfrm>
        </p:spPr>
        <p:txBody>
          <a:bodyPr/>
          <a:lstStyle/>
          <a:p>
            <a:r>
              <a:rPr lang="en-US" dirty="0">
                <a:latin typeface="Sofia Pro Semi Bold" panose="00000800000000000000" pitchFamily="50" charset="0"/>
              </a:rPr>
              <a:t>10 years 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7F78D-11F2-3E3C-F6B1-449D4E161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421" y="2412222"/>
            <a:ext cx="9729159" cy="3128930"/>
          </a:xfrm>
        </p:spPr>
        <p:txBody>
          <a:bodyPr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ofia Pro" panose="00000500000000000000" pitchFamily="50" charset="0"/>
              </a:rPr>
              <a:t>A new project to refresh the original research 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Sofia Pro" panose="00000500000000000000" pitchFamily="50" charset="0"/>
              </a:rPr>
              <a:t>Partnering with Local Government Association, Society of Local Authority Chief Executives (SOLACE) and West Midlands Employers.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ofia Pro" panose="00000500000000000000" pitchFamily="50" charset="0"/>
              </a:rPr>
              <a:t>Literature review (published on our </a:t>
            </a:r>
            <a:r>
              <a:rPr lang="en-GB" sz="2400" dirty="0">
                <a:latin typeface="Sofia Pro" panose="00000500000000000000" pitchFamily="50" charset="0"/>
              </a:rPr>
              <a:t>21stC Public Servant website)</a:t>
            </a:r>
            <a:endParaRPr lang="en-US" sz="2400" dirty="0">
              <a:latin typeface="Sofia Pro" panose="00000500000000000000" pitchFamily="50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Sofia Pro" panose="00000500000000000000" pitchFamily="50" charset="0"/>
              </a:rPr>
              <a:t>32 interviews in case sites and beyond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ofia Pro" panose="00000500000000000000" pitchFamily="50" charset="0"/>
              </a:rPr>
              <a:t>Survey of NDGP cohort and alumni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86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C6F4-0E7F-187C-D43D-89CB0F593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Sofia Pro Semi Bold" panose="00000800000000000000" pitchFamily="50" charset="0"/>
              </a:rPr>
              <a:t>Some of the contextual issues are the same…</a:t>
            </a:r>
            <a:endParaRPr lang="en-GB" dirty="0"/>
          </a:p>
        </p:txBody>
      </p:sp>
      <p:pic>
        <p:nvPicPr>
          <p:cNvPr id="6146" name="Picture 2" descr="\\cssfs15\home1\NeedhaCY\needhacy Documents\Conferences, papers and grants\Active\21st Century public servant\Laura slides\perm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13" y="1526657"/>
            <a:ext cx="3779164" cy="2725719"/>
          </a:xfrm>
          <a:prstGeom prst="rect">
            <a:avLst/>
          </a:prstGeom>
          <a:noFill/>
        </p:spPr>
      </p:pic>
      <p:pic>
        <p:nvPicPr>
          <p:cNvPr id="1026" name="Picture 2" descr="\\cssfs15\home1\NeedhaCY\needhacy Documents\Conferences, papers and grants\Active\21st Century public servant\Laura slides\citizen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4923" y="1526657"/>
            <a:ext cx="3067986" cy="2228852"/>
          </a:xfrm>
          <a:prstGeom prst="rect">
            <a:avLst/>
          </a:prstGeom>
          <a:noFill/>
        </p:spPr>
      </p:pic>
      <p:pic>
        <p:nvPicPr>
          <p:cNvPr id="4098" name="Picture 2" descr="\\cssfs15\home1\NeedhaCY\needhacy Documents\Conferences, papers and grants\Active\21st Century public servant\Laura slides\plac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8441" y="3767156"/>
            <a:ext cx="3784812" cy="272571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650" y="4328194"/>
            <a:ext cx="3160373" cy="22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34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D3C00-F527-F542-5C48-F457FA34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215" y="333689"/>
            <a:ext cx="8748316" cy="959822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Sofia Pro Semi Bold" panose="00000800000000000000" pitchFamily="50" charset="0"/>
              </a:rPr>
              <a:t>Other contextual issues are different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48415" y="2620513"/>
            <a:ext cx="5157787" cy="2767435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Sofia Pro" panose="00000500000000000000" pitchFamily="50" charset="0"/>
              </a:rPr>
              <a:t>Global pandemic</a:t>
            </a:r>
          </a:p>
          <a:p>
            <a:r>
              <a:rPr lang="en-GB" sz="2400" dirty="0">
                <a:latin typeface="Sofia Pro" panose="00000500000000000000" pitchFamily="50" charset="0"/>
              </a:rPr>
              <a:t>Rising profile of equality, diversity and inclusion</a:t>
            </a:r>
          </a:p>
          <a:p>
            <a:r>
              <a:rPr lang="en-GB" sz="2400" dirty="0">
                <a:latin typeface="Sofia Pro" panose="00000500000000000000" pitchFamily="50" charset="0"/>
              </a:rPr>
              <a:t>Threats to civility in public life</a:t>
            </a:r>
          </a:p>
          <a:p>
            <a:r>
              <a:rPr lang="en-GB" sz="2400" dirty="0">
                <a:latin typeface="Sofia Pro" panose="00000500000000000000" pitchFamily="50" charset="0"/>
              </a:rPr>
              <a:t>Cost of living crisis</a:t>
            </a:r>
          </a:p>
          <a:p>
            <a:r>
              <a:rPr lang="en-GB" sz="2400" dirty="0">
                <a:latin typeface="Sofia Pro" panose="00000500000000000000" pitchFamily="50" charset="0"/>
              </a:rPr>
              <a:t>Climate change</a:t>
            </a:r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7114AD-44D2-38F6-E434-3D420A82BE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950" y="1782122"/>
            <a:ext cx="4473681" cy="436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37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F56C3D-F9F6-4470-B6A9-8774C974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8907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latin typeface="Sofia Pro Semi Bold" panose="00000800000000000000" pitchFamily="50" charset="0"/>
              </a:rPr>
              <a:t>The 10 characteristics of the 21</a:t>
            </a:r>
            <a:r>
              <a:rPr lang="en-GB" sz="4400" baseline="30000" dirty="0">
                <a:latin typeface="Sofia Pro Semi Bold" panose="00000800000000000000" pitchFamily="50" charset="0"/>
              </a:rPr>
              <a:t>st</a:t>
            </a:r>
            <a:r>
              <a:rPr lang="en-GB" sz="4400" dirty="0">
                <a:latin typeface="Sofia Pro Semi Bold" panose="00000800000000000000" pitchFamily="50" charset="0"/>
              </a:rPr>
              <a:t> Century Public Servant now</a:t>
            </a:r>
          </a:p>
        </p:txBody>
      </p:sp>
    </p:spTree>
    <p:extLst>
      <p:ext uri="{BB962C8B-B14F-4D97-AF65-F5344CB8AC3E}">
        <p14:creationId xmlns:p14="http://schemas.microsoft.com/office/powerpoint/2010/main" val="26842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BC6A-DCB5-1923-868D-B76B86CF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Working in and with complexity </a:t>
            </a:r>
          </a:p>
        </p:txBody>
      </p:sp>
    </p:spTree>
    <p:extLst>
      <p:ext uri="{BB962C8B-B14F-4D97-AF65-F5344CB8AC3E}">
        <p14:creationId xmlns:p14="http://schemas.microsoft.com/office/powerpoint/2010/main" val="3640503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6487CB788AB2418F77490AA2239F1E" ma:contentTypeVersion="17" ma:contentTypeDescription="Create a new document." ma:contentTypeScope="" ma:versionID="24c00829ca667c6e6f6729a9d0ae1258">
  <xsd:schema xmlns:xsd="http://www.w3.org/2001/XMLSchema" xmlns:xs="http://www.w3.org/2001/XMLSchema" xmlns:p="http://schemas.microsoft.com/office/2006/metadata/properties" xmlns:ns2="ff6968de-36eb-40be-9622-aa6dd3e743c4" xmlns:ns3="be2d8b33-93e9-4cb7-9123-89740574f838" targetNamespace="http://schemas.microsoft.com/office/2006/metadata/properties" ma:root="true" ma:fieldsID="e5162af6fc68f7de8893aa53b6beb9bc" ns2:_="" ns3:_="">
    <xsd:import namespace="ff6968de-36eb-40be-9622-aa6dd3e743c4"/>
    <xsd:import namespace="be2d8b33-93e9-4cb7-9123-89740574f8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6968de-36eb-40be-9622-aa6dd3e743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323a573-f4b2-49c1-a657-d409971bfa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d8b33-93e9-4cb7-9123-89740574f83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55a3c01-0596-43f0-a710-09e72a17d88f}" ma:internalName="TaxCatchAll" ma:showField="CatchAllData" ma:web="be2d8b33-93e9-4cb7-9123-89740574f8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2d8b33-93e9-4cb7-9123-89740574f838" xsi:nil="true"/>
    <lcf76f155ced4ddcb4097134ff3c332f xmlns="ff6968de-36eb-40be-9622-aa6dd3e743c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8FC9DF-A970-48D6-8BEE-E7FCED072B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89E75A-34E6-421C-8803-4E5DD0310C80}"/>
</file>

<file path=customXml/itemProps3.xml><?xml version="1.0" encoding="utf-8"?>
<ds:datastoreItem xmlns:ds="http://schemas.openxmlformats.org/officeDocument/2006/customXml" ds:itemID="{23B7F94A-8322-43D6-8AA0-192404336995}">
  <ds:schemaRefs>
    <ds:schemaRef ds:uri="http://schemas.microsoft.com/office/2006/metadata/properties"/>
    <ds:schemaRef ds:uri="http://schemas.microsoft.com/office/infopath/2007/PartnerControls"/>
    <ds:schemaRef ds:uri="66a50725-a4d8-458c-ab1d-92cd484703fb"/>
    <ds:schemaRef ds:uri="e0d3d886-0412-4bdd-9a3e-65afc78b2c96"/>
    <ds:schemaRef ds:uri="a2c6c474-5e6f-411f-8d1f-1c164e6a3b34"/>
    <ds:schemaRef ds:uri="083f2f72-7db0-4c38-8d1d-fc34afd874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526</Words>
  <Application>Microsoft Macintosh PowerPoint</Application>
  <PresentationFormat>Widescreen</PresentationFormat>
  <Paragraphs>58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Sofia Pro</vt:lpstr>
      <vt:lpstr>Sofia Pro Semi Bold</vt:lpstr>
      <vt:lpstr>Office Theme</vt:lpstr>
      <vt:lpstr>Revisiting  the 21st Century Public Servant</vt:lpstr>
      <vt:lpstr>The 21st Century Public Servant</vt:lpstr>
      <vt:lpstr>The original research in 2014 </vt:lpstr>
      <vt:lpstr>PowerPoint Presentation</vt:lpstr>
      <vt:lpstr>10 years on…</vt:lpstr>
      <vt:lpstr>Some of the contextual issues are the same…</vt:lpstr>
      <vt:lpstr>Other contextual issues are different </vt:lpstr>
      <vt:lpstr>The 10 characteristics of the 21st Century Public Servant now</vt:lpstr>
      <vt:lpstr>Working in and with complexity </vt:lpstr>
      <vt:lpstr>PowerPoint Presentation</vt:lpstr>
      <vt:lpstr>PowerPoint Presentation</vt:lpstr>
      <vt:lpstr>PowerPoint Presentation</vt:lpstr>
      <vt:lpstr>Developing and valuing new ways of working</vt:lpstr>
      <vt:lpstr>PowerPoint Presentation</vt:lpstr>
      <vt:lpstr>PowerPoint Presentation</vt:lpstr>
      <vt:lpstr>PowerPoint Presentation</vt:lpstr>
      <vt:lpstr>PowerPoint Presentation</vt:lpstr>
      <vt:lpstr>Thriving in this new environment</vt:lpstr>
      <vt:lpstr>PowerPoint Presentation</vt:lpstr>
      <vt:lpstr>PowerPoint Presentation</vt:lpstr>
      <vt:lpstr>PowerPoint Presentation</vt:lpstr>
      <vt:lpstr>The 10 characteristics of the 21st Century Public Servant now</vt:lpstr>
      <vt:lpstr>What does it mean to be a 21st Century Public Servant in Test Valley?</vt:lpstr>
      <vt:lpstr>Let’s keep the conversation going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Leadership: 21st Century Public Servant</dc:title>
  <dc:creator>Ciara Duffy</dc:creator>
  <cp:lastModifiedBy>Dave McKenna (Government)</cp:lastModifiedBy>
  <cp:revision>44</cp:revision>
  <dcterms:created xsi:type="dcterms:W3CDTF">2024-03-25T11:21:38Z</dcterms:created>
  <dcterms:modified xsi:type="dcterms:W3CDTF">2024-09-30T10:51:49Z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0x0101004A6487CB788AB2418F77490AA2239F1E</vt:lpwstr>
  </property>
  <property fmtid="{D5CDD505-2E9C-101B-9397-08002B2CF9AE}" pid="3" name="MediaServiceImageTags">
    <vt:lpwstr/>
  </property>
</Properties>
</file>