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 id="2147483714" r:id="rId2"/>
    <p:sldMasterId id="2147483715" r:id="rId3"/>
    <p:sldMasterId id="2147483717" r:id="rId4"/>
    <p:sldMasterId id="2147483718" r:id="rId5"/>
    <p:sldMasterId id="2147483720" r:id="rId6"/>
  </p:sldMasterIdLst>
  <p:notesMasterIdLst>
    <p:notesMasterId r:id="rId46"/>
  </p:notesMasterIdLst>
  <p:sldIdLst>
    <p:sldId id="256" r:id="rId7"/>
    <p:sldId id="260" r:id="rId8"/>
    <p:sldId id="747" r:id="rId9"/>
    <p:sldId id="263" r:id="rId10"/>
    <p:sldId id="749" r:id="rId11"/>
    <p:sldId id="740" r:id="rId12"/>
    <p:sldId id="296" r:id="rId13"/>
    <p:sldId id="267" r:id="rId14"/>
    <p:sldId id="299" r:id="rId15"/>
    <p:sldId id="298" r:id="rId16"/>
    <p:sldId id="745" r:id="rId17"/>
    <p:sldId id="556" r:id="rId18"/>
    <p:sldId id="261" r:id="rId19"/>
    <p:sldId id="262" r:id="rId20"/>
    <p:sldId id="738" r:id="rId21"/>
    <p:sldId id="741" r:id="rId22"/>
    <p:sldId id="335" r:id="rId23"/>
    <p:sldId id="271" r:id="rId24"/>
    <p:sldId id="445" r:id="rId25"/>
    <p:sldId id="483" r:id="rId26"/>
    <p:sldId id="484" r:id="rId27"/>
    <p:sldId id="501" r:id="rId28"/>
    <p:sldId id="319" r:id="rId29"/>
    <p:sldId id="323" r:id="rId30"/>
    <p:sldId id="334" r:id="rId31"/>
    <p:sldId id="337" r:id="rId32"/>
    <p:sldId id="324" r:id="rId33"/>
    <p:sldId id="737" r:id="rId34"/>
    <p:sldId id="743" r:id="rId35"/>
    <p:sldId id="257" r:id="rId36"/>
    <p:sldId id="258" r:id="rId37"/>
    <p:sldId id="259" r:id="rId38"/>
    <p:sldId id="751" r:id="rId39"/>
    <p:sldId id="752" r:id="rId40"/>
    <p:sldId id="753" r:id="rId41"/>
    <p:sldId id="754" r:id="rId42"/>
    <p:sldId id="264" r:id="rId43"/>
    <p:sldId id="735" r:id="rId44"/>
    <p:sldId id="343" r:id="rId45"/>
  </p:sldIdLst>
  <p:sldSz cx="9906000" cy="6858000" type="A4"/>
  <p:notesSz cx="6797675" cy="98742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120">
          <p15:clr>
            <a:srgbClr val="000000"/>
          </p15:clr>
        </p15:guide>
      </p15:sldGuideLst>
    </p:ext>
    <p:ext uri="{2D200454-40CA-4A62-9FC3-DE9A4176ACB9}">
      <p15:notesGuideLst xmlns:p15="http://schemas.microsoft.com/office/powerpoint/2012/main">
        <p15:guide id="1" orient="horz" pos="3110">
          <p15:clr>
            <a:srgbClr val="000000"/>
          </p15:clr>
        </p15:guide>
        <p15:guide id="2" pos="214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34430" autoAdjust="0"/>
  </p:normalViewPr>
  <p:slideViewPr>
    <p:cSldViewPr snapToGrid="0">
      <p:cViewPr varScale="1">
        <p:scale>
          <a:sx n="39" d="100"/>
          <a:sy n="39" d="100"/>
        </p:scale>
        <p:origin x="3102" y="48"/>
      </p:cViewPr>
      <p:guideLst>
        <p:guide orient="horz" pos="2160"/>
        <p:guide pos="312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00" d="100"/>
          <a:sy n="100" d="100"/>
        </p:scale>
        <p:origin x="0" y="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37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7" y="0"/>
            <a:ext cx="2946400" cy="4937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25487" y="741362"/>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691062"/>
            <a:ext cx="5438775" cy="44434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378950"/>
            <a:ext cx="2946400" cy="49371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4400" b="1"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7" y="9378950"/>
            <a:ext cx="2946400" cy="49371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a80f3ffaf_0_156: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1</a:t>
            </a:fld>
            <a:endParaRPr/>
          </a:p>
        </p:txBody>
      </p:sp>
      <p:sp>
        <p:nvSpPr>
          <p:cNvPr id="255" name="Google Shape;255;g23a80f3ffaf_0_15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g23a80f3ffaf_0_15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None/>
            </a:pPr>
            <a:r>
              <a:rPr lang="en-GB" b="1" dirty="0"/>
              <a:t>Introduce the session – Local Government Association introduction to planning for new local planning authority councillors.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is one of a series of </a:t>
            </a:r>
            <a:r>
              <a:rPr lang="en-GB" b="1" dirty="0"/>
              <a:t>short sessions that the LGA will be running on specific key topics for new councillors</a:t>
            </a:r>
            <a:r>
              <a:rPr lang="en-GB" dirty="0"/>
              <a:t>.</a:t>
            </a:r>
          </a:p>
          <a:p>
            <a:pPr marL="0" lvl="0" indent="0" algn="l" rtl="0">
              <a:spcBef>
                <a:spcPts val="0"/>
              </a:spcBef>
              <a:spcAft>
                <a:spcPts val="0"/>
              </a:spcAft>
              <a:buNone/>
            </a:pPr>
            <a:endParaRPr lang="en-GB" b="1" dirty="0"/>
          </a:p>
          <a:p>
            <a:pPr marL="0" lvl="0" indent="0" algn="l" rtl="0">
              <a:spcBef>
                <a:spcPts val="0"/>
              </a:spcBef>
              <a:spcAft>
                <a:spcPts val="0"/>
              </a:spcAft>
              <a:buNone/>
            </a:pPr>
            <a:r>
              <a:rPr lang="en-GB" dirty="0"/>
              <a:t>This morning </a:t>
            </a:r>
            <a:r>
              <a:rPr lang="en-GB" b="1" dirty="0"/>
              <a:t>we have a short of presentations for about an hour</a:t>
            </a:r>
            <a:r>
              <a:rPr lang="en-GB" dirty="0"/>
              <a:t>, which we are </a:t>
            </a:r>
            <a:r>
              <a:rPr lang="en-GB" b="1" dirty="0"/>
              <a:t>going to be recording it </a:t>
            </a:r>
            <a:r>
              <a:rPr lang="en-GB" dirty="0"/>
              <a:t>and which will </a:t>
            </a:r>
            <a:r>
              <a:rPr lang="en-GB" b="1" dirty="0"/>
              <a:t>be publish on the LGA website</a:t>
            </a:r>
            <a:r>
              <a:rPr lang="en-GB" dirty="0"/>
              <a:t>.  </a:t>
            </a:r>
          </a:p>
          <a:p>
            <a:pPr marL="0" lvl="0" indent="0" algn="l" rtl="0">
              <a:spcBef>
                <a:spcPts val="0"/>
              </a:spcBef>
              <a:spcAft>
                <a:spcPts val="0"/>
              </a:spcAft>
              <a:buNone/>
            </a:pPr>
            <a:r>
              <a:rPr lang="en-GB" b="1" dirty="0"/>
              <a:t>We will then stop the recording and take questions.</a:t>
            </a:r>
          </a:p>
          <a:p>
            <a:pPr marL="0" lvl="0" indent="0" algn="l" rtl="0">
              <a:spcBef>
                <a:spcPts val="0"/>
              </a:spcBef>
              <a:spcAft>
                <a:spcPts val="0"/>
              </a:spcAft>
              <a:buNone/>
            </a:pPr>
            <a:r>
              <a:rPr lang="en-GB" dirty="0"/>
              <a:t>If you have any questions please feel free to drop them into the chat function of the meeting and we will try and answer some of them at the end of the session.</a:t>
            </a:r>
          </a:p>
          <a:p>
            <a:pPr marL="0" lvl="0" indent="0" algn="l" rtl="0">
              <a:spcBef>
                <a:spcPts val="0"/>
              </a:spcBef>
              <a:spcAft>
                <a:spcPts val="0"/>
              </a:spcAft>
              <a:buNone/>
            </a:pPr>
            <a:r>
              <a:rPr lang="en-GB" dirty="0"/>
              <a:t>If you could </a:t>
            </a:r>
            <a:r>
              <a:rPr lang="en-GB" b="1" dirty="0"/>
              <a:t>please stay on mute during the presentation stage </a:t>
            </a:r>
            <a:r>
              <a:rPr lang="en-GB" dirty="0"/>
              <a:t>whilst the session is being recorded it would be appreciated.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Introduce the team  -</a:t>
            </a:r>
          </a:p>
          <a:p>
            <a:pPr marL="0" lvl="0" indent="0" algn="l" rtl="0">
              <a:spcBef>
                <a:spcPts val="0"/>
              </a:spcBef>
              <a:spcAft>
                <a:spcPts val="0"/>
              </a:spcAft>
              <a:buNone/>
            </a:pPr>
            <a:r>
              <a:rPr lang="en-GB" b="1" dirty="0"/>
              <a:t>Cllr Liz Green </a:t>
            </a:r>
            <a:r>
              <a:rPr lang="en-GB" dirty="0"/>
              <a:t>from Planning committee chair from Kingston upon Thames, </a:t>
            </a:r>
          </a:p>
          <a:p>
            <a:pPr marL="0" lvl="0" indent="0" algn="l" rtl="0">
              <a:spcBef>
                <a:spcPts val="0"/>
              </a:spcBef>
              <a:spcAft>
                <a:spcPts val="0"/>
              </a:spcAft>
              <a:buNone/>
            </a:pPr>
            <a:r>
              <a:rPr lang="en-GB" b="1" dirty="0"/>
              <a:t>Peter Ford</a:t>
            </a:r>
            <a:r>
              <a:rPr lang="en-GB" dirty="0"/>
              <a:t>, who leads on the work of PAS around development management and myself, Steve Barker from PAS </a:t>
            </a:r>
          </a:p>
          <a:p>
            <a:pPr marL="0" lvl="0" indent="0" algn="l" rtl="0">
              <a:spcBef>
                <a:spcPts val="0"/>
              </a:spcBef>
              <a:spcAft>
                <a:spcPts val="0"/>
              </a:spcAft>
              <a:buNone/>
            </a:pPr>
            <a:r>
              <a:rPr lang="en-GB" dirty="0"/>
              <a:t>Introduce PAS &amp; LGA</a:t>
            </a:r>
          </a:p>
          <a:p>
            <a:pPr marL="0" lvl="0" indent="0" algn="l" rtl="0">
              <a:spcBef>
                <a:spcPts val="0"/>
              </a:spcBef>
              <a:spcAft>
                <a:spcPts val="0"/>
              </a:spcAft>
              <a:buNone/>
            </a:pPr>
            <a:r>
              <a:rPr lang="en-GB" b="1" dirty="0"/>
              <a:t>LGA is here to support and lobby for local government. Works with all local authorities</a:t>
            </a:r>
            <a:r>
              <a:rPr lang="en-GB" dirty="0"/>
              <a:t> </a:t>
            </a:r>
          </a:p>
          <a:p>
            <a:pPr marL="0" lvl="0" indent="0" algn="l" rtl="0">
              <a:spcBef>
                <a:spcPts val="0"/>
              </a:spcBef>
              <a:spcAft>
                <a:spcPts val="0"/>
              </a:spcAft>
              <a:buNone/>
            </a:pPr>
            <a:r>
              <a:rPr lang="en-GB" b="1" dirty="0"/>
              <a:t>PAS is Part of the LGA </a:t>
            </a:r>
            <a:r>
              <a:rPr lang="en-GB" dirty="0"/>
              <a:t>working to support local authorities to improve planning services.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28b709d3c7_0_888: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28b709d3c7_0_888: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Plan production is not easy and can take time and tough decision making.</a:t>
            </a:r>
          </a:p>
          <a:p>
            <a:pPr marL="0" lvl="0" indent="0" algn="l" rtl="0">
              <a:spcBef>
                <a:spcPts val="0"/>
              </a:spcBef>
              <a:spcAft>
                <a:spcPts val="0"/>
              </a:spcAft>
              <a:buNone/>
            </a:pPr>
            <a:r>
              <a:rPr lang="en-GB" dirty="0"/>
              <a:t>It’s evidence lead and needs to be justified – and past a test by a Planning Inspector.</a:t>
            </a:r>
          </a:p>
          <a:p>
            <a:pPr marL="0" lvl="0" indent="0" algn="l" rtl="0">
              <a:spcBef>
                <a:spcPts val="0"/>
              </a:spcBef>
              <a:spcAft>
                <a:spcPts val="0"/>
              </a:spcAft>
              <a:buNone/>
            </a:pPr>
            <a:r>
              <a:rPr lang="en-GB" dirty="0"/>
              <a:t>But having a local plan is what allows a local authority to say where the development should go </a:t>
            </a:r>
          </a:p>
          <a:p>
            <a:pPr marL="0" lvl="0" indent="0" algn="l" rtl="0">
              <a:spcBef>
                <a:spcPts val="0"/>
              </a:spcBef>
              <a:spcAft>
                <a:spcPts val="0"/>
              </a:spcAft>
              <a:buNone/>
            </a:pPr>
            <a:r>
              <a:rPr lang="en-GB" dirty="0"/>
              <a:t>Not having a plan can leave a local authority open to applicants/developers putting in applications in areas that an authority doesn’t want to see development and you’ll have little control.</a:t>
            </a:r>
          </a:p>
          <a:p>
            <a:pPr marL="0" lvl="0" indent="0" algn="l" rtl="0">
              <a:spcBef>
                <a:spcPts val="0"/>
              </a:spcBef>
              <a:spcAft>
                <a:spcPts val="0"/>
              </a:spcAft>
              <a:buNone/>
            </a:pPr>
            <a:r>
              <a:rPr lang="en-GB" dirty="0"/>
              <a:t>The plan gives a local authority more control over what development happens where and when. </a:t>
            </a:r>
          </a:p>
          <a:p>
            <a:pPr marL="0" lvl="0" indent="0" algn="l" rtl="0">
              <a:spcBef>
                <a:spcPts val="0"/>
              </a:spcBef>
              <a:spcAft>
                <a:spcPts val="0"/>
              </a:spcAft>
              <a:buNone/>
            </a:pPr>
            <a:r>
              <a:rPr lang="en-GB" dirty="0"/>
              <a:t>If you don’t have plan NNPF is all there is – so national government is making the decision!!! </a:t>
            </a:r>
            <a:endParaRPr dirty="0"/>
          </a:p>
        </p:txBody>
      </p:sp>
      <p:sp>
        <p:nvSpPr>
          <p:cNvPr id="646" name="Google Shape;646;g228b709d3c7_0_888:notes"/>
          <p:cNvSpPr txBox="1">
            <a:spLocks noGrp="1"/>
          </p:cNvSpPr>
          <p:nvPr>
            <p:ph type="sldNum" idx="12"/>
          </p:nvPr>
        </p:nvSpPr>
        <p:spPr>
          <a:xfrm>
            <a:off x="3849687" y="9378950"/>
            <a:ext cx="2946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a80f3ffaf_0_156: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11</a:t>
            </a:fld>
            <a:endParaRPr/>
          </a:p>
        </p:txBody>
      </p:sp>
      <p:sp>
        <p:nvSpPr>
          <p:cNvPr id="255" name="Google Shape;255;g23a80f3ffaf_0_15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g23a80f3ffaf_0_15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141559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7B2C2A9-EB71-4934-9A9A-31A18D1BFAF1}"/>
              </a:ext>
            </a:extLst>
          </p:cNvPr>
          <p:cNvSpPr>
            <a:spLocks noGrp="1" noRot="1" noChangeAspect="1" noChangeArrowheads="1" noTextEdit="1"/>
          </p:cNvSpPr>
          <p:nvPr>
            <p:ph type="sldImg"/>
          </p:nvPr>
        </p:nvSpPr>
        <p:spPr>
          <a:xfrm>
            <a:off x="725488" y="741363"/>
            <a:ext cx="5346700" cy="3702050"/>
          </a:xfrm>
          <a:ln/>
        </p:spPr>
      </p:sp>
      <p:sp>
        <p:nvSpPr>
          <p:cNvPr id="23555" name="Notes Placeholder 2">
            <a:extLst>
              <a:ext uri="{FF2B5EF4-FFF2-40B4-BE49-F238E27FC236}">
                <a16:creationId xmlns:a16="http://schemas.microsoft.com/office/drawing/2014/main" id="{048C7B4E-0974-4303-BB60-EF001FBC49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ea typeface="ＭＳ Ｐゴシック" panose="020B0600070205080204" pitchFamily="34" charset="-128"/>
              </a:rPr>
              <a:t>It should be a positive and proactive process that delivers good development.</a:t>
            </a:r>
          </a:p>
          <a:p>
            <a:r>
              <a:rPr lang="en-GB" altLang="en-US" dirty="0">
                <a:latin typeface="Arial" panose="020B0604020202020204" pitchFamily="34" charset="0"/>
                <a:ea typeface="ＭＳ Ｐゴシック" panose="020B0600070205080204" pitchFamily="34" charset="-128"/>
              </a:rPr>
              <a:t>Refusals are failures that are the last resort rather than being a starting point for decision makers.</a:t>
            </a:r>
          </a:p>
          <a:p>
            <a:r>
              <a:rPr lang="en-GB" altLang="en-US" dirty="0">
                <a:latin typeface="Arial" panose="020B0604020202020204" pitchFamily="34" charset="0"/>
                <a:ea typeface="ＭＳ Ｐゴシック" panose="020B0600070205080204" pitchFamily="34" charset="-128"/>
              </a:rPr>
              <a:t>The role of the Planner should be celebrated as creating sustainable linked communities</a:t>
            </a:r>
          </a:p>
          <a:p>
            <a:endParaRPr lang="en-GB" altLang="en-US" dirty="0">
              <a:latin typeface="Arial" panose="020B0604020202020204" pitchFamily="34" charset="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ED8F5364-3011-4867-B484-CA10710763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2"/>
                </a:solidFill>
                <a:latin typeface="Arial" panose="020B0604020202020204" pitchFamily="34" charset="0"/>
                <a:ea typeface="ＭＳ Ｐゴシック" panose="020B0600070205080204" pitchFamily="34" charset="-128"/>
              </a:defRPr>
            </a:lvl1pPr>
            <a:lvl2pPr marL="742950" indent="-285750">
              <a:defRPr sz="4400" b="1">
                <a:solidFill>
                  <a:schemeClr val="tx2"/>
                </a:solidFill>
                <a:latin typeface="Arial" panose="020B0604020202020204" pitchFamily="34" charset="0"/>
                <a:ea typeface="ＭＳ Ｐゴシック" panose="020B0600070205080204" pitchFamily="34" charset="-128"/>
              </a:defRPr>
            </a:lvl2pPr>
            <a:lvl3pPr marL="1143000" indent="-228600">
              <a:defRPr sz="4400" b="1">
                <a:solidFill>
                  <a:schemeClr val="tx2"/>
                </a:solidFill>
                <a:latin typeface="Arial" panose="020B0604020202020204" pitchFamily="34" charset="0"/>
                <a:ea typeface="ＭＳ Ｐゴシック" panose="020B0600070205080204" pitchFamily="34" charset="-128"/>
              </a:defRPr>
            </a:lvl3pPr>
            <a:lvl4pPr marL="1600200" indent="-228600">
              <a:defRPr sz="4400" b="1">
                <a:solidFill>
                  <a:schemeClr val="tx2"/>
                </a:solidFill>
                <a:latin typeface="Arial" panose="020B0604020202020204" pitchFamily="34" charset="0"/>
                <a:ea typeface="ＭＳ Ｐゴシック" panose="020B0600070205080204" pitchFamily="34" charset="-128"/>
              </a:defRPr>
            </a:lvl4pPr>
            <a:lvl5pPr marL="2057400" indent="-228600">
              <a:defRPr sz="44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9pPr>
          </a:lstStyle>
          <a:p>
            <a:fld id="{3719A07A-B640-45EA-A0D4-AE4EAE9D5889}" type="slidenum">
              <a:rPr lang="en-US" altLang="en-US" sz="1200" b="0" smtClean="0">
                <a:solidFill>
                  <a:schemeClr val="tx1"/>
                </a:solidFill>
              </a:rPr>
              <a:pPr/>
              <a:t>12</a:t>
            </a:fld>
            <a:endParaRPr lang="en-US" altLang="en-US" sz="1200" b="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28b709d3c7_0_48: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7" name="Google Shape;317;g228b709d3c7_0_48: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28b709d3c7_0_53: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g228b709d3c7_0_53: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0BAC95CD-1B70-491A-B990-A27A8599C0D7}"/>
              </a:ext>
            </a:extLst>
          </p:cNvPr>
          <p:cNvSpPr>
            <a:spLocks noGrp="1" noRot="1" noChangeAspect="1" noChangeArrowheads="1" noTextEdit="1"/>
          </p:cNvSpPr>
          <p:nvPr>
            <p:ph type="sldImg"/>
          </p:nvPr>
        </p:nvSpPr>
        <p:spPr>
          <a:xfrm>
            <a:off x="725488" y="741363"/>
            <a:ext cx="5346700" cy="3702050"/>
          </a:xfrm>
          <a:ln/>
        </p:spPr>
      </p:sp>
      <p:sp>
        <p:nvSpPr>
          <p:cNvPr id="94211" name="Notes Placeholder 2">
            <a:extLst>
              <a:ext uri="{FF2B5EF4-FFF2-40B4-BE49-F238E27FC236}">
                <a16:creationId xmlns:a16="http://schemas.microsoft.com/office/drawing/2014/main" id="{82B426B3-8F58-480C-BA98-6B307BE425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slide takes Members through the planning application process from start to finish.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It is a good opportunity to have a discussion with Members on when they should get involved and when it is not appropriate.  For example: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Pre apps – if the Council has a policy of involving Members then this is the best time to get involved</a:t>
            </a:r>
          </a:p>
          <a:p>
            <a:r>
              <a:rPr lang="en-US" altLang="en-US" dirty="0">
                <a:latin typeface="Arial" panose="020B0604020202020204" pitchFamily="34" charset="0"/>
                <a:ea typeface="ＭＳ Ｐゴシック" panose="020B0600070205080204" pitchFamily="34" charset="-128"/>
              </a:rPr>
              <a:t>Registration / validation – no point because it is a procedural process</a:t>
            </a:r>
          </a:p>
          <a:p>
            <a:r>
              <a:rPr lang="en-US" altLang="en-US" dirty="0">
                <a:latin typeface="Arial" panose="020B0604020202020204" pitchFamily="34" charset="0"/>
                <a:ea typeface="ＭＳ Ｐゴシック" panose="020B0600070205080204" pitchFamily="34" charset="-128"/>
              </a:rPr>
              <a:t>Formal consultation period – need to alert the case officer if Members have concerns and possible Member referral to Committee</a:t>
            </a:r>
          </a:p>
          <a:p>
            <a:r>
              <a:rPr lang="en-US" altLang="en-US" dirty="0">
                <a:latin typeface="Arial" panose="020B0604020202020204" pitchFamily="34" charset="0"/>
                <a:ea typeface="ＭＳ Ｐゴシック" panose="020B0600070205080204" pitchFamily="34" charset="-128"/>
              </a:rPr>
              <a:t>Assessment – need to speak to the officer before this time but Members can take an active role in negotiations where appropriate to ensure residents’ concerns are understood</a:t>
            </a:r>
          </a:p>
          <a:p>
            <a:r>
              <a:rPr lang="en-US" altLang="en-US" dirty="0">
                <a:latin typeface="Arial" panose="020B0604020202020204" pitchFamily="34" charset="0"/>
                <a:ea typeface="ＭＳ Ｐゴシック" panose="020B0600070205080204" pitchFamily="34" charset="-128"/>
              </a:rPr>
              <a:t>Report – Normally too late as the officer is bringing together all the issues and to form a recommendation</a:t>
            </a:r>
          </a:p>
          <a:p>
            <a:r>
              <a:rPr lang="en-US" altLang="en-US" dirty="0">
                <a:latin typeface="Arial" panose="020B0604020202020204" pitchFamily="34" charset="0"/>
                <a:ea typeface="ＭＳ Ｐゴシック" panose="020B0600070205080204" pitchFamily="34" charset="-128"/>
              </a:rPr>
              <a:t>Prior to Committee – important that Members ensure that officers understand their concerns </a:t>
            </a:r>
            <a:r>
              <a:rPr lang="en-US" altLang="en-US" i="1" dirty="0">
                <a:latin typeface="Arial" panose="020B0604020202020204" pitchFamily="34" charset="0"/>
                <a:ea typeface="ＭＳ Ｐゴシック" panose="020B0600070205080204" pitchFamily="34" charset="-128"/>
              </a:rPr>
              <a:t>before</a:t>
            </a:r>
            <a:r>
              <a:rPr lang="en-US" altLang="en-US" dirty="0">
                <a:latin typeface="Arial" panose="020B0604020202020204" pitchFamily="34" charset="0"/>
                <a:ea typeface="ＭＳ Ｐゴシック" panose="020B0600070205080204" pitchFamily="34" charset="-128"/>
              </a:rPr>
              <a:t> the actual meeting</a:t>
            </a:r>
          </a:p>
          <a:p>
            <a:r>
              <a:rPr lang="en-US" altLang="en-US" dirty="0">
                <a:latin typeface="Arial" panose="020B0604020202020204" pitchFamily="34" charset="0"/>
                <a:ea typeface="ＭＳ Ｐゴシック" panose="020B0600070205080204" pitchFamily="34" charset="-128"/>
              </a:rPr>
              <a:t>Appeal – If Members have made representations that have led to a refusal they can make additional comments to the Inspector to reinforce their objections if allowed and if appropriate</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committee: The Red Circle:</a:t>
            </a:r>
          </a:p>
          <a:p>
            <a:r>
              <a:rPr lang="en-GB" altLang="en-US" dirty="0">
                <a:latin typeface="Arial" panose="020B0604020202020204" pitchFamily="34" charset="0"/>
                <a:ea typeface="ＭＳ Ｐゴシック" panose="020B0600070205080204" pitchFamily="34" charset="-128"/>
              </a:rPr>
              <a:t>Write your scheme of delegation so that you are clear what applications need to be referred to Committee</a:t>
            </a:r>
          </a:p>
          <a:p>
            <a:r>
              <a:rPr lang="en-GB" altLang="en-US" dirty="0">
                <a:latin typeface="Arial" panose="020B0604020202020204" pitchFamily="34" charset="0"/>
                <a:ea typeface="ＭＳ Ｐゴシック" panose="020B0600070205080204" pitchFamily="34" charset="-128"/>
              </a:rPr>
              <a:t>Most Committee agendas only have a handful of items to allow the agendas to be manageable – and to give the committee the required time to look at the complex applications</a:t>
            </a:r>
          </a:p>
          <a:p>
            <a:r>
              <a:rPr lang="en-GB" altLang="en-US" dirty="0">
                <a:latin typeface="Arial" panose="020B0604020202020204" pitchFamily="34" charset="0"/>
                <a:ea typeface="ＭＳ Ｐゴシック" panose="020B0600070205080204" pitchFamily="34" charset="-128"/>
              </a:rPr>
              <a:t>Professional officers are employed by the Council to make Planning decisions so it should not be necessary for Committee to make the decisions on any more than 5% or 10% of applications – the most contentious,  the most complex, the ones with the biggest impact.</a:t>
            </a:r>
          </a:p>
          <a:p>
            <a:endParaRPr lang="en-GB" altLang="en-US" dirty="0">
              <a:latin typeface="Arial" panose="020B0604020202020204" pitchFamily="34" charset="0"/>
              <a:ea typeface="ＭＳ Ｐゴシック" panose="020B0600070205080204" pitchFamily="34" charset="-128"/>
            </a:endParaRPr>
          </a:p>
        </p:txBody>
      </p:sp>
      <p:sp>
        <p:nvSpPr>
          <p:cNvPr id="94212" name="Slide Number Placeholder 3">
            <a:extLst>
              <a:ext uri="{FF2B5EF4-FFF2-40B4-BE49-F238E27FC236}">
                <a16:creationId xmlns:a16="http://schemas.microsoft.com/office/drawing/2014/main" id="{F8464F1F-8D09-41EE-9078-58215FD74E0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tx2"/>
                </a:solidFill>
                <a:latin typeface="Arial" panose="020B0604020202020204" pitchFamily="34" charset="0"/>
                <a:ea typeface="ＭＳ Ｐゴシック" panose="020B0600070205080204" pitchFamily="34" charset="-128"/>
              </a:defRPr>
            </a:lvl1pPr>
            <a:lvl2pPr marL="742950" indent="-285750">
              <a:defRPr sz="4400" b="1">
                <a:solidFill>
                  <a:schemeClr val="tx2"/>
                </a:solidFill>
                <a:latin typeface="Arial" panose="020B0604020202020204" pitchFamily="34" charset="0"/>
                <a:ea typeface="ＭＳ Ｐゴシック" panose="020B0600070205080204" pitchFamily="34" charset="-128"/>
              </a:defRPr>
            </a:lvl2pPr>
            <a:lvl3pPr marL="1143000" indent="-228600">
              <a:defRPr sz="4400" b="1">
                <a:solidFill>
                  <a:schemeClr val="tx2"/>
                </a:solidFill>
                <a:latin typeface="Arial" panose="020B0604020202020204" pitchFamily="34" charset="0"/>
                <a:ea typeface="ＭＳ Ｐゴシック" panose="020B0600070205080204" pitchFamily="34" charset="-128"/>
              </a:defRPr>
            </a:lvl3pPr>
            <a:lvl4pPr marL="1600200" indent="-228600">
              <a:defRPr sz="4400" b="1">
                <a:solidFill>
                  <a:schemeClr val="tx2"/>
                </a:solidFill>
                <a:latin typeface="Arial" panose="020B0604020202020204" pitchFamily="34" charset="0"/>
                <a:ea typeface="ＭＳ Ｐゴシック" panose="020B0600070205080204" pitchFamily="34" charset="-128"/>
              </a:defRPr>
            </a:lvl4pPr>
            <a:lvl5pPr marL="2057400" indent="-228600">
              <a:defRPr sz="44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9pPr>
          </a:lstStyle>
          <a:p>
            <a:fld id="{CBB2ACC4-007E-4634-91CD-569D94847485}" type="slidenum">
              <a:rPr lang="en-US" altLang="en-US" sz="1200" b="0" smtClean="0">
                <a:solidFill>
                  <a:schemeClr val="tx1"/>
                </a:solidFill>
              </a:rPr>
              <a:pPr/>
              <a:t>15</a:t>
            </a:fld>
            <a:endParaRPr lang="en-US" altLang="en-US" sz="1200" b="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D4131D2-E069-4A59-A186-C571D4D1776D}"/>
              </a:ext>
            </a:extLst>
          </p:cNvPr>
          <p:cNvSpPr>
            <a:spLocks noGrp="1" noRot="1" noChangeAspect="1" noChangeArrowheads="1" noTextEdit="1"/>
          </p:cNvSpPr>
          <p:nvPr>
            <p:ph type="sldImg"/>
          </p:nvPr>
        </p:nvSpPr>
        <p:spPr>
          <a:xfrm>
            <a:off x="725488" y="741363"/>
            <a:ext cx="5346700" cy="3702050"/>
          </a:xfrm>
          <a:ln/>
        </p:spPr>
      </p:sp>
      <p:sp>
        <p:nvSpPr>
          <p:cNvPr id="66563" name="Notes Placeholder 2">
            <a:extLst>
              <a:ext uri="{FF2B5EF4-FFF2-40B4-BE49-F238E27FC236}">
                <a16:creationId xmlns:a16="http://schemas.microsoft.com/office/drawing/2014/main" id="{3B169D40-640D-4652-8400-B4AC644034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GB" altLang="en-US" dirty="0">
                <a:solidFill>
                  <a:srgbClr val="000000"/>
                </a:solidFill>
                <a:latin typeface="Calibri" panose="020F0502020204030204" pitchFamily="34" charset="0"/>
                <a:ea typeface="ＭＳ Ｐゴシック" panose="020B0600070205080204" pitchFamily="34" charset="-128"/>
              </a:rPr>
              <a:t>It is a criminal offence to fail to disclose or register members’ interests. </a:t>
            </a:r>
          </a:p>
          <a:p>
            <a:pPr eaLnBrk="1" hangingPunct="1">
              <a:spcBef>
                <a:spcPct val="0"/>
              </a:spcBef>
            </a:pPr>
            <a:r>
              <a:rPr lang="en-GB" altLang="en-US" dirty="0">
                <a:solidFill>
                  <a:srgbClr val="000000"/>
                </a:solidFill>
                <a:latin typeface="Calibri" panose="020F0502020204030204" pitchFamily="34" charset="0"/>
                <a:ea typeface="ＭＳ Ｐゴシック" panose="020B0600070205080204" pitchFamily="34" charset="-128"/>
              </a:rPr>
              <a:t>Councillors are able to express an opinion on a proposal at an early stage, but still be involved in taking a decision upon it  provided they retain an open mind</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It is important for Members to understand the difference between Predisposition and Predetermination. </a:t>
            </a:r>
          </a:p>
        </p:txBody>
      </p:sp>
      <p:sp>
        <p:nvSpPr>
          <p:cNvPr id="66564" name="Slide Number Placeholder 3">
            <a:extLst>
              <a:ext uri="{FF2B5EF4-FFF2-40B4-BE49-F238E27FC236}">
                <a16:creationId xmlns:a16="http://schemas.microsoft.com/office/drawing/2014/main" id="{0CD58775-0351-4EDE-8D2B-A3358FDE064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22F20D-7E9D-4004-A0E4-FEB5FD3845E8}" type="slidenum">
              <a:rPr lang="en-US" altLang="en-US" smtClean="0"/>
              <a:pPr>
                <a:spcBef>
                  <a:spcPct val="0"/>
                </a:spcBef>
              </a:pPr>
              <a:t>16</a:t>
            </a:fld>
            <a:endParaRPr lang="en-US" altLang="en-US"/>
          </a:p>
        </p:txBody>
      </p:sp>
    </p:spTree>
    <p:extLst>
      <p:ext uri="{BB962C8B-B14F-4D97-AF65-F5344CB8AC3E}">
        <p14:creationId xmlns:p14="http://schemas.microsoft.com/office/powerpoint/2010/main" val="390282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28b709d3c7_0_1543: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0" name="Google Shape;960;g228b709d3c7_0_1543: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A </a:t>
            </a:r>
            <a:r>
              <a:rPr lang="en-US" dirty="0" err="1"/>
              <a:t>councillor</a:t>
            </a:r>
            <a:r>
              <a:rPr lang="en-US" dirty="0"/>
              <a:t> who is predetermined must NOT sit on Planning Committee</a:t>
            </a:r>
            <a:endParaRPr dirty="0"/>
          </a:p>
          <a:p>
            <a:pPr marL="0" lvl="0" indent="0" algn="l" rtl="0">
              <a:spcBef>
                <a:spcPts val="0"/>
              </a:spcBef>
              <a:spcAft>
                <a:spcPts val="0"/>
              </a:spcAft>
              <a:buSzPts val="1800"/>
              <a:buNone/>
            </a:pPr>
            <a:r>
              <a:rPr lang="en-US" dirty="0"/>
              <a:t>A </a:t>
            </a:r>
            <a:r>
              <a:rPr lang="en-US" dirty="0" err="1"/>
              <a:t>councillor</a:t>
            </a:r>
            <a:r>
              <a:rPr lang="en-US" dirty="0"/>
              <a:t> who has a predisposition should sit on Planning Committee</a:t>
            </a:r>
            <a:endParaRPr dirty="0"/>
          </a:p>
        </p:txBody>
      </p:sp>
      <p:sp>
        <p:nvSpPr>
          <p:cNvPr id="961" name="Google Shape;961;g228b709d3c7_0_1543: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28b709d3c7_0_381: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28b709d3c7_0_381: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5" name="Google Shape;405;g228b709d3c7_0_381:notes"/>
          <p:cNvSpPr txBox="1">
            <a:spLocks noGrp="1"/>
          </p:cNvSpPr>
          <p:nvPr>
            <p:ph type="sldNum" idx="12"/>
          </p:nvPr>
        </p:nvSpPr>
        <p:spPr>
          <a:xfrm>
            <a:off x="3849687" y="9378950"/>
            <a:ext cx="2946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6B780A6-D878-4A4A-B0F4-00A0845995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tabLst>
                <a:tab pos="0" algn="l"/>
                <a:tab pos="965200" algn="l"/>
                <a:tab pos="1933575" algn="l"/>
                <a:tab pos="2900363" algn="l"/>
                <a:tab pos="3868738" algn="l"/>
                <a:tab pos="4835525" algn="l"/>
                <a:tab pos="5803900" algn="l"/>
                <a:tab pos="6770688" algn="l"/>
                <a:tab pos="7739063" algn="l"/>
                <a:tab pos="8705850" algn="l"/>
                <a:tab pos="9674225" algn="l"/>
                <a:tab pos="10641013" algn="l"/>
              </a:tabLs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125748-8609-4828-8C62-4E493C3D665D}" type="slidenum">
              <a:rPr lang="en-US" altLang="en-US" smtClean="0">
                <a:solidFill>
                  <a:srgbClr val="000000"/>
                </a:solidFill>
                <a:cs typeface="Arial" panose="020B0604020202020204" pitchFamily="34" charset="0"/>
              </a:rPr>
              <a:pPr>
                <a:spcBef>
                  <a:spcPct val="0"/>
                </a:spcBef>
              </a:pPr>
              <a:t>19</a:t>
            </a:fld>
            <a:endParaRPr lang="en-US" altLang="en-US">
              <a:solidFill>
                <a:srgbClr val="000000"/>
              </a:solidFill>
              <a:cs typeface="Arial" panose="020B0604020202020204" pitchFamily="34" charset="0"/>
            </a:endParaRPr>
          </a:p>
        </p:txBody>
      </p:sp>
      <p:sp>
        <p:nvSpPr>
          <p:cNvPr id="48131" name="Rectangle 1">
            <a:extLst>
              <a:ext uri="{FF2B5EF4-FFF2-40B4-BE49-F238E27FC236}">
                <a16:creationId xmlns:a16="http://schemas.microsoft.com/office/drawing/2014/main" id="{80BC225E-54BC-4022-8CB9-AE83AAE26D63}"/>
              </a:ext>
            </a:extLst>
          </p:cNvPr>
          <p:cNvSpPr>
            <a:spLocks noGrp="1" noRot="1" noChangeAspect="1" noChangeArrowheads="1" noTextEdit="1"/>
          </p:cNvSpPr>
          <p:nvPr>
            <p:ph type="sldImg"/>
          </p:nvPr>
        </p:nvSpPr>
        <p:spPr>
          <a:xfrm>
            <a:off x="725488" y="742950"/>
            <a:ext cx="5346700" cy="3702050"/>
          </a:xfrm>
          <a:solidFill>
            <a:srgbClr val="FFFFFF"/>
          </a:solidFill>
          <a:ln/>
        </p:spPr>
      </p:sp>
      <p:sp>
        <p:nvSpPr>
          <p:cNvPr id="48132" name="Rectangle 2">
            <a:extLst>
              <a:ext uri="{FF2B5EF4-FFF2-40B4-BE49-F238E27FC236}">
                <a16:creationId xmlns:a16="http://schemas.microsoft.com/office/drawing/2014/main" id="{9A0EFD6B-FD39-4C19-9BBA-413B641E1F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pPr>
            <a:r>
              <a:rPr lang="en-US" altLang="en-US" dirty="0">
                <a:latin typeface="Times New Roman" panose="02020603050405020304" pitchFamily="18" charset="0"/>
                <a:ea typeface="ＭＳ Ｐゴシック" panose="020B0600070205080204" pitchFamily="34" charset="-128"/>
              </a:rPr>
              <a:t>What are the things that we weigh up to make a planning decision?</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r>
              <a:rPr lang="en-US" altLang="en-US" dirty="0">
                <a:latin typeface="Times New Roman" panose="02020603050405020304" pitchFamily="18" charset="0"/>
                <a:ea typeface="ＭＳ Ｐゴシック" panose="020B0600070205080204" pitchFamily="34" charset="-128"/>
              </a:rPr>
              <a:t>So remembering that </a:t>
            </a:r>
            <a:r>
              <a:rPr lang="en-US" altLang="en-US" i="1" dirty="0">
                <a:solidFill>
                  <a:srgbClr val="000000"/>
                </a:solidFill>
                <a:latin typeface="Arial" panose="020B0604020202020204" pitchFamily="34" charset="0"/>
                <a:ea typeface="ＭＳ Ｐゴシック" panose="020B0600070205080204" pitchFamily="34" charset="-128"/>
              </a:rPr>
              <a:t>“……have regard to the provisions of the development plan, so far as material to the application, and to any other material considerations”.</a:t>
            </a:r>
          </a:p>
          <a:p>
            <a:pPr eaLnBrk="1" hangingPunct="1">
              <a:spcBef>
                <a:spcPct val="0"/>
              </a:spcBef>
            </a:pPr>
            <a:r>
              <a:rPr lang="en-US" altLang="en-US" dirty="0">
                <a:latin typeface="Times New Roman" panose="02020603050405020304" pitchFamily="18" charset="0"/>
                <a:ea typeface="ＭＳ Ｐゴシック" panose="020B0600070205080204" pitchFamily="34" charset="-128"/>
              </a:rPr>
              <a:t>What are those material considerations?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deb0796dad_0_47: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g1deb0796dad_0_47: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GB" altLang="en-US" dirty="0">
                <a:latin typeface="Arial" panose="020B0604020202020204" pitchFamily="34" charset="0"/>
                <a:ea typeface="ＭＳ Ｐゴシック" panose="020B0600070205080204" pitchFamily="34" charset="-128"/>
              </a:rPr>
              <a:t>Introduce the sections.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GB" altLang="en-US" dirty="0">
                <a:latin typeface="Arial" panose="020B0604020202020204" pitchFamily="34" charset="0"/>
                <a:ea typeface="ＭＳ Ｐゴシック" panose="020B0600070205080204" pitchFamily="34" charset="-128"/>
              </a:rPr>
              <a:t>Planning can at times feel a bit complex , and challenging.</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GB" altLang="en-US" dirty="0">
                <a:latin typeface="Arial" panose="020B0604020202020204" pitchFamily="34" charset="0"/>
                <a:ea typeface="ＭＳ Ｐゴシック" panose="020B0600070205080204" pitchFamily="34" charset="-128"/>
              </a:rPr>
              <a:t>We aim today to run through the planning process, give some clarity to how and when things happen in the planning process.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GB"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GB" sz="1800" dirty="0"/>
              <a:t>We’re going to do this by looking at 4 Topics:</a:t>
            </a:r>
          </a:p>
          <a:p>
            <a:pPr marL="457200" indent="-457200">
              <a:buFont typeface="Arial" panose="020B0604020202020204" pitchFamily="34" charset="0"/>
              <a:buChar char="•"/>
            </a:pPr>
            <a:r>
              <a:rPr lang="en-GB" sz="1800" dirty="0"/>
              <a:t>A brief overview of the </a:t>
            </a:r>
            <a:r>
              <a:rPr lang="en-GB" sz="1800" dirty="0" err="1"/>
              <a:t>The</a:t>
            </a:r>
            <a:r>
              <a:rPr lang="en-GB" sz="1800" dirty="0"/>
              <a:t> planning process</a:t>
            </a:r>
          </a:p>
          <a:p>
            <a:pPr marL="457200" indent="-457200">
              <a:buFont typeface="Arial" panose="020B0604020202020204" pitchFamily="34" charset="0"/>
              <a:buChar char="•"/>
            </a:pPr>
            <a:r>
              <a:rPr lang="en-GB" sz="1800" dirty="0"/>
              <a:t>The plan</a:t>
            </a:r>
          </a:p>
          <a:p>
            <a:pPr marL="457200" indent="-457200">
              <a:buFont typeface="Arial" panose="020B0604020202020204" pitchFamily="34" charset="0"/>
              <a:buChar char="•"/>
            </a:pPr>
            <a:r>
              <a:rPr lang="en-GB" sz="1800" dirty="0"/>
              <a:t>How Planning decisions are made</a:t>
            </a:r>
          </a:p>
          <a:p>
            <a:pPr marL="457200" indent="-457200">
              <a:buFont typeface="Arial" panose="020B0604020202020204" pitchFamily="34" charset="0"/>
              <a:buChar char="•"/>
            </a:pPr>
            <a:r>
              <a:rPr lang="en-GB" sz="1800" dirty="0"/>
              <a:t>And the </a:t>
            </a:r>
            <a:r>
              <a:rPr lang="en-GB" sz="1800" dirty="0" err="1"/>
              <a:t>The</a:t>
            </a:r>
            <a:r>
              <a:rPr lang="en-GB" sz="1800" dirty="0"/>
              <a:t> different Councillors’ roles within the system.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GB" altLang="en-US" dirty="0">
              <a:latin typeface="Arial" panose="020B0604020202020204" pitchFamily="34" charset="0"/>
              <a:ea typeface="ＭＳ Ｐゴシック" panose="020B0600070205080204" pitchFamily="34" charset="-128"/>
            </a:endParaRPr>
          </a:p>
          <a:p>
            <a:pPr marL="0" lvl="0" indent="0" algn="l" rtl="0">
              <a:spcBef>
                <a:spcPts val="0"/>
              </a:spcBef>
              <a:spcAft>
                <a:spcPts val="0"/>
              </a:spcAft>
              <a:buSzPts val="1800"/>
              <a:buNone/>
            </a:pPr>
            <a:endParaRPr dirty="0"/>
          </a:p>
        </p:txBody>
      </p:sp>
      <p:sp>
        <p:nvSpPr>
          <p:cNvPr id="311" name="Google Shape;311;g1deb0796dad_0_47: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378;g522ed70d54_0_10:notes">
            <a:extLst>
              <a:ext uri="{FF2B5EF4-FFF2-40B4-BE49-F238E27FC236}">
                <a16:creationId xmlns:a16="http://schemas.microsoft.com/office/drawing/2014/main" id="{9AFD6296-95EC-42B8-844F-1E9606DF02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45700" rIns="91425" bIns="45700"/>
          <a:lstStyle/>
          <a:p>
            <a:pPr>
              <a:spcBef>
                <a:spcPct val="0"/>
              </a:spcBef>
            </a:pPr>
            <a:r>
              <a:rPr lang="en-US" altLang="en-US" dirty="0">
                <a:latin typeface="Arial" panose="020B0604020202020204" pitchFamily="34" charset="0"/>
                <a:ea typeface="ＭＳ Ｐゴシック" panose="020B0600070205080204" pitchFamily="34" charset="-128"/>
              </a:rPr>
              <a:t>You may want to add to this list to highlight particular issues that have come before Planning Committee recently.</a:t>
            </a:r>
          </a:p>
          <a:p>
            <a:pPr>
              <a:spcBef>
                <a:spcPct val="0"/>
              </a:spcBef>
            </a:pPr>
            <a:endParaRPr lang="en-US" altLang="en-US"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You may want to reinforce material and non material considerations through a quiz</a:t>
            </a:r>
          </a:p>
          <a:p>
            <a:pPr>
              <a:spcBef>
                <a:spcPct val="0"/>
              </a:spcBef>
            </a:pPr>
            <a:endParaRPr lang="en-US" altLang="en-US"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Infrastructure – schools, GP surgeries, hospitals, </a:t>
            </a:r>
            <a:r>
              <a:rPr lang="en-US" altLang="en-US" dirty="0" err="1">
                <a:latin typeface="Arial" panose="020B0604020202020204" pitchFamily="34" charset="0"/>
                <a:ea typeface="ＭＳ Ｐゴシック" panose="020B0600070205080204" pitchFamily="34" charset="-128"/>
              </a:rPr>
              <a:t>untilites</a:t>
            </a:r>
            <a:r>
              <a:rPr lang="en-US" altLang="en-US" dirty="0">
                <a:latin typeface="Arial" panose="020B0604020202020204" pitchFamily="34" charset="0"/>
                <a:ea typeface="ＭＳ Ｐゴシック" panose="020B0600070205080204" pitchFamily="34" charset="-128"/>
              </a:rPr>
              <a:t>  </a:t>
            </a:r>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50179" name="Google Shape;379;g522ed70d54_0_10:notes">
            <a:extLst>
              <a:ext uri="{FF2B5EF4-FFF2-40B4-BE49-F238E27FC236}">
                <a16:creationId xmlns:a16="http://schemas.microsoft.com/office/drawing/2014/main" id="{B40A1650-BC95-412D-BBD0-1CA1BF20628F}"/>
              </a:ext>
            </a:extLst>
          </p:cNvPr>
          <p:cNvSpPr>
            <a:spLocks noGrp="1" noRot="1" noChangeAspect="1" noTextEdit="1"/>
          </p:cNvSpPr>
          <p:nvPr>
            <p:ph type="sldImg" idx="2"/>
          </p:nvPr>
        </p:nvSpPr>
        <p:spPr>
          <a:xfrm>
            <a:off x="725488" y="741363"/>
            <a:ext cx="5346700" cy="37020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75E866-1511-408C-8ADB-6EFBA080C4BB}"/>
              </a:ext>
            </a:extLst>
          </p:cNvPr>
          <p:cNvSpPr>
            <a:spLocks noGrp="1" noRot="1" noChangeAspect="1" noChangeArrowheads="1" noTextEdit="1"/>
          </p:cNvSpPr>
          <p:nvPr>
            <p:ph type="sldImg"/>
          </p:nvPr>
        </p:nvSpPr>
        <p:spPr>
          <a:xfrm>
            <a:off x="725488" y="741363"/>
            <a:ext cx="5346700" cy="3702050"/>
          </a:xfrm>
          <a:ln/>
        </p:spPr>
      </p:sp>
      <p:sp>
        <p:nvSpPr>
          <p:cNvPr id="67587" name="Notes Placeholder 2">
            <a:extLst>
              <a:ext uri="{FF2B5EF4-FFF2-40B4-BE49-F238E27FC236}">
                <a16:creationId xmlns:a16="http://schemas.microsoft.com/office/drawing/2014/main" id="{582C774E-AC83-4E74-A06B-F451F33FCC6F}"/>
              </a:ext>
            </a:extLst>
          </p:cNvPr>
          <p:cNvSpPr>
            <a:spLocks noGrp="1" noChangeArrowheads="1"/>
          </p:cNvSpPr>
          <p:nvPr>
            <p:ph type="body" idx="1"/>
          </p:nvPr>
        </p:nvSpPr>
        <p:spPr/>
        <p:txBody>
          <a:bodyPr/>
          <a:lstStyle/>
          <a:p>
            <a:pPr>
              <a:defRPr/>
            </a:pPr>
            <a:r>
              <a:rPr lang="en-US" altLang="en-US" dirty="0">
                <a:latin typeface="Arial" panose="020B0604020202020204" pitchFamily="34" charset="0"/>
                <a:ea typeface="ＭＳ Ｐゴシック" panose="020B0600070205080204" pitchFamily="34" charset="-128"/>
              </a:rPr>
              <a:t>it is not the number of objections, but the evidence in support of the planning reasons for objection, that is the material consideration. </a:t>
            </a:r>
          </a:p>
          <a:p>
            <a:pPr>
              <a:defRPr/>
            </a:pPr>
            <a:endParaRPr lang="en-US" altLang="en-US" dirty="0">
              <a:latin typeface="Arial" panose="020B0604020202020204" pitchFamily="34" charset="0"/>
              <a:ea typeface="ＭＳ Ｐゴシック" panose="020B0600070205080204" pitchFamily="34" charset="-128"/>
            </a:endParaRPr>
          </a:p>
          <a:p>
            <a:pPr>
              <a:defRPr/>
            </a:pPr>
            <a:r>
              <a:rPr lang="en-US" altLang="en-US" i="1" dirty="0">
                <a:latin typeface="Arial" panose="020B0604020202020204" pitchFamily="34" charset="0"/>
                <a:ea typeface="ＭＳ Ｐゴシック" panose="020B0600070205080204" pitchFamily="34" charset="-128"/>
              </a:rPr>
              <a:t>Private</a:t>
            </a:r>
            <a:r>
              <a:rPr lang="en-US" altLang="en-US" dirty="0">
                <a:latin typeface="Arial" panose="020B0604020202020204" pitchFamily="34" charset="0"/>
                <a:ea typeface="ＭＳ Ｐゴシック" panose="020B0600070205080204" pitchFamily="34" charset="-128"/>
              </a:rPr>
              <a:t> view is put in italics because a strategic public view could be a material planning consideration</a:t>
            </a:r>
          </a:p>
          <a:p>
            <a:pPr>
              <a:defRPr/>
            </a:pPr>
            <a:endParaRPr lang="en-US" altLang="en-US" dirty="0">
              <a:latin typeface="Arial" panose="020B0604020202020204" pitchFamily="34" charset="0"/>
              <a:ea typeface="ＭＳ Ｐゴシック" panose="020B0600070205080204" pitchFamily="34" charset="-128"/>
            </a:endParaRPr>
          </a:p>
          <a:p>
            <a:pPr>
              <a:defRPr/>
            </a:pPr>
            <a:r>
              <a:rPr lang="en-US" altLang="en-US" dirty="0">
                <a:latin typeface="Arial" panose="020B0604020202020204" pitchFamily="34" charset="0"/>
                <a:ea typeface="ＭＳ Ｐゴシック" panose="020B0600070205080204" pitchFamily="34" charset="-128"/>
              </a:rPr>
              <a:t>With regard to Party Wall Act matters and covenants concerns of Members could be addressed through the use of an informative to ensure that an applicant is aware that they need to address such matters outside of the planning application process</a:t>
            </a:r>
          </a:p>
          <a:p>
            <a:pPr marL="171450" indent="-171450">
              <a:buFontTx/>
              <a:buChar char="•"/>
              <a:defRPr/>
            </a:pPr>
            <a:endParaRPr lang="en-US" altLang="en-US" dirty="0">
              <a:latin typeface="Arial" panose="020B0604020202020204" pitchFamily="34" charset="0"/>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ECF88D6E-2065-40A9-A0C4-11A28CA9F0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2"/>
                </a:solidFill>
                <a:latin typeface="Arial" panose="020B0604020202020204" pitchFamily="34" charset="0"/>
                <a:ea typeface="ＭＳ Ｐゴシック" panose="020B0600070205080204" pitchFamily="34" charset="-128"/>
              </a:defRPr>
            </a:lvl1pPr>
            <a:lvl2pPr marL="742950" indent="-285750">
              <a:defRPr sz="4400" b="1">
                <a:solidFill>
                  <a:schemeClr val="tx2"/>
                </a:solidFill>
                <a:latin typeface="Arial" panose="020B0604020202020204" pitchFamily="34" charset="0"/>
                <a:ea typeface="ＭＳ Ｐゴシック" panose="020B0600070205080204" pitchFamily="34" charset="-128"/>
              </a:defRPr>
            </a:lvl2pPr>
            <a:lvl3pPr marL="1143000" indent="-228600">
              <a:defRPr sz="4400" b="1">
                <a:solidFill>
                  <a:schemeClr val="tx2"/>
                </a:solidFill>
                <a:latin typeface="Arial" panose="020B0604020202020204" pitchFamily="34" charset="0"/>
                <a:ea typeface="ＭＳ Ｐゴシック" panose="020B0600070205080204" pitchFamily="34" charset="-128"/>
              </a:defRPr>
            </a:lvl3pPr>
            <a:lvl4pPr marL="1600200" indent="-228600">
              <a:defRPr sz="4400" b="1">
                <a:solidFill>
                  <a:schemeClr val="tx2"/>
                </a:solidFill>
                <a:latin typeface="Arial" panose="020B0604020202020204" pitchFamily="34" charset="0"/>
                <a:ea typeface="ＭＳ Ｐゴシック" panose="020B0600070205080204" pitchFamily="34" charset="-128"/>
              </a:defRPr>
            </a:lvl4pPr>
            <a:lvl5pPr marL="2057400" indent="-228600">
              <a:defRPr sz="44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9pPr>
          </a:lstStyle>
          <a:p>
            <a:fld id="{236FEC4C-FBC6-4574-88D8-41F2D5F2B771}" type="slidenum">
              <a:rPr lang="en-US" altLang="en-US" sz="1200" b="0" smtClean="0">
                <a:solidFill>
                  <a:srgbClr val="000000"/>
                </a:solidFill>
              </a:rPr>
              <a:pPr/>
              <a:t>21</a:t>
            </a:fld>
            <a:endParaRPr lang="en-US" altLang="en-US" sz="1200" b="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C7137AC-323D-4973-A732-A6DBD01AEE25}"/>
              </a:ext>
            </a:extLst>
          </p:cNvPr>
          <p:cNvSpPr>
            <a:spLocks noGrp="1" noRot="1" noChangeAspect="1" noChangeArrowheads="1" noTextEdit="1"/>
          </p:cNvSpPr>
          <p:nvPr>
            <p:ph type="sldImg"/>
          </p:nvPr>
        </p:nvSpPr>
        <p:spPr>
          <a:xfrm>
            <a:off x="725488" y="741363"/>
            <a:ext cx="5346700" cy="3702050"/>
          </a:xfrm>
          <a:ln/>
        </p:spPr>
      </p:sp>
      <p:sp>
        <p:nvSpPr>
          <p:cNvPr id="54275" name="Notes Placeholder 2">
            <a:extLst>
              <a:ext uri="{FF2B5EF4-FFF2-40B4-BE49-F238E27FC236}">
                <a16:creationId xmlns:a16="http://schemas.microsoft.com/office/drawing/2014/main" id="{7D1444A7-EF9A-436E-8A80-28B376762A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ea typeface="ＭＳ Ｐゴシック" panose="020B0600070205080204" pitchFamily="34" charset="-128"/>
              </a:rPr>
              <a:t>Sometimes these are very difficult – hard choices to make. </a:t>
            </a:r>
          </a:p>
          <a:p>
            <a:r>
              <a:rPr lang="en-GB" altLang="en-US" dirty="0">
                <a:latin typeface="Arial" panose="020B0604020202020204" pitchFamily="34" charset="0"/>
                <a:ea typeface="ＭＳ Ｐゴシック" panose="020B0600070205080204" pitchFamily="34" charset="-128"/>
              </a:rPr>
              <a:t>Planning decisions made directly affect the right of people to use their land.  Planning processes are established by planning laws, regulations and precedents. </a:t>
            </a:r>
          </a:p>
          <a:p>
            <a:r>
              <a:rPr lang="en-GB" altLang="en-US" dirty="0">
                <a:latin typeface="Arial" panose="020B0604020202020204" pitchFamily="34" charset="0"/>
                <a:ea typeface="ＭＳ Ｐゴシック" panose="020B0600070205080204" pitchFamily="34" charset="-128"/>
              </a:rPr>
              <a:t>Although all these matters are part of the balance some issues have greater weight than others e.g. lack of 5 year housing land supply significantly weighs the balance in favour of approval</a:t>
            </a:r>
          </a:p>
          <a:p>
            <a:endParaRPr lang="en-GB" altLang="en-US" dirty="0">
              <a:latin typeface="Arial" panose="020B0604020202020204" pitchFamily="34" charset="0"/>
              <a:ea typeface="ＭＳ Ｐゴシック" panose="020B0600070205080204" pitchFamily="34" charset="-128"/>
            </a:endParaRPr>
          </a:p>
          <a:p>
            <a:endParaRPr lang="en-GB" altLang="en-US" dirty="0">
              <a:latin typeface="Arial" panose="020B0604020202020204" pitchFamily="34" charset="0"/>
              <a:ea typeface="ＭＳ Ｐゴシック" panose="020B0600070205080204" pitchFamily="34" charset="-128"/>
            </a:endParaRPr>
          </a:p>
          <a:p>
            <a:endParaRPr lang="en-GB" altLang="en-US" dirty="0">
              <a:latin typeface="Arial" panose="020B0604020202020204" pitchFamily="34" charset="0"/>
              <a:ea typeface="ＭＳ Ｐゴシック" panose="020B0600070205080204" pitchFamily="34" charset="-128"/>
            </a:endParaRPr>
          </a:p>
        </p:txBody>
      </p:sp>
      <p:sp>
        <p:nvSpPr>
          <p:cNvPr id="54276" name="Slide Number Placeholder 3">
            <a:extLst>
              <a:ext uri="{FF2B5EF4-FFF2-40B4-BE49-F238E27FC236}">
                <a16:creationId xmlns:a16="http://schemas.microsoft.com/office/drawing/2014/main" id="{30CCF0FE-B65E-48DF-ADC3-0BEDCAFCDBE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719313B-503E-40A7-876B-E158D1ED3E27}"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28b709d3c7_0_1310:notes"/>
          <p:cNvSpPr>
            <a:spLocks noGrp="1" noRot="1" noChangeAspect="1"/>
          </p:cNvSpPr>
          <p:nvPr>
            <p:ph type="sldImg" idx="2"/>
          </p:nvPr>
        </p:nvSpPr>
        <p:spPr>
          <a:xfrm>
            <a:off x="727075" y="741363"/>
            <a:ext cx="5345113"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28b709d3c7_0_1310:notes"/>
          <p:cNvSpPr txBox="1">
            <a:spLocks noGrp="1"/>
          </p:cNvSpPr>
          <p:nvPr>
            <p:ph type="body" idx="1"/>
          </p:nvPr>
        </p:nvSpPr>
        <p:spPr>
          <a:xfrm>
            <a:off x="679768" y="4690269"/>
            <a:ext cx="54381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Protesters are self selected and while they might well represent the majority view </a:t>
            </a:r>
            <a:r>
              <a:rPr lang="en-GB" u="sng" dirty="0"/>
              <a:t>we simply do not know whether that is the case</a:t>
            </a:r>
          </a:p>
          <a:p>
            <a:pPr marL="0" lvl="0" indent="0" algn="l" rtl="0">
              <a:spcBef>
                <a:spcPts val="0"/>
              </a:spcBef>
              <a:spcAft>
                <a:spcPts val="0"/>
              </a:spcAft>
              <a:buNone/>
            </a:pPr>
            <a:endParaRPr lang="en-GB" u="sng" dirty="0"/>
          </a:p>
          <a:p>
            <a:pPr marL="0" lvl="0" indent="0" algn="l" rtl="0">
              <a:spcBef>
                <a:spcPts val="0"/>
              </a:spcBef>
              <a:spcAft>
                <a:spcPts val="0"/>
              </a:spcAft>
              <a:buNone/>
            </a:pPr>
            <a:r>
              <a:rPr lang="en-GB" u="sng" dirty="0"/>
              <a:t>In planning one good planning reason completely outweighs huge strength of feeling or support with no planning reason. </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28a6120560_0_0: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4" name="Google Shape;854;g228a6120560_0_0: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28b709d3c7_0_1533: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9" name="Google Shape;949;g228b709d3c7_0_1533: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READ THE PAPERS IN ADVANCE &amp; TALK TO OFFICERS IN ADVANCE TOO </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Once it is agreed that an application will be determined by planning committee the committee member needs to be aware of their role in this process and the factors which should (and should not) be taken into account</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This section will also provide </a:t>
            </a:r>
            <a:r>
              <a:rPr lang="en-US" dirty="0" err="1"/>
              <a:t>councillors</a:t>
            </a:r>
            <a:r>
              <a:rPr lang="en-US" dirty="0"/>
              <a:t> with an opportunity to discuss the usefulness of speaking at committee and committee site visits in the decision making process.</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Always try and discuss concerns with officers before Committee so that Officers are </a:t>
            </a:r>
            <a:endParaRPr dirty="0"/>
          </a:p>
          <a:p>
            <a:pPr marL="0" lvl="0" indent="0" algn="l" rtl="0">
              <a:spcBef>
                <a:spcPts val="0"/>
              </a:spcBef>
              <a:spcAft>
                <a:spcPts val="0"/>
              </a:spcAft>
              <a:buNone/>
            </a:pPr>
            <a:endParaRPr dirty="0"/>
          </a:p>
        </p:txBody>
      </p:sp>
      <p:sp>
        <p:nvSpPr>
          <p:cNvPr id="950" name="Google Shape;950;g228b709d3c7_0_1533: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28b709d3c7_0_155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This relates back to predisposition and predetermination.  </a:t>
            </a:r>
          </a:p>
          <a:p>
            <a:pPr marL="0" lvl="0" indent="0" algn="l" rtl="0">
              <a:spcBef>
                <a:spcPts val="0"/>
              </a:spcBef>
              <a:spcAft>
                <a:spcPts val="0"/>
              </a:spcAft>
              <a:buSzPts val="1800"/>
              <a:buNone/>
            </a:pPr>
            <a:r>
              <a:rPr lang="en-US" dirty="0"/>
              <a:t>Members should go into the meeting having thought about the application and any concerns they have.  </a:t>
            </a:r>
          </a:p>
          <a:p>
            <a:pPr marL="0" lvl="0" indent="0" algn="l" rtl="0">
              <a:spcBef>
                <a:spcPts val="0"/>
              </a:spcBef>
              <a:spcAft>
                <a:spcPts val="0"/>
              </a:spcAft>
              <a:buSzPts val="1800"/>
              <a:buNone/>
            </a:pPr>
            <a:r>
              <a:rPr lang="en-US" dirty="0"/>
              <a:t>They should then be ready to ask the questions to the officers (or even better let the officers know the questions they will be asking) to enable them to either agree with the officer recommendation or have sound reasons for going against the officer recommendation</a:t>
            </a:r>
            <a:endParaRPr dirty="0"/>
          </a:p>
        </p:txBody>
      </p:sp>
      <p:sp>
        <p:nvSpPr>
          <p:cNvPr id="975" name="Google Shape;975;g228b709d3c7_0_155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28b709d3c7_0_1325: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28b709d3c7_0_1325: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342900"/>
            <a:r>
              <a:rPr lang="en-GB" sz="1800" dirty="0"/>
              <a:t>You are not expected to be experts</a:t>
            </a:r>
          </a:p>
          <a:p>
            <a:pPr marL="342900"/>
            <a:r>
              <a:rPr lang="en-GB" sz="1800" dirty="0"/>
              <a:t>And lot of issues surrounding planning applications can be very technical.  And you get professional advice from your technical professionals employed to advise you – </a:t>
            </a:r>
            <a:r>
              <a:rPr lang="en-GB" sz="1800" dirty="0" err="1"/>
              <a:t>ie</a:t>
            </a:r>
            <a:r>
              <a:rPr lang="en-GB" sz="1800" dirty="0"/>
              <a:t> your planning officers.</a:t>
            </a:r>
          </a:p>
          <a:p>
            <a:pPr marL="342900"/>
            <a:r>
              <a:rPr lang="en-GB" sz="1800" dirty="0"/>
              <a:t>However, you are expected to listen to the experts when they offer your advice.</a:t>
            </a:r>
          </a:p>
          <a:p>
            <a:pPr marL="0" lvl="0" indent="0" algn="l" rtl="0">
              <a:spcBef>
                <a:spcPts val="360"/>
              </a:spcBef>
              <a:spcAft>
                <a:spcPts val="0"/>
              </a:spcAft>
              <a:buNone/>
            </a:pPr>
            <a:endParaRPr lang="en-GB" sz="1800" dirty="0"/>
          </a:p>
          <a:p>
            <a:pPr marL="0" lvl="0" indent="0" algn="l" rtl="0">
              <a:spcBef>
                <a:spcPts val="360"/>
              </a:spcBef>
              <a:spcAft>
                <a:spcPts val="0"/>
              </a:spcAft>
              <a:buNone/>
            </a:pPr>
            <a:r>
              <a:rPr lang="en-GB" sz="1800" dirty="0"/>
              <a:t>If you decide not to follow the advice that is offered you need to be ready to defend your position and, if necessary, provide evidence to back that up.</a:t>
            </a:r>
          </a:p>
          <a:p>
            <a:pPr marL="0" lvl="0" indent="0" algn="l" rtl="0">
              <a:spcBef>
                <a:spcPts val="360"/>
              </a:spcBef>
              <a:spcAft>
                <a:spcPts val="0"/>
              </a:spcAft>
              <a:buNone/>
            </a:pPr>
            <a:endParaRPr lang="en-GB" sz="1800" dirty="0"/>
          </a:p>
          <a:p>
            <a:pPr marL="0" lvl="0" indent="0" algn="l" rtl="0">
              <a:spcBef>
                <a:spcPts val="360"/>
              </a:spcBef>
              <a:spcAft>
                <a:spcPts val="0"/>
              </a:spcAft>
              <a:buNone/>
            </a:pPr>
            <a:r>
              <a:rPr lang="en-GB" sz="1800" dirty="0"/>
              <a:t>Your officers are there to help you and work with you – not to find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360"/>
              </a:spcBef>
              <a:spcAft>
                <a:spcPts val="0"/>
              </a:spcAft>
              <a:buNone/>
            </a:pPr>
            <a:r>
              <a:rPr lang="en-GB" sz="1800" dirty="0"/>
              <a:t>Your officers are also experts and it is their job to offer you advice.  They will work through all the technical advice and public comments, and will often seek amendments to a scheme to address concerns. </a:t>
            </a:r>
          </a:p>
          <a:p>
            <a:pPr marL="0" lvl="0" indent="0" algn="l" rtl="0">
              <a:spcBef>
                <a:spcPts val="360"/>
              </a:spcBef>
              <a:spcAft>
                <a:spcPts val="0"/>
              </a:spcAft>
              <a:buNone/>
            </a:pPr>
            <a:r>
              <a:rPr lang="en-GB" sz="1800" dirty="0"/>
              <a:t> </a:t>
            </a:r>
          </a:p>
          <a:p>
            <a:pPr marL="0" lvl="0" indent="0" algn="l" rtl="0">
              <a:spcBef>
                <a:spcPts val="360"/>
              </a:spcBef>
              <a:spcAft>
                <a:spcPts val="0"/>
              </a:spcAft>
              <a:buNone/>
            </a:pPr>
            <a:r>
              <a:rPr lang="en-GB" sz="1800" dirty="0"/>
              <a:t>They will consider local and national policy, along with the planning history in the area, and will come to a conclusion with a recommendation to approve or refuse.  </a:t>
            </a:r>
          </a:p>
          <a:p>
            <a:pPr marL="0" lvl="0" indent="0" algn="l" rtl="0">
              <a:spcBef>
                <a:spcPts val="360"/>
              </a:spcBef>
              <a:spcAft>
                <a:spcPts val="0"/>
              </a:spcAft>
              <a:buNone/>
            </a:pPr>
            <a:endParaRPr lang="en-GB" sz="1800" dirty="0"/>
          </a:p>
          <a:p>
            <a:pPr marL="0" lvl="0" indent="0" algn="l" rtl="0">
              <a:spcBef>
                <a:spcPts val="360"/>
              </a:spcBef>
              <a:spcAft>
                <a:spcPts val="0"/>
              </a:spcAft>
              <a:buNone/>
            </a:pPr>
            <a:r>
              <a:rPr lang="en-GB" sz="1800" dirty="0"/>
              <a:t>Sometimes the conclusion is clear cut, but sometimes it is a lot more balanced.</a:t>
            </a:r>
          </a:p>
          <a:p>
            <a:pPr marL="0" lvl="0" indent="0" algn="l" rtl="0">
              <a:spcBef>
                <a:spcPts val="360"/>
              </a:spcBef>
              <a:spcAft>
                <a:spcPts val="0"/>
              </a:spcAft>
              <a:buNone/>
            </a:pPr>
            <a:endParaRPr lang="en-GB" sz="1800" dirty="0"/>
          </a:p>
          <a:p>
            <a:pPr marL="0" lvl="0" indent="0" algn="l" rtl="0">
              <a:spcBef>
                <a:spcPts val="360"/>
              </a:spcBef>
              <a:spcAft>
                <a:spcPts val="0"/>
              </a:spcAft>
              <a:buNone/>
            </a:pPr>
            <a:r>
              <a:rPr lang="en-GB" sz="1800" dirty="0"/>
              <a:t>Officers will be recommending the </a:t>
            </a:r>
            <a:r>
              <a:rPr lang="en-GB" sz="1800" i="1" dirty="0"/>
              <a:t>safest </a:t>
            </a:r>
            <a:r>
              <a:rPr lang="en-GB" sz="1800" dirty="0"/>
              <a:t>position for you to take.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360"/>
              </a:spcBef>
              <a:spcAft>
                <a:spcPts val="0"/>
              </a:spcAft>
              <a:buNone/>
            </a:pPr>
            <a:r>
              <a:rPr lang="en-GB" sz="1800" dirty="0"/>
              <a:t>Where either the technical advice or the Planning Officers’ recommendation is clear cut it is difficult to sustain a different position.  Highway safety is often an issue where this comes to a head.</a:t>
            </a:r>
          </a:p>
          <a:p>
            <a:pPr marL="0" lvl="0" indent="0" algn="l" rtl="0">
              <a:spcBef>
                <a:spcPts val="360"/>
              </a:spcBef>
              <a:spcAft>
                <a:spcPts val="0"/>
              </a:spcAft>
              <a:buNone/>
            </a:pPr>
            <a:endParaRPr lang="en-GB" sz="1800" dirty="0"/>
          </a:p>
          <a:p>
            <a:pPr marL="0" lvl="0" indent="0" algn="l" rtl="0">
              <a:spcBef>
                <a:spcPts val="360"/>
              </a:spcBef>
              <a:spcAft>
                <a:spcPts val="0"/>
              </a:spcAft>
              <a:buNone/>
            </a:pPr>
            <a:r>
              <a:rPr lang="en-GB" sz="1800" dirty="0"/>
              <a:t>However, where the situation is more balanced and an argument can be put forward to support differing positions then the implications of not following expert advice are less serious.  An example might be a contemporary building in a conservation area, where there might be different, but equally valid opinions.</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864" name="Google Shape;864;g228b709d3c7_0_1325:notes"/>
          <p:cNvSpPr txBox="1">
            <a:spLocks noGrp="1"/>
          </p:cNvSpPr>
          <p:nvPr>
            <p:ph type="sldNum" idx="12"/>
          </p:nvPr>
        </p:nvSpPr>
        <p:spPr>
          <a:xfrm>
            <a:off x="3849687" y="9378950"/>
            <a:ext cx="2946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BD6BF55C-55C3-473D-BEC2-4F7A80B9700F}"/>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9DC1220C-1345-40B9-81B6-4E45CCC67F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Committees work best when Members and officers work together.  Officers give Members the information they need to make a decision and officers advise Members so that Members make sound decisions even when they are against the officer recommendation.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A ‘finely balanced’ decision means that it could be argued both way.  A proposal that is ‘clearly in conformity with an adopted policy’  should not be overturned unless there are very clear evidenced reasons to do so.</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It is really important that both Members and officers respect each other’s role in the decision making process</a:t>
            </a:r>
          </a:p>
        </p:txBody>
      </p:sp>
      <p:sp>
        <p:nvSpPr>
          <p:cNvPr id="82948" name="Slide Number Placeholder 3">
            <a:extLst>
              <a:ext uri="{FF2B5EF4-FFF2-40B4-BE49-F238E27FC236}">
                <a16:creationId xmlns:a16="http://schemas.microsoft.com/office/drawing/2014/main" id="{DB92FBC8-7D73-4FF1-91A5-BE2998C12C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tx2"/>
                </a:solidFill>
                <a:latin typeface="Arial" panose="020B0604020202020204" pitchFamily="34" charset="0"/>
                <a:ea typeface="ＭＳ Ｐゴシック" panose="020B0600070205080204" pitchFamily="34" charset="-128"/>
              </a:defRPr>
            </a:lvl1pPr>
            <a:lvl2pPr marL="742950" indent="-285750">
              <a:defRPr sz="4400" b="1">
                <a:solidFill>
                  <a:schemeClr val="tx2"/>
                </a:solidFill>
                <a:latin typeface="Arial" panose="020B0604020202020204" pitchFamily="34" charset="0"/>
                <a:ea typeface="ＭＳ Ｐゴシック" panose="020B0600070205080204" pitchFamily="34" charset="-128"/>
              </a:defRPr>
            </a:lvl2pPr>
            <a:lvl3pPr marL="1143000" indent="-228600">
              <a:defRPr sz="4400" b="1">
                <a:solidFill>
                  <a:schemeClr val="tx2"/>
                </a:solidFill>
                <a:latin typeface="Arial" panose="020B0604020202020204" pitchFamily="34" charset="0"/>
                <a:ea typeface="ＭＳ Ｐゴシック" panose="020B0600070205080204" pitchFamily="34" charset="-128"/>
              </a:defRPr>
            </a:lvl3pPr>
            <a:lvl4pPr marL="1600200" indent="-228600">
              <a:defRPr sz="4400" b="1">
                <a:solidFill>
                  <a:schemeClr val="tx2"/>
                </a:solidFill>
                <a:latin typeface="Arial" panose="020B0604020202020204" pitchFamily="34" charset="0"/>
                <a:ea typeface="ＭＳ Ｐゴシック" panose="020B0600070205080204" pitchFamily="34" charset="-128"/>
              </a:defRPr>
            </a:lvl4pPr>
            <a:lvl5pPr marL="2057400" indent="-228600">
              <a:defRPr sz="44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9pPr>
          </a:lstStyle>
          <a:p>
            <a:fld id="{929FEEEA-1130-4720-A085-BE5F508334DB}" type="slidenum">
              <a:rPr lang="en-US" altLang="en-US" sz="1200" b="0" smtClean="0">
                <a:solidFill>
                  <a:schemeClr val="tx1"/>
                </a:solidFill>
              </a:rPr>
              <a:pPr/>
              <a:t>28</a:t>
            </a:fld>
            <a:endParaRPr lang="en-US" altLang="en-US" sz="1200" b="0">
              <a:solidFill>
                <a:schemeClr val="tx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a80f3ffaf_0_156: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29</a:t>
            </a:fld>
            <a:endParaRPr/>
          </a:p>
        </p:txBody>
      </p:sp>
      <p:sp>
        <p:nvSpPr>
          <p:cNvPr id="255" name="Google Shape;255;g23a80f3ffaf_0_15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g23a80f3ffaf_0_15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163835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a80f3ffaf_0_156: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3</a:t>
            </a:fld>
            <a:endParaRPr/>
          </a:p>
        </p:txBody>
      </p:sp>
      <p:sp>
        <p:nvSpPr>
          <p:cNvPr id="255" name="Google Shape;255;g23a80f3ffaf_0_15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g23a80f3ffaf_0_15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1181289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4a629cd131_0_11: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dirty="0">
                <a:effectLst/>
                <a:latin typeface="Arial" panose="020B0604020202020204" pitchFamily="34" charset="0"/>
                <a:ea typeface="Arial" panose="020B0604020202020204" pitchFamily="34" charset="0"/>
              </a:rPr>
              <a:t>You take on different roles depending on what positions you hold. </a:t>
            </a:r>
          </a:p>
          <a:p>
            <a:pPr>
              <a:lnSpc>
                <a:spcPct val="115000"/>
              </a:lnSpc>
            </a:pPr>
            <a:r>
              <a:rPr lang="en-GB" sz="1800" dirty="0">
                <a:effectLst/>
                <a:latin typeface="Arial" panose="020B0604020202020204" pitchFamily="34" charset="0"/>
                <a:ea typeface="Arial" panose="020B0604020202020204" pitchFamily="34" charset="0"/>
              </a:rPr>
              <a:t>Most will be part of a political group</a:t>
            </a:r>
          </a:p>
          <a:p>
            <a:pPr>
              <a:lnSpc>
                <a:spcPct val="115000"/>
              </a:lnSpc>
            </a:pPr>
            <a:r>
              <a:rPr lang="en-GB" sz="1800" dirty="0">
                <a:effectLst/>
                <a:latin typeface="Arial" panose="020B0604020202020204" pitchFamily="34" charset="0"/>
                <a:ea typeface="Arial" panose="020B0604020202020204" pitchFamily="34" charset="0"/>
              </a:rPr>
              <a:t>Some will be previous or current parish </a:t>
            </a:r>
            <a:r>
              <a:rPr lang="en-GB" sz="1800" dirty="0" err="1">
                <a:effectLst/>
                <a:latin typeface="Arial" panose="020B0604020202020204" pitchFamily="34" charset="0"/>
                <a:ea typeface="Arial" panose="020B0604020202020204" pitchFamily="34" charset="0"/>
              </a:rPr>
              <a:t>coucillors</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You’re all ward councillors</a:t>
            </a:r>
          </a:p>
          <a:p>
            <a:pPr>
              <a:lnSpc>
                <a:spcPct val="115000"/>
              </a:lnSpc>
            </a:pPr>
            <a:r>
              <a:rPr lang="en-GB" sz="1800" dirty="0">
                <a:effectLst/>
                <a:latin typeface="Arial" panose="020B0604020202020204" pitchFamily="34" charset="0"/>
                <a:ea typeface="Arial" panose="020B0604020202020204" pitchFamily="34" charset="0"/>
              </a:rPr>
              <a:t>Some will sit on the planning committee</a:t>
            </a:r>
          </a:p>
          <a:p>
            <a:pPr>
              <a:lnSpc>
                <a:spcPct val="115000"/>
              </a:lnSpc>
            </a:pPr>
            <a:r>
              <a:rPr lang="en-GB" sz="1800" dirty="0">
                <a:effectLst/>
                <a:latin typeface="Arial" panose="020B0604020202020204" pitchFamily="34" charset="0"/>
                <a:ea typeface="Arial" panose="020B0604020202020204" pitchFamily="34" charset="0"/>
              </a:rPr>
              <a:t>A few might be either planning policy portfolio holder or sit on a local plan steering group</a:t>
            </a:r>
          </a:p>
          <a:p>
            <a:pPr>
              <a:lnSpc>
                <a:spcPct val="115000"/>
              </a:lnSpc>
            </a:pPr>
            <a:r>
              <a:rPr lang="en-GB" sz="1800" dirty="0">
                <a:effectLst/>
                <a:latin typeface="Arial" panose="020B0604020202020204" pitchFamily="34" charset="0"/>
                <a:ea typeface="Arial" panose="020B0604020202020204" pitchFamily="34" charset="0"/>
              </a:rPr>
              <a:t>Some of you will be several of these things concurrently, but you need to consider which hat you are wearing. You need to be clear when considering planning policy and particularly planning applications.</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We’ll go through these different roles</a:t>
            </a:r>
          </a:p>
        </p:txBody>
      </p:sp>
      <p:sp>
        <p:nvSpPr>
          <p:cNvPr id="65" name="Google Shape;65;g24a629cd131_0_1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4a629cd131_0_2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 name="Google Shape;72;g24a629cd131_0_21: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b="1" dirty="0">
                <a:effectLst/>
                <a:latin typeface="Arial" panose="020B0604020202020204" pitchFamily="34" charset="0"/>
                <a:ea typeface="Arial" panose="020B0604020202020204" pitchFamily="34" charset="0"/>
              </a:rPr>
              <a:t>Political party member</a:t>
            </a:r>
            <a:endParaRPr lang="en-GB" sz="1800" dirty="0">
              <a:effectLst/>
              <a:latin typeface="Arial" panose="020B0604020202020204" pitchFamily="34" charset="0"/>
              <a:ea typeface="Arial" panose="020B0604020202020204" pitchFamily="34" charset="0"/>
            </a:endParaRPr>
          </a:p>
          <a:p>
            <a:pPr>
              <a:lnSpc>
                <a:spcPct val="115000"/>
              </a:lnSpc>
            </a:pPr>
            <a:r>
              <a:rPr lang="en-GB" sz="1800" i="1" dirty="0">
                <a:effectLst/>
                <a:latin typeface="Arial" panose="020B0604020202020204" pitchFamily="34" charset="0"/>
                <a:ea typeface="Arial" panose="020B0604020202020204" pitchFamily="34" charset="0"/>
              </a:rPr>
              <a:t>Pre-election</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Before election you’ll probably have been a member of your party and you are now part of a political group on council.</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will have thoughts on development in your borough or your ward, it may have been a key plank of your manifesto or campaign but planning decisions cannot be whipped.</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Non-political decision making</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It can be tempting to bring politics into planning, but that way leads to problems. If a developer or objector gets a whiff of politics in the planning decision and they can take it to review or appeal.</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Be careful how you talk about planning applications or potential development sites. If you say “I will work against any development on this site” you are pre-determining yourself for the future, as well as the present (which is fine to do just know that is what you are doing).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Others in your group</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If you say “As x political party, we will never allow this site to be developed” you might be pre-determining everyone in your group, so none of you can sit on a planning application for that site!</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Respect your colleagues and don’t put pressure on planning committee members on political grounds.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Other in opposition groups</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Same as with your own group - don’t pressure them.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National party</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Respect the position of national party, but you are elected to look after your local ward and borough, so use your judgement.</a:t>
            </a:r>
          </a:p>
          <a:p>
            <a:pPr marL="0" lvl="0" indent="0" algn="l" rtl="0">
              <a:lnSpc>
                <a:spcPct val="100000"/>
              </a:lnSpc>
              <a:spcBef>
                <a:spcPts val="0"/>
              </a:spcBef>
              <a:spcAft>
                <a:spcPts val="0"/>
              </a:spcAft>
              <a:buSzPts val="1400"/>
              <a:buFont typeface="Arial"/>
              <a:buNone/>
            </a:pPr>
            <a:endParaRPr dirty="0"/>
          </a:p>
        </p:txBody>
      </p:sp>
      <p:sp>
        <p:nvSpPr>
          <p:cNvPr id="73" name="Google Shape;73;g24a629cd131_0_21:notes"/>
          <p:cNvSpPr txBox="1">
            <a:spLocks noGrp="1"/>
          </p:cNvSpPr>
          <p:nvPr>
            <p:ph type="sldNum" idx="12"/>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31</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4a629cd131_0_9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 name="Google Shape;79;g24a629cd131_0_99: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b="1" dirty="0">
                <a:effectLst/>
                <a:latin typeface="Arial" panose="020B0604020202020204" pitchFamily="34" charset="0"/>
                <a:ea typeface="Arial" panose="020B0604020202020204" pitchFamily="34" charset="0"/>
              </a:rPr>
              <a:t>Parish Councillor</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Whole ward and borough</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Some of you will have been or are parish councillors, so may previously discussed and commented on planning applications. You may still do that in your role as a parish councillor, but be aware that you are now a district or unitary councillor and you must do what is best for the whole council area, not just one parish anymore.</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I came across one councillor who has 16 parishes in his ward. If you sit on one of those or even more, you still need to think about the whole area you are elected to represent.</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Commenting v decision making</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You are part of the decision making body (council) now, so bear that in mind. The local plan you judge applications by is YOUR plan (even if you weren’t elected or weren’t in administration when it was agreed).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Discussion at parish meeting</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If you are a sitting parish council member, you might want to consider if you wish to be present or contribute when the parish discusses planning applications.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will need to consider if this could be perceived as a conflict of interest if it helps the parish you live in, but the neighbouring parish considers it harmful. “This new hall will great for us, so I’ll help get it approved”. Or could be seen as pre-determination if you sit on planning committee or undue influence to colleagues if not. “I hear your views and it’s clear everyone is against this application so I’ll make sure it isn’t passed”.</a:t>
            </a:r>
          </a:p>
          <a:p>
            <a:pPr marL="0" lvl="0" indent="0" algn="l" rtl="0">
              <a:lnSpc>
                <a:spcPct val="100000"/>
              </a:lnSpc>
              <a:spcBef>
                <a:spcPts val="0"/>
              </a:spcBef>
              <a:spcAft>
                <a:spcPts val="0"/>
              </a:spcAft>
              <a:buSzPts val="1400"/>
              <a:buFont typeface="Arial"/>
              <a:buNone/>
            </a:pPr>
            <a:endParaRPr dirty="0"/>
          </a:p>
        </p:txBody>
      </p:sp>
      <p:sp>
        <p:nvSpPr>
          <p:cNvPr id="80" name="Google Shape;80;g24a629cd131_0_99:notes"/>
          <p:cNvSpPr txBox="1">
            <a:spLocks noGrp="1"/>
          </p:cNvSpPr>
          <p:nvPr>
            <p:ph type="sldNum" idx="12"/>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32</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a629cd131_0_10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g24a629cd131_0_105: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b="1" dirty="0">
                <a:effectLst/>
                <a:latin typeface="Arial" panose="020B0604020202020204" pitchFamily="34" charset="0"/>
                <a:ea typeface="Arial" panose="020B0604020202020204" pitchFamily="34" charset="0"/>
              </a:rPr>
              <a:t>Ward Councillor</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Want to spend a little time on this. You have a key role.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Inform/consult</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You can help your residents find out about a planning application in their area. Formal council consultations only go so far, you are free to let more residents know about the application and encourage them to respond (not which way to respond).</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can also help spread the word about consultations on planning policy. You can door knock or leaflet to make sure everyone knows how to contribute to the process.</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Navigate the system</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Make sure you understand the system yourself. It varies between councils so read your policies and if you don’t understand what can be done and what can’t, ask! You can speak to more experienced colleagues or officers.</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The rules vary depending on the type of application. Some you can’t consider all aspects you would for a full application, but residents will expect your help on these as well.</a:t>
            </a:r>
          </a:p>
          <a:p>
            <a:pPr>
              <a:lnSpc>
                <a:spcPct val="115000"/>
              </a:lnSpc>
            </a:pPr>
            <a:r>
              <a:rPr lang="en-GB" sz="1800" dirty="0">
                <a:effectLst/>
                <a:latin typeface="Arial" panose="020B0604020202020204" pitchFamily="34" charset="0"/>
                <a:ea typeface="Arial" panose="020B0604020202020204" pitchFamily="34" charset="0"/>
              </a:rPr>
              <a:t> </a:t>
            </a:r>
          </a:p>
          <a:p>
            <a:pPr marL="342900" lvl="0" indent="-342900">
              <a:lnSpc>
                <a:spcPct val="115000"/>
              </a:lnSpc>
              <a:buFont typeface="Arial" panose="020B0604020202020204" pitchFamily="34" charset="0"/>
              <a:buChar char="●"/>
            </a:pPr>
            <a:r>
              <a:rPr lang="en-GB" sz="1800" u="none" strike="noStrike" dirty="0">
                <a:effectLst/>
                <a:latin typeface="Arial" panose="020B0604020202020204" pitchFamily="34" charset="0"/>
                <a:ea typeface="Arial" panose="020B0604020202020204" pitchFamily="34" charset="0"/>
              </a:rPr>
              <a:t>Permitted development </a:t>
            </a:r>
          </a:p>
          <a:p>
            <a:pPr marL="342900" lvl="0" indent="-342900">
              <a:lnSpc>
                <a:spcPct val="115000"/>
              </a:lnSpc>
              <a:buFont typeface="Arial" panose="020B0604020202020204" pitchFamily="34" charset="0"/>
              <a:buChar char="●"/>
            </a:pPr>
            <a:r>
              <a:rPr lang="en-GB" sz="1800" u="none" strike="noStrike" dirty="0">
                <a:effectLst/>
                <a:latin typeface="Arial" panose="020B0604020202020204" pitchFamily="34" charset="0"/>
                <a:ea typeface="Arial" panose="020B0604020202020204" pitchFamily="34" charset="0"/>
              </a:rPr>
              <a:t>Telecommunications masts</a:t>
            </a:r>
          </a:p>
          <a:p>
            <a:pPr marL="342900" lvl="0" indent="-342900">
              <a:lnSpc>
                <a:spcPct val="115000"/>
              </a:lnSpc>
              <a:buFont typeface="Arial" panose="020B0604020202020204" pitchFamily="34" charset="0"/>
              <a:buChar char="●"/>
            </a:pPr>
            <a:r>
              <a:rPr lang="en-GB" sz="1800" u="none" strike="noStrike" dirty="0">
                <a:effectLst/>
                <a:latin typeface="Arial" panose="020B0604020202020204" pitchFamily="34" charset="0"/>
                <a:ea typeface="Arial" panose="020B0604020202020204" pitchFamily="34" charset="0"/>
              </a:rPr>
              <a:t>Tree protection orders</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can help residents navigate the system. It is complex and can be scary (especially if they end up wanting to speak at the committee). You can help them understand planning grounds for objection or support. Help them to express their views in a way that gets the points across to the decision makers (councillors or officers).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Residents can have a habit of wanting to write long emails covering many non-planning grounds. You can encourage them to concentrate on the main issues in a concise way to make sure they’re case for objection or support is as strong as possible.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Don’t underestimate just how important these 2 aspects are in your ward role. Residents look to you for help.</a:t>
            </a:r>
          </a:p>
          <a:p>
            <a:pPr>
              <a:lnSpc>
                <a:spcPct val="115000"/>
              </a:lnSpc>
            </a:pPr>
            <a:r>
              <a:rPr lang="en-GB" sz="1800" i="1"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i="1" dirty="0">
                <a:effectLst/>
                <a:latin typeface="Arial" panose="020B0604020202020204" pitchFamily="34" charset="0"/>
                <a:ea typeface="Arial" panose="020B0604020202020204" pitchFamily="34" charset="0"/>
              </a:rPr>
              <a:t>Object or support</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You can object or support an application yourself as an individual or with any fellow ward councillors.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If you are personally affected by an application (more than most other residents or it’s on your register of interests - i.e. it’s on your road, your kids school, partner’s place of work etc) you may have different rules. Ask your monitoring officer, if you are allowed to speak or not.</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Call-in</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You can, probably, call in the decision to committee - spend some time understanding the rules your council has for councillors calling into committee. It varies widely across councils. </a:t>
            </a:r>
          </a:p>
          <a:p>
            <a:pPr>
              <a:lnSpc>
                <a:spcPct val="115000"/>
              </a:lnSpc>
            </a:pPr>
            <a:r>
              <a:rPr lang="en-GB" sz="1800" i="1"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i="1" dirty="0">
                <a:effectLst/>
                <a:latin typeface="Arial" panose="020B0604020202020204" pitchFamily="34" charset="0"/>
                <a:ea typeface="Arial" panose="020B0604020202020204" pitchFamily="34" charset="0"/>
              </a:rPr>
              <a:t>Object/Support and Call-in</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If you also sit on the planning committee be careful. You can still object or support the application but be aware these will probably stop you from sitting on that decision. If you don’t, think about if you are hearing just the loud few, not the silent majority.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Think carefully about your planning grounds for your comments or your call-in. Think about how it will look. Will you appear to be nimby? “objects to a block of flats in their ward but quite happy to put it in others!”</a:t>
            </a:r>
          </a:p>
          <a:p>
            <a:pPr>
              <a:lnSpc>
                <a:spcPct val="115000"/>
              </a:lnSpc>
            </a:pPr>
            <a:r>
              <a:rPr lang="en-GB" sz="1800" dirty="0">
                <a:effectLst/>
                <a:latin typeface="Arial" panose="020B0604020202020204" pitchFamily="34" charset="0"/>
                <a:ea typeface="Arial" panose="020B0604020202020204" pitchFamily="34" charset="0"/>
              </a:rPr>
              <a:t>Are you objecting to any development on the site or are you looking to get conditions added into a permission to minimise the impact on existing residents? What are your objections, what do you think could be done to overcome them?</a:t>
            </a:r>
          </a:p>
          <a:p>
            <a:pPr marL="0" lvl="0" indent="0" algn="l" rtl="0">
              <a:lnSpc>
                <a:spcPct val="100000"/>
              </a:lnSpc>
              <a:spcBef>
                <a:spcPts val="0"/>
              </a:spcBef>
              <a:spcAft>
                <a:spcPts val="0"/>
              </a:spcAft>
              <a:buSzPts val="1400"/>
              <a:buFont typeface="Arial"/>
              <a:buNone/>
            </a:pPr>
            <a:endParaRPr dirty="0"/>
          </a:p>
        </p:txBody>
      </p:sp>
      <p:sp>
        <p:nvSpPr>
          <p:cNvPr id="87" name="Google Shape;87;g24a629cd131_0_105:notes"/>
          <p:cNvSpPr txBox="1">
            <a:spLocks noGrp="1"/>
          </p:cNvSpPr>
          <p:nvPr>
            <p:ph type="sldNum" idx="12"/>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4a629cd131_0_11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 name="Google Shape;93;g24a629cd131_0_111: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a:p>
            <a:pPr>
              <a:lnSpc>
                <a:spcPct val="115000"/>
              </a:lnSpc>
            </a:pPr>
            <a:r>
              <a:rPr lang="en-GB" sz="1800" b="1" dirty="0">
                <a:effectLst/>
                <a:latin typeface="Arial" panose="020B0604020202020204" pitchFamily="34" charset="0"/>
                <a:ea typeface="Arial" panose="020B0604020202020204" pitchFamily="34" charset="0"/>
              </a:rPr>
              <a:t>Member of the planning committee</a:t>
            </a:r>
            <a:endParaRPr lang="en-GB" sz="1800" dirty="0">
              <a:effectLst/>
              <a:latin typeface="Arial" panose="020B0604020202020204" pitchFamily="34" charset="0"/>
              <a:ea typeface="Arial" panose="020B0604020202020204" pitchFamily="34" charset="0"/>
            </a:endParaRPr>
          </a:p>
          <a:p>
            <a:pPr>
              <a:lnSpc>
                <a:spcPct val="115000"/>
              </a:lnSpc>
            </a:pPr>
            <a:r>
              <a:rPr lang="en-GB" sz="1800" b="1" dirty="0">
                <a:effectLs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i="1" dirty="0">
                <a:effectLst/>
                <a:latin typeface="Arial" panose="020B0604020202020204" pitchFamily="34" charset="0"/>
                <a:ea typeface="Arial" panose="020B0604020202020204" pitchFamily="34" charset="0"/>
              </a:rPr>
              <a:t>Understand your planning policies</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Read and understand the planning policy documents. If you need more help understanding, ask the officers. Initial training can only cover an element of the mass of information you’ll need to read and comprehend. There may be further training available on, maybe section 106s, viability assessments, design, heritage and conservation etc. Try to take up all available training offered to you. Use the PAS website as well.</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Predetermination v predisposition</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Remember predetermination v predisposition - I err on the side of caution and don’t even give an opinion, unless I am prepared to pull myself off that committee. It doesn’t mean I can’t inform my ward residents about an application or support my ward residents to make their objections by helping explain the process. I say that I am happy to listen and help them on the process, but due to the quasi-judicial nature of planning I won’t be giving an opinion until the decision making committee.</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I don’t want to undermine the rules as set out by Pete earlier, but if unsure err on the side of caution, especially as a new councillor and speak to your planning officer or monitoring officer if necessary.</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Balancing exercise</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Your job is to weigh up the pros and cons of any application. No application (in my experience) meets 100% of policy. No application is perfect or without any merit, so there will always be a balancing exercise to undertake. You must not, or even not appear to be, favouring one side over the other. You must be objective using your planning policy to reach a reasoned conclusion.</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Listening</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Do listen to all views - this can be emails from residents before the meeting, comments during the consultation, developers, parish councils, resident associations, design reviews.</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I always insist on the full redacted comments on the application, so I can read in the residents own words, not just the officer summary. Sometimes it can be a lot of work by officers to do the redaction, but being able to say to residents you have read their actual comments (when they accuse the officer of missing some key points) is powerful and shows you are listening (even if you don’t agree with them).</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Actively listen to anyone speaking at the committee.</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Developers will want to tell you why their application is a good one, don’t dismiss everything they say “as they are the developers”. But also don’t take everything they say as gospel, they will not point out where the application doesn’t meet policy or potentially creates harm.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Working with officers</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Read the agenda papers - There is nothing more annoying that a councillor who hasn’t and has to be corrected at the meeting. However, don’t be afraid to ask questions. If you have read the papers and it isn’t clear to you, then how will it be clear to residents?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If you are going to ask a technical question at committee then let the officers know in advance so they can have the answers to hand. There are no brownie points in making everyone wait whilst the officer pulls out the file to take a measurement from a drawing just because you wanted to ‘surprise’ the officer! I have also been known to ask questions where I do know the answer, but I want it given in a public forum, so it is clear for everyone interested in the application.</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Don’t be afraid to ask officers about adding conditions or </a:t>
            </a:r>
            <a:r>
              <a:rPr lang="en-GB" sz="1800" dirty="0" err="1">
                <a:effectLst/>
                <a:latin typeface="Arial" panose="020B0604020202020204" pitchFamily="34" charset="0"/>
                <a:ea typeface="Arial" panose="020B0604020202020204" pitchFamily="34" charset="0"/>
              </a:rPr>
              <a:t>informatives</a:t>
            </a:r>
            <a:r>
              <a:rPr lang="en-GB" sz="1800" dirty="0">
                <a:effectLst/>
                <a:latin typeface="Arial" panose="020B0604020202020204" pitchFamily="34" charset="0"/>
                <a:ea typeface="Arial" panose="020B0604020202020204" pitchFamily="34" charset="0"/>
              </a:rPr>
              <a:t>. If you think it may improve the application, by reducing the impact then ask. For example, if there are traffic concerns during construction can modify or add in mitigations such as hours of construction traffic, or route to take to and from site? Your officers will be able to advise if that is a reasonable request. If you know you might look to do that in advance of the meeting, then officers can come prepared with wording for a condition or even provided in late material.</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The officers are on your side. A good working relationship with key officers is a positive. They are the professionals, but they are not infallible, so discussion is a good thing.</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i="1" dirty="0">
                <a:effectLst/>
                <a:latin typeface="Arial" panose="020B0604020202020204" pitchFamily="34" charset="0"/>
                <a:ea typeface="Arial" panose="020B0604020202020204" pitchFamily="34" charset="0"/>
              </a:rPr>
              <a:t>On public display</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Planning committees can be popular events! You’ll often have a public gallery.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Whilst there is no requirement for you to explain your vote, when it comes to that point, if residents have come along to the meeting or are watching online, then you may wish to express your views after the debate before the vote. It can help residents understand why you are voting the way you do and that you have listened to their concerns.</a:t>
            </a:r>
          </a:p>
          <a:p>
            <a:pPr marL="0" lvl="0" indent="0" algn="l" rtl="0">
              <a:lnSpc>
                <a:spcPct val="100000"/>
              </a:lnSpc>
              <a:spcBef>
                <a:spcPts val="0"/>
              </a:spcBef>
              <a:spcAft>
                <a:spcPts val="0"/>
              </a:spcAft>
              <a:buSzPts val="1400"/>
              <a:buFont typeface="Arial"/>
              <a:buNone/>
            </a:pPr>
            <a:endParaRPr dirty="0"/>
          </a:p>
        </p:txBody>
      </p:sp>
      <p:sp>
        <p:nvSpPr>
          <p:cNvPr id="94" name="Google Shape;94;g24a629cd131_0_111:notes"/>
          <p:cNvSpPr txBox="1">
            <a:spLocks noGrp="1"/>
          </p:cNvSpPr>
          <p:nvPr>
            <p:ph type="sldNum" idx="12"/>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a629cd131_0_1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 name="Google Shape;100;g24a629cd131_0_117: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b="1" dirty="0">
                <a:effectLst/>
                <a:latin typeface="Arial" panose="020B0604020202020204" pitchFamily="34" charset="0"/>
                <a:ea typeface="Arial" panose="020B0604020202020204" pitchFamily="34" charset="0"/>
              </a:rPr>
              <a:t>Strategic committee member</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may be part of a steering group that is working on a planning policy, either full local plan, neighbourhood plan or a specific policy. Or you may be the portfolio holder or part of the committee/cabinet that will approve it.</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need to use evidence for your approach and apply fairness. You cannot decide elements that are in contradiction from a ‘higher’ plan like the NPPF.</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need to try and think how what the plan says will affect actual applications. And remember this isn’t all about housing numbers, as plans cover many other aspects of local development.</a:t>
            </a:r>
          </a:p>
          <a:p>
            <a:pPr>
              <a:lnSpc>
                <a:spcPct val="115000"/>
              </a:lnSpc>
            </a:pPr>
            <a:r>
              <a:rPr lang="en-GB" sz="1800" dirty="0">
                <a:effectLst/>
                <a:latin typeface="Arial" panose="020B0604020202020204" pitchFamily="34" charset="0"/>
                <a:ea typeface="Arial" panose="020B0604020202020204" pitchFamily="34" charset="0"/>
              </a:rPr>
              <a:t> </a:t>
            </a:r>
          </a:p>
          <a:p>
            <a:pPr marL="0" lvl="0" indent="0" algn="l" rtl="0">
              <a:lnSpc>
                <a:spcPct val="100000"/>
              </a:lnSpc>
              <a:spcBef>
                <a:spcPts val="0"/>
              </a:spcBef>
              <a:spcAft>
                <a:spcPts val="0"/>
              </a:spcAft>
              <a:buSzPts val="1400"/>
              <a:buFont typeface="Arial"/>
              <a:buNone/>
            </a:pPr>
            <a:endParaRPr dirty="0"/>
          </a:p>
        </p:txBody>
      </p:sp>
      <p:sp>
        <p:nvSpPr>
          <p:cNvPr id="101" name="Google Shape;101;g24a629cd131_0_117:notes"/>
          <p:cNvSpPr txBox="1">
            <a:spLocks noGrp="1"/>
          </p:cNvSpPr>
          <p:nvPr>
            <p:ph type="sldNum" idx="12"/>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35</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4a629cd131_0_12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g24a629cd131_0_123: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Keep yourself informed throughout your time as a councillor! Planning policy changes all the time and more changes are always coming, so it is a continuous learning exercise.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If you want more information on changes coming ask your planning chair or officers for training on it. The better you understand how it affects your ward and your borough, the better placed you will be to either help residents or make decision at committee.</a:t>
            </a:r>
          </a:p>
          <a:p>
            <a:pPr marL="457200" lvl="0" indent="-228600" algn="l" rtl="0">
              <a:lnSpc>
                <a:spcPct val="100000"/>
              </a:lnSpc>
              <a:spcBef>
                <a:spcPts val="0"/>
              </a:spcBef>
              <a:spcAft>
                <a:spcPts val="0"/>
              </a:spcAft>
              <a:buSzPts val="2600"/>
              <a:buNone/>
            </a:pPr>
            <a:endParaRPr sz="1800" dirty="0"/>
          </a:p>
        </p:txBody>
      </p:sp>
      <p:sp>
        <p:nvSpPr>
          <p:cNvPr id="108" name="Google Shape;108;g24a629cd131_0_123:notes"/>
          <p:cNvSpPr txBox="1"/>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GB" sz="4400" b="1"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4a629cd131_0_17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 name="Google Shape;116;g24a629cd131_0_176:notes"/>
          <p:cNvSpPr txBox="1">
            <a:spLocks noGrp="1"/>
          </p:cNvSpPr>
          <p:nvPr>
            <p:ph type="body" idx="1"/>
          </p:nvPr>
        </p:nvSpPr>
        <p:spPr>
          <a:xfrm>
            <a:off x="685480" y="4344135"/>
            <a:ext cx="5487000" cy="4114800"/>
          </a:xfrm>
          <a:prstGeom prst="rect">
            <a:avLst/>
          </a:prstGeom>
          <a:noFill/>
          <a:ln>
            <a:noFill/>
          </a:ln>
        </p:spPr>
        <p:txBody>
          <a:bodyPr spcFirstLastPara="1" wrap="square" lIns="91425" tIns="45700" rIns="91425" bIns="45700" anchor="t" anchorCtr="0">
            <a:noAutofit/>
          </a:bodyPr>
          <a:lstStyle/>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Planning is really important. On the committee or through your work as a ward councillor or considering your planning policy, you are aiming to make positive changes that will still be around in hundreds of years.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You are leaders of your place, you are helping improve it for the future - isn’t that why you got elected in the first place? Embrace the opportunity that the planning process gives you.</a:t>
            </a:r>
          </a:p>
          <a:p>
            <a:pPr marL="0" lvl="0" indent="0" algn="l" rtl="0">
              <a:lnSpc>
                <a:spcPct val="100000"/>
              </a:lnSpc>
              <a:spcBef>
                <a:spcPts val="0"/>
              </a:spcBef>
              <a:spcAft>
                <a:spcPts val="0"/>
              </a:spcAft>
              <a:buSzPts val="1400"/>
              <a:buFont typeface="Arial"/>
              <a:buNone/>
            </a:pPr>
            <a:endParaRPr dirty="0"/>
          </a:p>
        </p:txBody>
      </p:sp>
      <p:sp>
        <p:nvSpPr>
          <p:cNvPr id="117" name="Google Shape;117;g24a629cd131_0_176:notes"/>
          <p:cNvSpPr txBox="1">
            <a:spLocks noGrp="1"/>
          </p:cNvSpPr>
          <p:nvPr>
            <p:ph type="sldNum" idx="12"/>
          </p:nvPr>
        </p:nvSpPr>
        <p:spPr>
          <a:xfrm>
            <a:off x="3883850" y="8685330"/>
            <a:ext cx="29724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37</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CE12E83-BB57-4E4A-AA40-EF30FEFFC7C8}"/>
              </a:ext>
            </a:extLst>
          </p:cNvPr>
          <p:cNvSpPr>
            <a:spLocks noGrp="1" noRot="1" noChangeAspect="1" noChangeArrowheads="1" noTextEdit="1"/>
          </p:cNvSpPr>
          <p:nvPr>
            <p:ph type="sldImg"/>
          </p:nvPr>
        </p:nvSpPr>
        <p:spPr>
          <a:xfrm>
            <a:off x="725488" y="741363"/>
            <a:ext cx="5346700" cy="3702050"/>
          </a:xfrm>
          <a:ln/>
        </p:spPr>
      </p:sp>
      <p:sp>
        <p:nvSpPr>
          <p:cNvPr id="100355" name="Notes Placeholder 2">
            <a:extLst>
              <a:ext uri="{FF2B5EF4-FFF2-40B4-BE49-F238E27FC236}">
                <a16:creationId xmlns:a16="http://schemas.microsoft.com/office/drawing/2014/main" id="{1E7AD40D-6B55-4D47-961A-789C1FF00B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ea typeface="ＭＳ Ｐゴシック" panose="020B0600070205080204" pitchFamily="34" charset="-128"/>
              </a:rPr>
              <a:t>This slide can be as long as you want it to be and a useful ‘takeaway’ for future reference</a:t>
            </a:r>
          </a:p>
        </p:txBody>
      </p:sp>
      <p:sp>
        <p:nvSpPr>
          <p:cNvPr id="100356" name="Slide Number Placeholder 3">
            <a:extLst>
              <a:ext uri="{FF2B5EF4-FFF2-40B4-BE49-F238E27FC236}">
                <a16:creationId xmlns:a16="http://schemas.microsoft.com/office/drawing/2014/main" id="{9AEDBADD-9C3C-4EF1-BE23-F32313BCCD2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400" b="1">
                <a:solidFill>
                  <a:schemeClr val="tx2"/>
                </a:solidFill>
                <a:latin typeface="Arial" panose="020B0604020202020204" pitchFamily="34" charset="0"/>
                <a:ea typeface="ＭＳ Ｐゴシック" panose="020B0600070205080204" pitchFamily="34" charset="-128"/>
              </a:defRPr>
            </a:lvl1pPr>
            <a:lvl2pPr marL="742950" indent="-285750">
              <a:defRPr sz="4400" b="1">
                <a:solidFill>
                  <a:schemeClr val="tx2"/>
                </a:solidFill>
                <a:latin typeface="Arial" panose="020B0604020202020204" pitchFamily="34" charset="0"/>
                <a:ea typeface="ＭＳ Ｐゴシック" panose="020B0600070205080204" pitchFamily="34" charset="-128"/>
              </a:defRPr>
            </a:lvl2pPr>
            <a:lvl3pPr marL="1143000" indent="-228600">
              <a:defRPr sz="4400" b="1">
                <a:solidFill>
                  <a:schemeClr val="tx2"/>
                </a:solidFill>
                <a:latin typeface="Arial" panose="020B0604020202020204" pitchFamily="34" charset="0"/>
                <a:ea typeface="ＭＳ Ｐゴシック" panose="020B0600070205080204" pitchFamily="34" charset="-128"/>
              </a:defRPr>
            </a:lvl3pPr>
            <a:lvl4pPr marL="1600200" indent="-228600">
              <a:defRPr sz="4400" b="1">
                <a:solidFill>
                  <a:schemeClr val="tx2"/>
                </a:solidFill>
                <a:latin typeface="Arial" panose="020B0604020202020204" pitchFamily="34" charset="0"/>
                <a:ea typeface="ＭＳ Ｐゴシック" panose="020B0600070205080204" pitchFamily="34" charset="-128"/>
              </a:defRPr>
            </a:lvl4pPr>
            <a:lvl5pPr marL="2057400" indent="-228600">
              <a:defRPr sz="44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9FBB36-1881-4752-B94E-1A43E08F27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3a80f3ffaf_0_363: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23a80f3ffaf_0_363: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Thank you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PAS produces a free monthly bulletin were we share information and access to session that we run. Accessed via the PAS website.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015" name="Google Shape;1015;g23a80f3ffaf_0_363:notes"/>
          <p:cNvSpPr txBox="1">
            <a:spLocks noGrp="1"/>
          </p:cNvSpPr>
          <p:nvPr>
            <p:ph type="sldNum" idx="12"/>
          </p:nvPr>
        </p:nvSpPr>
        <p:spPr>
          <a:xfrm>
            <a:off x="3849687" y="9378950"/>
            <a:ext cx="2946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28b709d3c7_0_9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228b709d3c7_0_9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SteIt</a:t>
            </a:r>
            <a:r>
              <a:rPr lang="en-US" dirty="0"/>
              <a:t> will come as </a:t>
            </a:r>
            <a:r>
              <a:rPr lang="en-US" b="1" dirty="0"/>
              <a:t>no surprise to you that planning can creates headlines</a:t>
            </a: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dirty="0"/>
              <a:t>Planning has a process  - and The public and </a:t>
            </a:r>
            <a:r>
              <a:rPr lang="en-US" dirty="0" err="1"/>
              <a:t>councillors</a:t>
            </a:r>
            <a:r>
              <a:rPr lang="en-US" dirty="0"/>
              <a:t> engage throughout this process through to a decision being made and whether something is built or not.</a:t>
            </a:r>
          </a:p>
          <a:p>
            <a:pPr marL="0" lvl="0" indent="0" algn="l" rtl="0">
              <a:spcBef>
                <a:spcPts val="0"/>
              </a:spcBef>
              <a:spcAft>
                <a:spcPts val="0"/>
              </a:spcAft>
              <a:buNone/>
            </a:pPr>
            <a:r>
              <a:rPr lang="en-US" dirty="0"/>
              <a:t>It can </a:t>
            </a:r>
            <a:r>
              <a:rPr lang="en-US" b="1" dirty="0"/>
              <a:t>seem complex at times and often seem to have its own language and complex rules </a:t>
            </a:r>
            <a:r>
              <a:rPr lang="en-US" dirty="0"/>
              <a:t>.</a:t>
            </a:r>
          </a:p>
          <a:p>
            <a:pPr marL="0" lvl="0" indent="0" algn="l" rtl="0">
              <a:spcBef>
                <a:spcPts val="0"/>
              </a:spcBef>
              <a:spcAft>
                <a:spcPts val="0"/>
              </a:spcAft>
              <a:buNone/>
            </a:pPr>
            <a:endParaRPr dirty="0">
              <a:solidFill>
                <a:srgbClr val="000000"/>
              </a:solidFill>
            </a:endParaRPr>
          </a:p>
        </p:txBody>
      </p:sp>
      <p:sp>
        <p:nvSpPr>
          <p:cNvPr id="331" name="Google Shape;331;g228b709d3c7_0_96: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28b709d3c7_0_150: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28b709d3c7_0_150:notes"/>
          <p:cNvSpPr txBox="1">
            <a:spLocks noGrp="1"/>
          </p:cNvSpPr>
          <p:nvPr>
            <p:ph type="body" idx="1"/>
          </p:nvPr>
        </p:nvSpPr>
        <p:spPr>
          <a:xfrm>
            <a:off x="679450" y="4691062"/>
            <a:ext cx="5438700" cy="444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Just to add a bit of technical detail to that overview..</a:t>
            </a:r>
          </a:p>
          <a:p>
            <a:pPr marL="457200" lvl="0" indent="-381000" algn="l" rtl="0">
              <a:spcBef>
                <a:spcPts val="0"/>
              </a:spcBef>
              <a:spcAft>
                <a:spcPts val="0"/>
              </a:spcAft>
              <a:buSzPts val="2400"/>
              <a:buChar char="●"/>
            </a:pPr>
            <a:r>
              <a:rPr lang="en-GB" sz="1800" dirty="0"/>
              <a:t>All </a:t>
            </a:r>
            <a:r>
              <a:rPr lang="en-GB" sz="1800" b="1" dirty="0"/>
              <a:t>development requires a decision </a:t>
            </a:r>
            <a:r>
              <a:rPr lang="en-GB" sz="1800" dirty="0"/>
              <a:t>– Permitted Development, Local or National applications</a:t>
            </a:r>
          </a:p>
          <a:p>
            <a:pPr marL="76200" lvl="0" algn="l" rtl="0">
              <a:spcBef>
                <a:spcPts val="0"/>
              </a:spcBef>
              <a:spcAft>
                <a:spcPts val="0"/>
              </a:spcAft>
              <a:buSzPts val="2400"/>
            </a:pPr>
            <a:r>
              <a:rPr lang="en-GB" sz="1800" dirty="0"/>
              <a:t> </a:t>
            </a:r>
          </a:p>
          <a:p>
            <a:pPr marL="457200" lvl="0" indent="-381000" algn="l" rtl="0">
              <a:spcBef>
                <a:spcPts val="0"/>
              </a:spcBef>
              <a:spcAft>
                <a:spcPts val="0"/>
              </a:spcAft>
              <a:buSzPts val="2400"/>
              <a:buChar char="●"/>
            </a:pPr>
            <a:r>
              <a:rPr lang="en-GB" sz="1800" dirty="0"/>
              <a:t>We </a:t>
            </a:r>
            <a:r>
              <a:rPr lang="en-GB" sz="1800" b="1" dirty="0"/>
              <a:t>have a plan lead system </a:t>
            </a:r>
            <a:r>
              <a:rPr lang="en-GB" sz="1800" dirty="0"/>
              <a:t>– </a:t>
            </a:r>
            <a:r>
              <a:rPr lang="en-GB" sz="1800" b="1" dirty="0"/>
              <a:t>national &amp; local policy is the framework</a:t>
            </a:r>
          </a:p>
          <a:p>
            <a:pPr marL="76200" lvl="0" algn="l" rtl="0">
              <a:spcBef>
                <a:spcPts val="0"/>
              </a:spcBef>
              <a:spcAft>
                <a:spcPts val="0"/>
              </a:spcAft>
              <a:buSzPts val="2400"/>
            </a:pPr>
            <a:endParaRPr lang="en-GB" sz="1800" dirty="0"/>
          </a:p>
          <a:p>
            <a:pPr marL="457200" lvl="0" indent="-381000" algn="l" rtl="0">
              <a:spcBef>
                <a:spcPts val="0"/>
              </a:spcBef>
              <a:spcAft>
                <a:spcPts val="0"/>
              </a:spcAft>
              <a:buSzPts val="2400"/>
              <a:buChar char="●"/>
            </a:pPr>
            <a:r>
              <a:rPr lang="en-GB" sz="1800" dirty="0"/>
              <a:t>There is </a:t>
            </a:r>
            <a:r>
              <a:rPr lang="en-GB" sz="1800" b="1" dirty="0"/>
              <a:t>a presumption in favour of sustainable development</a:t>
            </a:r>
          </a:p>
          <a:p>
            <a:pPr marL="457200" lvl="0" indent="0" algn="l" rtl="0">
              <a:spcBef>
                <a:spcPts val="0"/>
              </a:spcBef>
              <a:spcAft>
                <a:spcPts val="0"/>
              </a:spcAft>
              <a:buNone/>
            </a:pPr>
            <a:endParaRPr lang="en-GB" sz="1800" dirty="0"/>
          </a:p>
          <a:p>
            <a:pPr marL="457200" lvl="0" indent="-381000" algn="l" rtl="0">
              <a:spcBef>
                <a:spcPts val="0"/>
              </a:spcBef>
              <a:spcAft>
                <a:spcPts val="0"/>
              </a:spcAft>
              <a:buSzPts val="2400"/>
              <a:buChar char="●"/>
            </a:pPr>
            <a:r>
              <a:rPr lang="en-GB" sz="1800" b="1" dirty="0"/>
              <a:t>Decisions are only made on planning considerations</a:t>
            </a:r>
          </a:p>
          <a:p>
            <a:pPr marL="457200" lvl="0" indent="0" algn="l" rtl="0">
              <a:spcBef>
                <a:spcPts val="0"/>
              </a:spcBef>
              <a:spcAft>
                <a:spcPts val="0"/>
              </a:spcAft>
              <a:buNone/>
            </a:pPr>
            <a:endParaRPr lang="en-GB" sz="1800" dirty="0"/>
          </a:p>
          <a:p>
            <a:pPr marL="457200" lvl="0" indent="-381000" algn="l" rtl="0">
              <a:spcBef>
                <a:spcPts val="0"/>
              </a:spcBef>
              <a:spcAft>
                <a:spcPts val="0"/>
              </a:spcAft>
              <a:buSzPts val="2400"/>
              <a:buChar char="●"/>
            </a:pPr>
            <a:r>
              <a:rPr lang="en-GB" sz="1800" b="1" dirty="0"/>
              <a:t>Decisions can be challenged </a:t>
            </a:r>
            <a:r>
              <a:rPr lang="en-GB" sz="1800" dirty="0"/>
              <a:t>through </a:t>
            </a:r>
            <a:r>
              <a:rPr lang="en-GB" sz="1800" b="1" dirty="0"/>
              <a:t>Planning Appeals, Judicial Reviews or Ombudsman Complaints</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err="1"/>
              <a:t>Councillors’</a:t>
            </a:r>
            <a:r>
              <a:rPr lang="en-US" b="1" dirty="0"/>
              <a:t> roles vary from </a:t>
            </a:r>
          </a:p>
          <a:p>
            <a:pPr marL="285750" lvl="0" indent="-285750" algn="l" rtl="0">
              <a:spcBef>
                <a:spcPts val="0"/>
              </a:spcBef>
              <a:spcAft>
                <a:spcPts val="0"/>
              </a:spcAft>
              <a:buFontTx/>
              <a:buChar char="-"/>
            </a:pPr>
            <a:r>
              <a:rPr lang="en-US" dirty="0"/>
              <a:t>helping the public to engage and understand the planning system from helping to make the long term plan or on individual applications.</a:t>
            </a:r>
          </a:p>
          <a:p>
            <a:pPr marL="285750" lvl="0" indent="-285750" algn="l" rtl="0">
              <a:spcBef>
                <a:spcPts val="0"/>
              </a:spcBef>
              <a:spcAft>
                <a:spcPts val="0"/>
              </a:spcAft>
              <a:buFontTx/>
              <a:buChar char="-"/>
            </a:pPr>
            <a:r>
              <a:rPr lang="en-US" dirty="0"/>
              <a:t>Helping to steer and Making decisions about the local plan policies aims and content </a:t>
            </a:r>
          </a:p>
          <a:p>
            <a:pPr marL="285750" lvl="0" indent="-285750" algn="l" rtl="0">
              <a:spcBef>
                <a:spcPts val="0"/>
              </a:spcBef>
              <a:spcAft>
                <a:spcPts val="0"/>
              </a:spcAft>
              <a:buFontTx/>
              <a:buChar char="-"/>
            </a:pPr>
            <a:r>
              <a:rPr lang="en-US" dirty="0"/>
              <a:t>Making decisions on planning applications at planning committee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Planning is a technical process and can seem quite complex and daunting at times. </a:t>
            </a:r>
            <a:r>
              <a:rPr lang="en-US" dirty="0"/>
              <a:t>Part </a:t>
            </a:r>
            <a:r>
              <a:rPr lang="en-US" b="1" dirty="0"/>
              <a:t>of the </a:t>
            </a:r>
            <a:r>
              <a:rPr lang="en-US" b="1" dirty="0" err="1"/>
              <a:t>councillors’</a:t>
            </a:r>
            <a:r>
              <a:rPr lang="en-US" b="1" dirty="0"/>
              <a:t> role</a:t>
            </a:r>
            <a:r>
              <a:rPr lang="en-US" dirty="0"/>
              <a:t>, whether in </a:t>
            </a:r>
            <a:r>
              <a:rPr lang="en-US" b="1" dirty="0"/>
              <a:t>steering and leading policy production</a:t>
            </a:r>
            <a:r>
              <a:rPr lang="en-US" dirty="0"/>
              <a:t>, supporting members of your </a:t>
            </a:r>
            <a:r>
              <a:rPr lang="en-US" b="1" dirty="0"/>
              <a:t>communities to engage on individual applications</a:t>
            </a:r>
            <a:r>
              <a:rPr lang="en-US" dirty="0"/>
              <a:t>, or </a:t>
            </a:r>
            <a:r>
              <a:rPr lang="en-US" b="1" dirty="0"/>
              <a:t>making decisions on applications </a:t>
            </a:r>
            <a:r>
              <a:rPr lang="en-US" dirty="0"/>
              <a:t>is </a:t>
            </a:r>
            <a:r>
              <a:rPr lang="en-US" b="1" dirty="0"/>
              <a:t>to help to give clarity and improve understanding of how and why decisions are made</a:t>
            </a:r>
            <a:r>
              <a:rPr lang="en-US" dirty="0"/>
              <a:t>. – this can be very hard.</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50" name="Google Shape;350;g228b709d3c7_0_150:notes"/>
          <p:cNvSpPr txBox="1">
            <a:spLocks noGrp="1"/>
          </p:cNvSpPr>
          <p:nvPr>
            <p:ph type="sldNum" idx="12"/>
          </p:nvPr>
        </p:nvSpPr>
        <p:spPr>
          <a:xfrm>
            <a:off x="3849687" y="9378950"/>
            <a:ext cx="29463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sz="1400"/>
          </a:p>
        </p:txBody>
      </p:sp>
    </p:spTree>
    <p:extLst>
      <p:ext uri="{BB962C8B-B14F-4D97-AF65-F5344CB8AC3E}">
        <p14:creationId xmlns:p14="http://schemas.microsoft.com/office/powerpoint/2010/main" val="270329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a80f3ffaf_0_156: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6</a:t>
            </a:fld>
            <a:endParaRPr/>
          </a:p>
        </p:txBody>
      </p:sp>
      <p:sp>
        <p:nvSpPr>
          <p:cNvPr id="255" name="Google Shape;255;g23a80f3ffaf_0_156: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g23a80f3ffaf_0_156: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408192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28b709d3c7_0_875:notes"/>
          <p:cNvSpPr>
            <a:spLocks noGrp="1" noRot="1" noChangeAspect="1"/>
          </p:cNvSpPr>
          <p:nvPr>
            <p:ph type="sldImg" idx="2"/>
          </p:nvPr>
        </p:nvSpPr>
        <p:spPr>
          <a:xfrm>
            <a:off x="725488" y="741363"/>
            <a:ext cx="5346700" cy="37036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0" name="Google Shape;630;g228b709d3c7_0_875: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Include London plan and other regional plans</a:t>
            </a:r>
            <a:endParaRPr dirty="0"/>
          </a:p>
        </p:txBody>
      </p:sp>
      <p:sp>
        <p:nvSpPr>
          <p:cNvPr id="631" name="Google Shape;631;g228b709d3c7_0_875: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28b709d3c7_0_164: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The NPPF has the principle of ‘sustainable development’ running through it. Section 2, para 7 in the latest NPPF (July 2021) </a:t>
            </a:r>
            <a:r>
              <a:rPr lang="en-US" b="1" dirty="0"/>
              <a:t>outlines the over-arching ECONOMIC, SOCIAL AND ENVIRONMENTAL objectives of sustainable development</a:t>
            </a:r>
            <a:r>
              <a:rPr lang="en-US" dirty="0"/>
              <a:t>.</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Sustainable development is summarized as </a:t>
            </a:r>
            <a:r>
              <a:rPr lang="en-US" b="1" i="1" dirty="0"/>
              <a:t>meeting the needs of the present without compromising the ability of future generations to meet their own needs.</a:t>
            </a:r>
          </a:p>
          <a:p>
            <a:pPr marL="0" lvl="0" indent="0" algn="l" rtl="0">
              <a:spcBef>
                <a:spcPts val="0"/>
              </a:spcBef>
              <a:spcAft>
                <a:spcPts val="0"/>
              </a:spcAft>
              <a:buSzPts val="1800"/>
              <a:buNone/>
            </a:pPr>
            <a:endParaRPr lang="en-US" i="1" dirty="0"/>
          </a:p>
          <a:p>
            <a:pPr marL="0" lvl="0" indent="0" algn="l" rtl="0">
              <a:spcBef>
                <a:spcPts val="360"/>
              </a:spcBef>
              <a:spcAft>
                <a:spcPts val="0"/>
              </a:spcAft>
              <a:buNone/>
            </a:pPr>
            <a:r>
              <a:rPr lang="en-GB" sz="1800" dirty="0">
                <a:solidFill>
                  <a:srgbClr val="000000"/>
                </a:solidFill>
              </a:rPr>
              <a:t>Right from the start the English Planning System struck a </a:t>
            </a:r>
            <a:r>
              <a:rPr lang="en-GB" sz="1800" b="1" dirty="0">
                <a:solidFill>
                  <a:srgbClr val="000000"/>
                </a:solidFill>
              </a:rPr>
              <a:t>balance between the need to protect important heritage and the natural environment and the need for new development</a:t>
            </a:r>
            <a:r>
              <a:rPr lang="en-GB" sz="1800" dirty="0">
                <a:solidFill>
                  <a:srgbClr val="000000"/>
                </a:solidFill>
              </a:rPr>
              <a:t>.</a:t>
            </a:r>
          </a:p>
          <a:p>
            <a:pPr marL="0" lvl="0" indent="0" algn="l" rtl="0">
              <a:spcBef>
                <a:spcPts val="360"/>
              </a:spcBef>
              <a:spcAft>
                <a:spcPts val="0"/>
              </a:spcAft>
              <a:buNone/>
            </a:pPr>
            <a:endParaRPr lang="en-GB" sz="100" dirty="0">
              <a:solidFill>
                <a:srgbClr val="000000"/>
              </a:solidFill>
            </a:endParaRPr>
          </a:p>
          <a:p>
            <a:pPr marL="0" lvl="0" indent="0" algn="l" rtl="0">
              <a:spcBef>
                <a:spcPts val="360"/>
              </a:spcBef>
              <a:spcAft>
                <a:spcPts val="0"/>
              </a:spcAft>
              <a:buNone/>
            </a:pPr>
            <a:r>
              <a:rPr lang="en-GB" sz="1800" dirty="0">
                <a:solidFill>
                  <a:srgbClr val="000000"/>
                </a:solidFill>
              </a:rPr>
              <a:t>Another </a:t>
            </a:r>
            <a:r>
              <a:rPr lang="en-GB" sz="1800" b="1" dirty="0">
                <a:solidFill>
                  <a:srgbClr val="000000"/>
                </a:solidFill>
              </a:rPr>
              <a:t>important principle </a:t>
            </a:r>
            <a:r>
              <a:rPr lang="en-GB" sz="1800" dirty="0">
                <a:solidFill>
                  <a:srgbClr val="000000"/>
                </a:solidFill>
              </a:rPr>
              <a:t>was that </a:t>
            </a:r>
            <a:r>
              <a:rPr lang="en-GB" sz="1800" b="1" dirty="0">
                <a:solidFill>
                  <a:srgbClr val="000000"/>
                </a:solidFill>
              </a:rPr>
              <a:t>people should be allowed to do what they wanted to their own property unless there was a sound justification in the public interest to prevent it</a:t>
            </a:r>
            <a:r>
              <a:rPr lang="en-GB" sz="1800" dirty="0">
                <a:solidFill>
                  <a:srgbClr val="000000"/>
                </a:solidFill>
              </a:rPr>
              <a:t>. Where no special protections were in place it was for the Planning Authority to justify refusal, rather than the developer to justify approval.</a:t>
            </a:r>
          </a:p>
          <a:p>
            <a:pPr marL="0" lvl="0" indent="0" algn="l" rtl="0">
              <a:spcBef>
                <a:spcPts val="360"/>
              </a:spcBef>
              <a:spcAft>
                <a:spcPts val="0"/>
              </a:spcAft>
              <a:buNone/>
            </a:pPr>
            <a:endParaRPr lang="en-GB" sz="200" dirty="0">
              <a:solidFill>
                <a:srgbClr val="000000"/>
              </a:solidFill>
            </a:endParaRPr>
          </a:p>
          <a:p>
            <a:pPr marL="0" lvl="0" indent="0" algn="l" rtl="0">
              <a:spcBef>
                <a:spcPts val="360"/>
              </a:spcBef>
              <a:spcAft>
                <a:spcPts val="0"/>
              </a:spcAft>
              <a:buNone/>
            </a:pPr>
            <a:r>
              <a:rPr lang="en-GB" sz="1800" dirty="0">
                <a:solidFill>
                  <a:srgbClr val="000000"/>
                </a:solidFill>
              </a:rPr>
              <a:t>Those </a:t>
            </a:r>
            <a:r>
              <a:rPr lang="en-GB" sz="1800" b="1" dirty="0">
                <a:solidFill>
                  <a:srgbClr val="000000"/>
                </a:solidFill>
              </a:rPr>
              <a:t>principles of managing a mix of development and protection, and a presumption in favour of development remain today</a:t>
            </a:r>
            <a:r>
              <a:rPr lang="en-GB" sz="1800" dirty="0">
                <a:solidFill>
                  <a:srgbClr val="000000"/>
                </a:solidFill>
              </a:rPr>
              <a:t>.</a:t>
            </a:r>
          </a:p>
          <a:p>
            <a:pPr marL="0" lvl="0" indent="0" algn="l" rtl="0">
              <a:spcBef>
                <a:spcPts val="0"/>
              </a:spcBef>
              <a:spcAft>
                <a:spcPts val="0"/>
              </a:spcAft>
              <a:buSzPts val="1800"/>
              <a:buNone/>
            </a:pPr>
            <a:endParaRPr dirty="0"/>
          </a:p>
          <a:p>
            <a:pPr marL="0" lvl="0" indent="0" algn="l" rtl="0">
              <a:spcBef>
                <a:spcPts val="0"/>
              </a:spcBef>
              <a:spcAft>
                <a:spcPts val="0"/>
              </a:spcAft>
              <a:buNone/>
            </a:pPr>
            <a:endParaRPr i="1" dirty="0"/>
          </a:p>
        </p:txBody>
      </p:sp>
      <p:sp>
        <p:nvSpPr>
          <p:cNvPr id="365" name="Google Shape;365;g228b709d3c7_0_164: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28b709d3c7_0_894:notes"/>
          <p:cNvSpPr>
            <a:spLocks noGrp="1" noRot="1" noChangeAspect="1"/>
          </p:cNvSpPr>
          <p:nvPr>
            <p:ph type="sldImg" idx="2"/>
          </p:nvPr>
        </p:nvSpPr>
        <p:spPr>
          <a:xfrm>
            <a:off x="725488" y="741363"/>
            <a:ext cx="5346700" cy="3702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2" name="Google Shape;652;g228b709d3c7_0_894:notes"/>
          <p:cNvSpPr txBox="1">
            <a:spLocks noGrp="1"/>
          </p:cNvSpPr>
          <p:nvPr>
            <p:ph type="body" idx="1"/>
          </p:nvPr>
        </p:nvSpPr>
        <p:spPr>
          <a:xfrm>
            <a:off x="679450" y="4691062"/>
            <a:ext cx="5438700" cy="444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Restated in 2004 TCP Compulsory Purchase Act</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b="1" dirty="0"/>
              <a:t>It’s the law. </a:t>
            </a:r>
          </a:p>
          <a:p>
            <a:pPr marL="0" lvl="0" indent="0" algn="l" rtl="0">
              <a:spcBef>
                <a:spcPts val="0"/>
              </a:spcBef>
              <a:spcAft>
                <a:spcPts val="0"/>
              </a:spcAft>
              <a:buSzPts val="1800"/>
              <a:buNone/>
            </a:pPr>
            <a:endParaRPr lang="en-GB" b="1" dirty="0"/>
          </a:p>
          <a:p>
            <a:pPr marL="0" lvl="0" indent="0" algn="l" rtl="0">
              <a:spcBef>
                <a:spcPts val="0"/>
              </a:spcBef>
              <a:spcAft>
                <a:spcPts val="0"/>
              </a:spcAft>
              <a:buSzPts val="1800"/>
              <a:buNone/>
            </a:pPr>
            <a:r>
              <a:rPr lang="en-GB" b="1" dirty="0"/>
              <a:t>Having an up-to-date local plan is the best position to be in. </a:t>
            </a:r>
          </a:p>
          <a:p>
            <a:pPr marL="0" lvl="0" indent="0" algn="l" rtl="0">
              <a:spcBef>
                <a:spcPts val="0"/>
              </a:spcBef>
              <a:spcAft>
                <a:spcPts val="0"/>
              </a:spcAft>
              <a:buSzPts val="1800"/>
              <a:buNone/>
            </a:pPr>
            <a:endParaRPr lang="en-GB" b="1" dirty="0"/>
          </a:p>
          <a:p>
            <a:pPr marL="0" lvl="0" indent="0" algn="l" rtl="0">
              <a:spcBef>
                <a:spcPts val="0"/>
              </a:spcBef>
              <a:spcAft>
                <a:spcPts val="0"/>
              </a:spcAft>
              <a:buSzPts val="1800"/>
              <a:buNone/>
            </a:pPr>
            <a:endParaRPr lang="en-GB" b="1" dirty="0"/>
          </a:p>
          <a:p>
            <a:pPr marL="0" lvl="0" indent="0" algn="l" rtl="0">
              <a:spcBef>
                <a:spcPts val="0"/>
              </a:spcBef>
              <a:spcAft>
                <a:spcPts val="0"/>
              </a:spcAft>
              <a:buSzPts val="1800"/>
              <a:buNone/>
            </a:pPr>
            <a:endParaRPr b="1" dirty="0"/>
          </a:p>
          <a:p>
            <a:pPr marL="0" lvl="0" indent="0" algn="l" rtl="0">
              <a:spcBef>
                <a:spcPts val="0"/>
              </a:spcBef>
              <a:spcAft>
                <a:spcPts val="0"/>
              </a:spcAft>
              <a:buSzPts val="1800"/>
              <a:buNone/>
            </a:pPr>
            <a:endParaRPr dirty="0">
              <a:solidFill>
                <a:srgbClr val="000000"/>
              </a:solidFill>
              <a:latin typeface="Calibri"/>
              <a:ea typeface="Calibri"/>
              <a:cs typeface="Calibri"/>
              <a:sym typeface="Calibri"/>
            </a:endParaRPr>
          </a:p>
          <a:p>
            <a:pPr marL="0" lvl="0" indent="0" algn="l" rtl="0">
              <a:spcBef>
                <a:spcPts val="0"/>
              </a:spcBef>
              <a:spcAft>
                <a:spcPts val="0"/>
              </a:spcAft>
              <a:buNone/>
            </a:pPr>
            <a:endParaRPr dirty="0">
              <a:solidFill>
                <a:srgbClr val="000000"/>
              </a:solidFill>
              <a:latin typeface="Calibri"/>
              <a:ea typeface="Calibri"/>
              <a:cs typeface="Calibri"/>
              <a:sym typeface="Calibri"/>
            </a:endParaRPr>
          </a:p>
        </p:txBody>
      </p:sp>
      <p:sp>
        <p:nvSpPr>
          <p:cNvPr id="653" name="Google Shape;653;g228b709d3c7_0_894:notes"/>
          <p:cNvSpPr txBox="1"/>
          <p:nvPr/>
        </p:nvSpPr>
        <p:spPr>
          <a:xfrm>
            <a:off x="3849687" y="9378950"/>
            <a:ext cx="2946300" cy="493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4400"/>
              <a:buFont typeface="Arial"/>
              <a:buNone/>
            </a:pPr>
            <a:fld id="{00000000-1234-1234-1234-123412341234}" type="slidenum">
              <a:rPr lang="en-US" sz="4400" b="1" i="0" u="none">
                <a:solidFill>
                  <a:srgbClr val="000000"/>
                </a:solidFill>
                <a:latin typeface="Arial"/>
                <a:ea typeface="Arial"/>
                <a:cs typeface="Arial"/>
                <a:sym typeface="Arial"/>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584200" y="1600200"/>
            <a:ext cx="89154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body" idx="1"/>
          </p:nvPr>
        </p:nvSpPr>
        <p:spPr>
          <a:xfrm>
            <a:off x="584200" y="1600200"/>
            <a:ext cx="43815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4" name="Google Shape;44;p11"/>
          <p:cNvSpPr txBox="1">
            <a:spLocks noGrp="1"/>
          </p:cNvSpPr>
          <p:nvPr>
            <p:ph type="body" idx="2"/>
          </p:nvPr>
        </p:nvSpPr>
        <p:spPr>
          <a:xfrm>
            <a:off x="5118100" y="1600200"/>
            <a:ext cx="43815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782638" y="4406900"/>
            <a:ext cx="84201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body" idx="1"/>
          </p:nvPr>
        </p:nvSpPr>
        <p:spPr>
          <a:xfrm>
            <a:off x="782638" y="2906713"/>
            <a:ext cx="84201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5"/>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6"/>
          <p:cNvSpPr txBox="1">
            <a:spLocks noGrp="1"/>
          </p:cNvSpPr>
          <p:nvPr>
            <p:ph type="body" idx="1"/>
          </p:nvPr>
        </p:nvSpPr>
        <p:spPr>
          <a:xfrm>
            <a:off x="584199" y="1600206"/>
            <a:ext cx="43815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59" name="Google Shape;59;p16"/>
          <p:cNvSpPr txBox="1">
            <a:spLocks noGrp="1"/>
          </p:cNvSpPr>
          <p:nvPr>
            <p:ph type="body" idx="2"/>
          </p:nvPr>
        </p:nvSpPr>
        <p:spPr>
          <a:xfrm>
            <a:off x="5118103" y="1600206"/>
            <a:ext cx="43815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rot="5400000">
            <a:off x="5459501" y="2086063"/>
            <a:ext cx="5851500" cy="222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7"/>
          <p:cNvSpPr txBox="1">
            <a:spLocks noGrp="1"/>
          </p:cNvSpPr>
          <p:nvPr>
            <p:ph type="body" idx="1"/>
          </p:nvPr>
        </p:nvSpPr>
        <p:spPr>
          <a:xfrm rot="5400000">
            <a:off x="925602" y="-66587"/>
            <a:ext cx="5851500" cy="6534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18"/>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8"/>
          <p:cNvSpPr txBox="1">
            <a:spLocks noGrp="1"/>
          </p:cNvSpPr>
          <p:nvPr>
            <p:ph type="body" idx="1"/>
          </p:nvPr>
        </p:nvSpPr>
        <p:spPr>
          <a:xfrm rot="5400000">
            <a:off x="2778850" y="-594450"/>
            <a:ext cx="4526100" cy="8915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xfrm>
            <a:off x="1941513" y="4800600"/>
            <a:ext cx="59436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9"/>
          <p:cNvSpPr>
            <a:spLocks noGrp="1"/>
          </p:cNvSpPr>
          <p:nvPr>
            <p:ph type="pic" idx="2"/>
          </p:nvPr>
        </p:nvSpPr>
        <p:spPr>
          <a:xfrm>
            <a:off x="1941513" y="612775"/>
            <a:ext cx="5943600" cy="4114800"/>
          </a:xfrm>
          <a:prstGeom prst="rect">
            <a:avLst/>
          </a:prstGeom>
          <a:noFill/>
          <a:ln>
            <a:noFill/>
          </a:ln>
        </p:spPr>
      </p:sp>
      <p:sp>
        <p:nvSpPr>
          <p:cNvPr id="69" name="Google Shape;69;p19"/>
          <p:cNvSpPr txBox="1">
            <a:spLocks noGrp="1"/>
          </p:cNvSpPr>
          <p:nvPr>
            <p:ph type="body" idx="1"/>
          </p:nvPr>
        </p:nvSpPr>
        <p:spPr>
          <a:xfrm>
            <a:off x="1941513" y="5367338"/>
            <a:ext cx="59436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495308" y="273050"/>
            <a:ext cx="3259200" cy="1162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20"/>
          <p:cNvSpPr txBox="1">
            <a:spLocks noGrp="1"/>
          </p:cNvSpPr>
          <p:nvPr>
            <p:ph type="body" idx="1"/>
          </p:nvPr>
        </p:nvSpPr>
        <p:spPr>
          <a:xfrm>
            <a:off x="3873499" y="273076"/>
            <a:ext cx="5537100" cy="58530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Arial"/>
              <a:buChar char="•"/>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73" name="Google Shape;73;p20"/>
          <p:cNvSpPr txBox="1">
            <a:spLocks noGrp="1"/>
          </p:cNvSpPr>
          <p:nvPr>
            <p:ph type="body" idx="2"/>
          </p:nvPr>
        </p:nvSpPr>
        <p:spPr>
          <a:xfrm>
            <a:off x="495308" y="1435103"/>
            <a:ext cx="32592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584200" y="274638"/>
            <a:ext cx="8915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22"/>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22"/>
          <p:cNvSpPr txBox="1">
            <a:spLocks noGrp="1"/>
          </p:cNvSpPr>
          <p:nvPr>
            <p:ph type="body" idx="1"/>
          </p:nvPr>
        </p:nvSpPr>
        <p:spPr>
          <a:xfrm>
            <a:off x="495300" y="1535113"/>
            <a:ext cx="43767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79" name="Google Shape;79;p22"/>
          <p:cNvSpPr txBox="1">
            <a:spLocks noGrp="1"/>
          </p:cNvSpPr>
          <p:nvPr>
            <p:ph type="body" idx="2"/>
          </p:nvPr>
        </p:nvSpPr>
        <p:spPr>
          <a:xfrm>
            <a:off x="495300" y="2174875"/>
            <a:ext cx="43767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80" name="Google Shape;80;p22"/>
          <p:cNvSpPr txBox="1">
            <a:spLocks noGrp="1"/>
          </p:cNvSpPr>
          <p:nvPr>
            <p:ph type="body" idx="3"/>
          </p:nvPr>
        </p:nvSpPr>
        <p:spPr>
          <a:xfrm>
            <a:off x="5032391" y="1535113"/>
            <a:ext cx="43782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81" name="Google Shape;81;p22"/>
          <p:cNvSpPr txBox="1">
            <a:spLocks noGrp="1"/>
          </p:cNvSpPr>
          <p:nvPr>
            <p:ph type="body" idx="4"/>
          </p:nvPr>
        </p:nvSpPr>
        <p:spPr>
          <a:xfrm>
            <a:off x="5032391" y="2174875"/>
            <a:ext cx="43782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782638" y="4406928"/>
            <a:ext cx="84201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23"/>
          <p:cNvSpPr txBox="1">
            <a:spLocks noGrp="1"/>
          </p:cNvSpPr>
          <p:nvPr>
            <p:ph type="body" idx="1"/>
          </p:nvPr>
        </p:nvSpPr>
        <p:spPr>
          <a:xfrm>
            <a:off x="782638" y="2906713"/>
            <a:ext cx="84201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25"/>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25"/>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27"/>
          <p:cNvSpPr txBox="1">
            <a:spLocks noGrp="1"/>
          </p:cNvSpPr>
          <p:nvPr>
            <p:ph type="title"/>
          </p:nvPr>
        </p:nvSpPr>
        <p:spPr>
          <a:xfrm rot="5400000">
            <a:off x="5459500" y="2086038"/>
            <a:ext cx="5851500" cy="222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27"/>
          <p:cNvSpPr txBox="1">
            <a:spLocks noGrp="1"/>
          </p:cNvSpPr>
          <p:nvPr>
            <p:ph type="body" idx="1"/>
          </p:nvPr>
        </p:nvSpPr>
        <p:spPr>
          <a:xfrm rot="5400000">
            <a:off x="925600" y="-66612"/>
            <a:ext cx="5851500" cy="6534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28"/>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28"/>
          <p:cNvSpPr txBox="1">
            <a:spLocks noGrp="1"/>
          </p:cNvSpPr>
          <p:nvPr>
            <p:ph type="body" idx="1"/>
          </p:nvPr>
        </p:nvSpPr>
        <p:spPr>
          <a:xfrm rot="5400000">
            <a:off x="2778850" y="-594450"/>
            <a:ext cx="4526100" cy="8915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9"/>
          <p:cNvSpPr txBox="1">
            <a:spLocks noGrp="1"/>
          </p:cNvSpPr>
          <p:nvPr>
            <p:ph type="title"/>
          </p:nvPr>
        </p:nvSpPr>
        <p:spPr>
          <a:xfrm>
            <a:off x="1941513" y="4800600"/>
            <a:ext cx="59436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9"/>
          <p:cNvSpPr>
            <a:spLocks noGrp="1"/>
          </p:cNvSpPr>
          <p:nvPr>
            <p:ph type="pic" idx="2"/>
          </p:nvPr>
        </p:nvSpPr>
        <p:spPr>
          <a:xfrm>
            <a:off x="1941513" y="612775"/>
            <a:ext cx="5943600" cy="4114800"/>
          </a:xfrm>
          <a:prstGeom prst="rect">
            <a:avLst/>
          </a:prstGeom>
          <a:noFill/>
          <a:ln>
            <a:noFill/>
          </a:ln>
        </p:spPr>
      </p:sp>
      <p:sp>
        <p:nvSpPr>
          <p:cNvPr id="103" name="Google Shape;103;p29"/>
          <p:cNvSpPr txBox="1">
            <a:spLocks noGrp="1"/>
          </p:cNvSpPr>
          <p:nvPr>
            <p:ph type="body" idx="1"/>
          </p:nvPr>
        </p:nvSpPr>
        <p:spPr>
          <a:xfrm>
            <a:off x="1941513" y="5367338"/>
            <a:ext cx="59436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30"/>
          <p:cNvSpPr txBox="1">
            <a:spLocks noGrp="1"/>
          </p:cNvSpPr>
          <p:nvPr>
            <p:ph type="title"/>
          </p:nvPr>
        </p:nvSpPr>
        <p:spPr>
          <a:xfrm>
            <a:off x="495300" y="273050"/>
            <a:ext cx="3259200" cy="1162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30"/>
          <p:cNvSpPr txBox="1">
            <a:spLocks noGrp="1"/>
          </p:cNvSpPr>
          <p:nvPr>
            <p:ph type="body" idx="1"/>
          </p:nvPr>
        </p:nvSpPr>
        <p:spPr>
          <a:xfrm>
            <a:off x="3873500" y="273050"/>
            <a:ext cx="5537100" cy="58530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Arial"/>
              <a:buChar char="•"/>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107" name="Google Shape;107;p30"/>
          <p:cNvSpPr txBox="1">
            <a:spLocks noGrp="1"/>
          </p:cNvSpPr>
          <p:nvPr>
            <p:ph type="body" idx="2"/>
          </p:nvPr>
        </p:nvSpPr>
        <p:spPr>
          <a:xfrm>
            <a:off x="495300" y="1435100"/>
            <a:ext cx="32592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32"/>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33"/>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33"/>
          <p:cNvSpPr txBox="1">
            <a:spLocks noGrp="1"/>
          </p:cNvSpPr>
          <p:nvPr>
            <p:ph type="body" idx="1"/>
          </p:nvPr>
        </p:nvSpPr>
        <p:spPr>
          <a:xfrm>
            <a:off x="495300" y="1535113"/>
            <a:ext cx="43767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114" name="Google Shape;114;p33"/>
          <p:cNvSpPr txBox="1">
            <a:spLocks noGrp="1"/>
          </p:cNvSpPr>
          <p:nvPr>
            <p:ph type="body" idx="2"/>
          </p:nvPr>
        </p:nvSpPr>
        <p:spPr>
          <a:xfrm>
            <a:off x="495300" y="2174875"/>
            <a:ext cx="43767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115" name="Google Shape;115;p33"/>
          <p:cNvSpPr txBox="1">
            <a:spLocks noGrp="1"/>
          </p:cNvSpPr>
          <p:nvPr>
            <p:ph type="body" idx="3"/>
          </p:nvPr>
        </p:nvSpPr>
        <p:spPr>
          <a:xfrm>
            <a:off x="5032375" y="1535113"/>
            <a:ext cx="43782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116" name="Google Shape;116;p33"/>
          <p:cNvSpPr txBox="1">
            <a:spLocks noGrp="1"/>
          </p:cNvSpPr>
          <p:nvPr>
            <p:ph type="body" idx="4"/>
          </p:nvPr>
        </p:nvSpPr>
        <p:spPr>
          <a:xfrm>
            <a:off x="5032375" y="2174875"/>
            <a:ext cx="43782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rot="5400000">
            <a:off x="5459413" y="2085976"/>
            <a:ext cx="5851525" cy="22288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
          <p:cNvSpPr txBox="1">
            <a:spLocks noGrp="1"/>
          </p:cNvSpPr>
          <p:nvPr>
            <p:ph type="body" idx="1"/>
          </p:nvPr>
        </p:nvSpPr>
        <p:spPr>
          <a:xfrm rot="5400000">
            <a:off x="925513" y="-66674"/>
            <a:ext cx="5851525" cy="65341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34"/>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34"/>
          <p:cNvSpPr txBox="1">
            <a:spLocks noGrp="1"/>
          </p:cNvSpPr>
          <p:nvPr>
            <p:ph type="body" idx="1"/>
          </p:nvPr>
        </p:nvSpPr>
        <p:spPr>
          <a:xfrm>
            <a:off x="584200" y="1600200"/>
            <a:ext cx="43815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120" name="Google Shape;120;p34"/>
          <p:cNvSpPr txBox="1">
            <a:spLocks noGrp="1"/>
          </p:cNvSpPr>
          <p:nvPr>
            <p:ph type="body" idx="2"/>
          </p:nvPr>
        </p:nvSpPr>
        <p:spPr>
          <a:xfrm>
            <a:off x="5118100" y="1600200"/>
            <a:ext cx="43815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35"/>
          <p:cNvSpPr txBox="1">
            <a:spLocks noGrp="1"/>
          </p:cNvSpPr>
          <p:nvPr>
            <p:ph type="title"/>
          </p:nvPr>
        </p:nvSpPr>
        <p:spPr>
          <a:xfrm>
            <a:off x="782638" y="4406900"/>
            <a:ext cx="84201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35"/>
          <p:cNvSpPr txBox="1">
            <a:spLocks noGrp="1"/>
          </p:cNvSpPr>
          <p:nvPr>
            <p:ph type="body" idx="1"/>
          </p:nvPr>
        </p:nvSpPr>
        <p:spPr>
          <a:xfrm>
            <a:off x="782638" y="2906713"/>
            <a:ext cx="84201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48"/>
          <p:cNvSpPr txBox="1">
            <a:spLocks noGrp="1"/>
          </p:cNvSpPr>
          <p:nvPr>
            <p:ph type="ctrTitle"/>
          </p:nvPr>
        </p:nvSpPr>
        <p:spPr>
          <a:xfrm>
            <a:off x="631825" y="2420938"/>
            <a:ext cx="8420100" cy="1125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p48"/>
          <p:cNvSpPr txBox="1">
            <a:spLocks noGrp="1"/>
          </p:cNvSpPr>
          <p:nvPr>
            <p:ph type="subTitle" idx="1"/>
          </p:nvPr>
        </p:nvSpPr>
        <p:spPr>
          <a:xfrm>
            <a:off x="682625" y="3573463"/>
            <a:ext cx="6934200" cy="1752600"/>
          </a:xfrm>
          <a:prstGeom prst="rect">
            <a:avLst/>
          </a:prstGeom>
          <a:noFill/>
          <a:ln>
            <a:noFill/>
          </a:ln>
        </p:spPr>
        <p:txBody>
          <a:bodyPr spcFirstLastPara="1" wrap="square" lIns="91425" tIns="45700" rIns="91425" bIns="45700" anchor="t" anchorCtr="0">
            <a:noAutofit/>
          </a:bodyPr>
          <a:lstStyle>
            <a:lvl1pPr lvl="0" algn="l" rtl="0">
              <a:spcBef>
                <a:spcPts val="640"/>
              </a:spcBef>
              <a:spcAft>
                <a:spcPts val="0"/>
              </a:spcAft>
              <a:buClr>
                <a:schemeClr val="lt1"/>
              </a:buClr>
              <a:buSzPts val="3200"/>
              <a:buFont typeface="Arial"/>
              <a:buNone/>
              <a:defRPr>
                <a:solidFill>
                  <a:schemeClr val="lt1"/>
                </a:solidFill>
              </a:defRPr>
            </a:lvl1pPr>
            <a:lvl2pPr lvl="1" algn="l" rtl="0">
              <a:spcBef>
                <a:spcPts val="360"/>
              </a:spcBef>
              <a:spcAft>
                <a:spcPts val="0"/>
              </a:spcAft>
              <a:buClr>
                <a:schemeClr val="dk1"/>
              </a:buClr>
              <a:buSzPts val="1800"/>
              <a:buChar char="–"/>
              <a:defRPr/>
            </a:lvl2pPr>
            <a:lvl3pPr lvl="2" algn="l" rtl="0">
              <a:spcBef>
                <a:spcPts val="360"/>
              </a:spcBef>
              <a:spcAft>
                <a:spcPts val="0"/>
              </a:spcAft>
              <a:buClr>
                <a:schemeClr val="dk1"/>
              </a:buClr>
              <a:buSzPts val="1800"/>
              <a:buChar char="•"/>
              <a:defRPr/>
            </a:lvl3pPr>
            <a:lvl4pPr lvl="3" algn="l" rtl="0">
              <a:spcBef>
                <a:spcPts val="360"/>
              </a:spcBef>
              <a:spcAft>
                <a:spcPts val="0"/>
              </a:spcAft>
              <a:buClr>
                <a:schemeClr val="dk1"/>
              </a:buClr>
              <a:buSzPts val="1800"/>
              <a:buChar char="–"/>
              <a:defRPr/>
            </a:lvl4pPr>
            <a:lvl5pPr lvl="4" algn="l" rtl="0">
              <a:spcBef>
                <a:spcPts val="360"/>
              </a:spcBef>
              <a:spcAft>
                <a:spcPts val="0"/>
              </a:spcAft>
              <a:buClr>
                <a:schemeClr val="dk1"/>
              </a:buClr>
              <a:buSzPts val="1800"/>
              <a:buChar char="»"/>
              <a:defRPr/>
            </a:lvl5pPr>
            <a:lvl6pPr lvl="5" algn="l" rtl="0">
              <a:spcBef>
                <a:spcPts val="360"/>
              </a:spcBef>
              <a:spcAft>
                <a:spcPts val="0"/>
              </a:spcAft>
              <a:buClr>
                <a:schemeClr val="dk1"/>
              </a:buClr>
              <a:buSzPts val="1800"/>
              <a:buChar char="»"/>
              <a:defRPr/>
            </a:lvl6pPr>
            <a:lvl7pPr lvl="6" algn="l" rtl="0">
              <a:spcBef>
                <a:spcPts val="360"/>
              </a:spcBef>
              <a:spcAft>
                <a:spcPts val="0"/>
              </a:spcAft>
              <a:buClr>
                <a:schemeClr val="dk1"/>
              </a:buClr>
              <a:buSzPts val="1800"/>
              <a:buChar char="»"/>
              <a:defRPr/>
            </a:lvl7pPr>
            <a:lvl8pPr lvl="7" algn="l" rtl="0">
              <a:spcBef>
                <a:spcPts val="360"/>
              </a:spcBef>
              <a:spcAft>
                <a:spcPts val="0"/>
              </a:spcAft>
              <a:buClr>
                <a:schemeClr val="dk1"/>
              </a:buClr>
              <a:buSzPts val="1800"/>
              <a:buChar char="»"/>
              <a:defRPr/>
            </a:lvl8pPr>
            <a:lvl9pPr lvl="8"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50"/>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50"/>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79"/>
        <p:cNvGrpSpPr/>
        <p:nvPr/>
      </p:nvGrpSpPr>
      <p:grpSpPr>
        <a:xfrm>
          <a:off x="0" y="0"/>
          <a:ext cx="0" cy="0"/>
          <a:chOff x="0" y="0"/>
          <a:chExt cx="0" cy="0"/>
        </a:xfrm>
      </p:grpSpPr>
      <p:sp>
        <p:nvSpPr>
          <p:cNvPr id="180" name="Google Shape;180;p52"/>
          <p:cNvSpPr txBox="1">
            <a:spLocks noGrp="1"/>
          </p:cNvSpPr>
          <p:nvPr>
            <p:ph type="title"/>
          </p:nvPr>
        </p:nvSpPr>
        <p:spPr>
          <a:xfrm>
            <a:off x="584200" y="274638"/>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1"/>
        <p:cNvGrpSpPr/>
        <p:nvPr/>
      </p:nvGrpSpPr>
      <p:grpSpPr>
        <a:xfrm>
          <a:off x="0" y="0"/>
          <a:ext cx="0" cy="0"/>
          <a:chOff x="0" y="0"/>
          <a:chExt cx="0" cy="0"/>
        </a:xfrm>
      </p:grpSpPr>
      <p:sp>
        <p:nvSpPr>
          <p:cNvPr id="182" name="Google Shape;182;p53"/>
          <p:cNvSpPr txBox="1">
            <a:spLocks noGrp="1"/>
          </p:cNvSpPr>
          <p:nvPr>
            <p:ph type="title"/>
          </p:nvPr>
        </p:nvSpPr>
        <p:spPr>
          <a:xfrm rot="5400000">
            <a:off x="5459350" y="2085888"/>
            <a:ext cx="5851500" cy="2229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53"/>
          <p:cNvSpPr txBox="1">
            <a:spLocks noGrp="1"/>
          </p:cNvSpPr>
          <p:nvPr>
            <p:ph type="body" idx="1"/>
          </p:nvPr>
        </p:nvSpPr>
        <p:spPr>
          <a:xfrm rot="5400000">
            <a:off x="925450" y="-66762"/>
            <a:ext cx="5851500" cy="65343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54"/>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p54"/>
          <p:cNvSpPr txBox="1">
            <a:spLocks noGrp="1"/>
          </p:cNvSpPr>
          <p:nvPr>
            <p:ph type="body" idx="1"/>
          </p:nvPr>
        </p:nvSpPr>
        <p:spPr>
          <a:xfrm rot="5400000">
            <a:off x="2778850" y="-594450"/>
            <a:ext cx="4526100" cy="8915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
        <p:cNvGrpSpPr/>
        <p:nvPr/>
      </p:nvGrpSpPr>
      <p:grpSpPr>
        <a:xfrm>
          <a:off x="0" y="0"/>
          <a:ext cx="0" cy="0"/>
          <a:chOff x="0" y="0"/>
          <a:chExt cx="0" cy="0"/>
        </a:xfrm>
      </p:grpSpPr>
      <p:sp>
        <p:nvSpPr>
          <p:cNvPr id="188" name="Google Shape;188;p55"/>
          <p:cNvSpPr txBox="1">
            <a:spLocks noGrp="1"/>
          </p:cNvSpPr>
          <p:nvPr>
            <p:ph type="title"/>
          </p:nvPr>
        </p:nvSpPr>
        <p:spPr>
          <a:xfrm>
            <a:off x="1941513" y="4800600"/>
            <a:ext cx="59436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55"/>
          <p:cNvSpPr>
            <a:spLocks noGrp="1"/>
          </p:cNvSpPr>
          <p:nvPr>
            <p:ph type="pic" idx="2"/>
          </p:nvPr>
        </p:nvSpPr>
        <p:spPr>
          <a:xfrm>
            <a:off x="1941513" y="612775"/>
            <a:ext cx="5943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0" name="Google Shape;190;p55"/>
          <p:cNvSpPr txBox="1">
            <a:spLocks noGrp="1"/>
          </p:cNvSpPr>
          <p:nvPr>
            <p:ph type="body" idx="1"/>
          </p:nvPr>
        </p:nvSpPr>
        <p:spPr>
          <a:xfrm>
            <a:off x="1941513" y="5367338"/>
            <a:ext cx="59436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1"/>
        <p:cNvGrpSpPr/>
        <p:nvPr/>
      </p:nvGrpSpPr>
      <p:grpSpPr>
        <a:xfrm>
          <a:off x="0" y="0"/>
          <a:ext cx="0" cy="0"/>
          <a:chOff x="0" y="0"/>
          <a:chExt cx="0" cy="0"/>
        </a:xfrm>
      </p:grpSpPr>
      <p:sp>
        <p:nvSpPr>
          <p:cNvPr id="192" name="Google Shape;192;p56"/>
          <p:cNvSpPr txBox="1">
            <a:spLocks noGrp="1"/>
          </p:cNvSpPr>
          <p:nvPr>
            <p:ph type="title"/>
          </p:nvPr>
        </p:nvSpPr>
        <p:spPr>
          <a:xfrm>
            <a:off x="495300" y="273050"/>
            <a:ext cx="32592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p56"/>
          <p:cNvSpPr txBox="1">
            <a:spLocks noGrp="1"/>
          </p:cNvSpPr>
          <p:nvPr>
            <p:ph type="body" idx="1"/>
          </p:nvPr>
        </p:nvSpPr>
        <p:spPr>
          <a:xfrm>
            <a:off x="3873500" y="273050"/>
            <a:ext cx="5537100" cy="58530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Arial"/>
              <a:buChar char="•"/>
              <a:defRPr sz="3200"/>
            </a:lvl1pPr>
            <a:lvl2pPr marL="914400" lvl="1" indent="-406400" algn="l" rtl="0">
              <a:spcBef>
                <a:spcPts val="560"/>
              </a:spcBef>
              <a:spcAft>
                <a:spcPts val="0"/>
              </a:spcAft>
              <a:buClr>
                <a:schemeClr val="dk1"/>
              </a:buClr>
              <a:buSzPts val="2800"/>
              <a:buFont typeface="Arial"/>
              <a:buChar char="–"/>
              <a:defRPr sz="2800"/>
            </a:lvl2pPr>
            <a:lvl3pPr marL="1371600" lvl="2" indent="-381000" algn="l" rtl="0">
              <a:spcBef>
                <a:spcPts val="480"/>
              </a:spcBef>
              <a:spcAft>
                <a:spcPts val="0"/>
              </a:spcAft>
              <a:buClr>
                <a:schemeClr val="dk1"/>
              </a:buClr>
              <a:buSzPts val="2400"/>
              <a:buFont typeface="Arial"/>
              <a:buChar char="•"/>
              <a:defRPr sz="2400"/>
            </a:lvl3pPr>
            <a:lvl4pPr marL="1828800" lvl="3" indent="-355600" algn="l" rtl="0">
              <a:spcBef>
                <a:spcPts val="400"/>
              </a:spcBef>
              <a:spcAft>
                <a:spcPts val="0"/>
              </a:spcAft>
              <a:buClr>
                <a:schemeClr val="dk1"/>
              </a:buClr>
              <a:buSzPts val="2000"/>
              <a:buFont typeface="Arial"/>
              <a:buChar char="–"/>
              <a:defRPr sz="2000"/>
            </a:lvl4pPr>
            <a:lvl5pPr marL="2286000" lvl="4" indent="-355600" algn="l" rtl="0">
              <a:spcBef>
                <a:spcPts val="400"/>
              </a:spcBef>
              <a:spcAft>
                <a:spcPts val="0"/>
              </a:spcAft>
              <a:buClr>
                <a:schemeClr val="dk1"/>
              </a:buClr>
              <a:buSzPts val="2000"/>
              <a:buFont typeface="Arial"/>
              <a:buChar char="»"/>
              <a:defRPr sz="2000"/>
            </a:lvl5pPr>
            <a:lvl6pPr marL="2743200" lvl="5" indent="-355600" algn="l" rtl="0">
              <a:spcBef>
                <a:spcPts val="400"/>
              </a:spcBef>
              <a:spcAft>
                <a:spcPts val="0"/>
              </a:spcAft>
              <a:buClr>
                <a:schemeClr val="dk1"/>
              </a:buClr>
              <a:buSzPts val="2000"/>
              <a:buFont typeface="Arial"/>
              <a:buChar char="»"/>
              <a:defRPr sz="2000"/>
            </a:lvl6pPr>
            <a:lvl7pPr marL="3200400" lvl="6" indent="-355600" algn="l" rtl="0">
              <a:spcBef>
                <a:spcPts val="400"/>
              </a:spcBef>
              <a:spcAft>
                <a:spcPts val="0"/>
              </a:spcAft>
              <a:buClr>
                <a:schemeClr val="dk1"/>
              </a:buClr>
              <a:buSzPts val="2000"/>
              <a:buFont typeface="Arial"/>
              <a:buChar char="»"/>
              <a:defRPr sz="2000"/>
            </a:lvl7pPr>
            <a:lvl8pPr marL="3657600" lvl="7" indent="-355600" algn="l" rtl="0">
              <a:spcBef>
                <a:spcPts val="400"/>
              </a:spcBef>
              <a:spcAft>
                <a:spcPts val="0"/>
              </a:spcAft>
              <a:buClr>
                <a:schemeClr val="dk1"/>
              </a:buClr>
              <a:buSzPts val="2000"/>
              <a:buFont typeface="Arial"/>
              <a:buChar char="»"/>
              <a:defRPr sz="2000"/>
            </a:lvl8pPr>
            <a:lvl9pPr marL="4114800" lvl="8" indent="-355600" algn="l" rtl="0">
              <a:spcBef>
                <a:spcPts val="400"/>
              </a:spcBef>
              <a:spcAft>
                <a:spcPts val="0"/>
              </a:spcAft>
              <a:buClr>
                <a:schemeClr val="dk1"/>
              </a:buClr>
              <a:buSzPts val="2000"/>
              <a:buFont typeface="Arial"/>
              <a:buChar char="»"/>
              <a:defRPr sz="2000"/>
            </a:lvl9pPr>
          </a:lstStyle>
          <a:p>
            <a:endParaRPr/>
          </a:p>
        </p:txBody>
      </p:sp>
      <p:sp>
        <p:nvSpPr>
          <p:cNvPr id="194" name="Google Shape;194;p56"/>
          <p:cNvSpPr txBox="1">
            <a:spLocks noGrp="1"/>
          </p:cNvSpPr>
          <p:nvPr>
            <p:ph type="body" idx="2"/>
          </p:nvPr>
        </p:nvSpPr>
        <p:spPr>
          <a:xfrm>
            <a:off x="495300" y="1435100"/>
            <a:ext cx="32592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Font typeface="Arial"/>
              <a:buNone/>
              <a:defRPr sz="1400"/>
            </a:lvl1pPr>
            <a:lvl2pPr marL="914400" lvl="1" indent="-228600" algn="l" rtl="0">
              <a:spcBef>
                <a:spcPts val="240"/>
              </a:spcBef>
              <a:spcAft>
                <a:spcPts val="0"/>
              </a:spcAft>
              <a:buClr>
                <a:schemeClr val="dk1"/>
              </a:buClr>
              <a:buSzPts val="1200"/>
              <a:buFont typeface="Arial"/>
              <a:buNone/>
              <a:defRPr sz="1200"/>
            </a:lvl2pPr>
            <a:lvl3pPr marL="1371600" lvl="2" indent="-228600" algn="l" rtl="0">
              <a:spcBef>
                <a:spcPts val="200"/>
              </a:spcBef>
              <a:spcAft>
                <a:spcPts val="0"/>
              </a:spcAft>
              <a:buClr>
                <a:schemeClr val="dk1"/>
              </a:buClr>
              <a:buSzPts val="1000"/>
              <a:buFont typeface="Arial"/>
              <a:buNone/>
              <a:defRPr sz="1000"/>
            </a:lvl3pPr>
            <a:lvl4pPr marL="1828800" lvl="3" indent="-228600" algn="l" rtl="0">
              <a:spcBef>
                <a:spcPts val="180"/>
              </a:spcBef>
              <a:spcAft>
                <a:spcPts val="0"/>
              </a:spcAft>
              <a:buClr>
                <a:schemeClr val="dk1"/>
              </a:buClr>
              <a:buSzPts val="900"/>
              <a:buFont typeface="Arial"/>
              <a:buNone/>
              <a:defRPr sz="900"/>
            </a:lvl4pPr>
            <a:lvl5pPr marL="2286000" lvl="4" indent="-228600" algn="l" rtl="0">
              <a:spcBef>
                <a:spcPts val="180"/>
              </a:spcBef>
              <a:spcAft>
                <a:spcPts val="0"/>
              </a:spcAft>
              <a:buClr>
                <a:schemeClr val="dk1"/>
              </a:buClr>
              <a:buSzPts val="900"/>
              <a:buFont typeface="Arial"/>
              <a:buNone/>
              <a:defRPr sz="900"/>
            </a:lvl5pPr>
            <a:lvl6pPr marL="2743200" lvl="5" indent="-228600" algn="l" rtl="0">
              <a:spcBef>
                <a:spcPts val="180"/>
              </a:spcBef>
              <a:spcAft>
                <a:spcPts val="0"/>
              </a:spcAft>
              <a:buClr>
                <a:schemeClr val="dk1"/>
              </a:buClr>
              <a:buSzPts val="900"/>
              <a:buFont typeface="Arial"/>
              <a:buNone/>
              <a:defRPr sz="900"/>
            </a:lvl6pPr>
            <a:lvl7pPr marL="3200400" lvl="6" indent="-228600" algn="l" rtl="0">
              <a:spcBef>
                <a:spcPts val="180"/>
              </a:spcBef>
              <a:spcAft>
                <a:spcPts val="0"/>
              </a:spcAft>
              <a:buClr>
                <a:schemeClr val="dk1"/>
              </a:buClr>
              <a:buSzPts val="900"/>
              <a:buFont typeface="Arial"/>
              <a:buNone/>
              <a:defRPr sz="900"/>
            </a:lvl7pPr>
            <a:lvl8pPr marL="3657600" lvl="7" indent="-228600" algn="l" rtl="0">
              <a:spcBef>
                <a:spcPts val="180"/>
              </a:spcBef>
              <a:spcAft>
                <a:spcPts val="0"/>
              </a:spcAft>
              <a:buClr>
                <a:schemeClr val="dk1"/>
              </a:buClr>
              <a:buSzPts val="900"/>
              <a:buFont typeface="Arial"/>
              <a:buNone/>
              <a:defRPr sz="900"/>
            </a:lvl8pPr>
            <a:lvl9pPr marL="4114800" lvl="8" indent="-228600" algn="l" rtl="0">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
          <p:cNvSpPr txBox="1">
            <a:spLocks noGrp="1"/>
          </p:cNvSpPr>
          <p:nvPr>
            <p:ph type="body" idx="1"/>
          </p:nvPr>
        </p:nvSpPr>
        <p:spPr>
          <a:xfrm rot="5400000">
            <a:off x="2778919" y="-594519"/>
            <a:ext cx="4525962" cy="8915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
        <p:cNvGrpSpPr/>
        <p:nvPr/>
      </p:nvGrpSpPr>
      <p:grpSpPr>
        <a:xfrm>
          <a:off x="0" y="0"/>
          <a:ext cx="0" cy="0"/>
          <a:chOff x="0" y="0"/>
          <a:chExt cx="0" cy="0"/>
        </a:xfrm>
      </p:grpSpPr>
      <p:sp>
        <p:nvSpPr>
          <p:cNvPr id="196" name="Google Shape;196;p57"/>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7"/>
        <p:cNvGrpSpPr/>
        <p:nvPr/>
      </p:nvGrpSpPr>
      <p:grpSpPr>
        <a:xfrm>
          <a:off x="0" y="0"/>
          <a:ext cx="0" cy="0"/>
          <a:chOff x="0" y="0"/>
          <a:chExt cx="0" cy="0"/>
        </a:xfrm>
      </p:grpSpPr>
      <p:sp>
        <p:nvSpPr>
          <p:cNvPr id="198" name="Google Shape;198;p58"/>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58"/>
          <p:cNvSpPr txBox="1">
            <a:spLocks noGrp="1"/>
          </p:cNvSpPr>
          <p:nvPr>
            <p:ph type="body" idx="1"/>
          </p:nvPr>
        </p:nvSpPr>
        <p:spPr>
          <a:xfrm>
            <a:off x="495300" y="1535113"/>
            <a:ext cx="43767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200" name="Google Shape;200;p58"/>
          <p:cNvSpPr txBox="1">
            <a:spLocks noGrp="1"/>
          </p:cNvSpPr>
          <p:nvPr>
            <p:ph type="body" idx="2"/>
          </p:nvPr>
        </p:nvSpPr>
        <p:spPr>
          <a:xfrm>
            <a:off x="495300" y="2174875"/>
            <a:ext cx="43767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
        <p:nvSpPr>
          <p:cNvPr id="201" name="Google Shape;201;p58"/>
          <p:cNvSpPr txBox="1">
            <a:spLocks noGrp="1"/>
          </p:cNvSpPr>
          <p:nvPr>
            <p:ph type="body" idx="3"/>
          </p:nvPr>
        </p:nvSpPr>
        <p:spPr>
          <a:xfrm>
            <a:off x="5032375" y="1535113"/>
            <a:ext cx="43782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Font typeface="Arial"/>
              <a:buNone/>
              <a:defRPr sz="2400" b="1"/>
            </a:lvl1pPr>
            <a:lvl2pPr marL="914400" lvl="1" indent="-228600" algn="l" rtl="0">
              <a:spcBef>
                <a:spcPts val="400"/>
              </a:spcBef>
              <a:spcAft>
                <a:spcPts val="0"/>
              </a:spcAft>
              <a:buClr>
                <a:schemeClr val="dk1"/>
              </a:buClr>
              <a:buSzPts val="2000"/>
              <a:buFont typeface="Arial"/>
              <a:buNone/>
              <a:defRPr sz="2000" b="1"/>
            </a:lvl2pPr>
            <a:lvl3pPr marL="1371600" lvl="2" indent="-228600" algn="l" rtl="0">
              <a:spcBef>
                <a:spcPts val="360"/>
              </a:spcBef>
              <a:spcAft>
                <a:spcPts val="0"/>
              </a:spcAft>
              <a:buClr>
                <a:schemeClr val="dk1"/>
              </a:buClr>
              <a:buSzPts val="1800"/>
              <a:buFont typeface="Arial"/>
              <a:buNone/>
              <a:defRPr sz="1800" b="1"/>
            </a:lvl3pPr>
            <a:lvl4pPr marL="1828800" lvl="3" indent="-228600" algn="l" rtl="0">
              <a:spcBef>
                <a:spcPts val="320"/>
              </a:spcBef>
              <a:spcAft>
                <a:spcPts val="0"/>
              </a:spcAft>
              <a:buClr>
                <a:schemeClr val="dk1"/>
              </a:buClr>
              <a:buSzPts val="1600"/>
              <a:buFont typeface="Arial"/>
              <a:buNone/>
              <a:defRPr sz="1600" b="1"/>
            </a:lvl4pPr>
            <a:lvl5pPr marL="2286000" lvl="4" indent="-228600" algn="l" rtl="0">
              <a:spcBef>
                <a:spcPts val="320"/>
              </a:spcBef>
              <a:spcAft>
                <a:spcPts val="0"/>
              </a:spcAft>
              <a:buClr>
                <a:schemeClr val="dk1"/>
              </a:buClr>
              <a:buSzPts val="1600"/>
              <a:buFont typeface="Arial"/>
              <a:buNone/>
              <a:defRPr sz="1600" b="1"/>
            </a:lvl5pPr>
            <a:lvl6pPr marL="2743200" lvl="5" indent="-228600" algn="l" rtl="0">
              <a:spcBef>
                <a:spcPts val="320"/>
              </a:spcBef>
              <a:spcAft>
                <a:spcPts val="0"/>
              </a:spcAft>
              <a:buClr>
                <a:schemeClr val="dk1"/>
              </a:buClr>
              <a:buSzPts val="1600"/>
              <a:buFont typeface="Arial"/>
              <a:buNone/>
              <a:defRPr sz="1600" b="1"/>
            </a:lvl6pPr>
            <a:lvl7pPr marL="3200400" lvl="6" indent="-228600" algn="l" rtl="0">
              <a:spcBef>
                <a:spcPts val="320"/>
              </a:spcBef>
              <a:spcAft>
                <a:spcPts val="0"/>
              </a:spcAft>
              <a:buClr>
                <a:schemeClr val="dk1"/>
              </a:buClr>
              <a:buSzPts val="1600"/>
              <a:buFont typeface="Arial"/>
              <a:buNone/>
              <a:defRPr sz="1600" b="1"/>
            </a:lvl7pPr>
            <a:lvl8pPr marL="3657600" lvl="7" indent="-228600" algn="l" rtl="0">
              <a:spcBef>
                <a:spcPts val="320"/>
              </a:spcBef>
              <a:spcAft>
                <a:spcPts val="0"/>
              </a:spcAft>
              <a:buClr>
                <a:schemeClr val="dk1"/>
              </a:buClr>
              <a:buSzPts val="1600"/>
              <a:buFont typeface="Arial"/>
              <a:buNone/>
              <a:defRPr sz="1600" b="1"/>
            </a:lvl8pPr>
            <a:lvl9pPr marL="4114800" lvl="8" indent="-228600" algn="l" rtl="0">
              <a:spcBef>
                <a:spcPts val="320"/>
              </a:spcBef>
              <a:spcAft>
                <a:spcPts val="0"/>
              </a:spcAft>
              <a:buClr>
                <a:schemeClr val="dk1"/>
              </a:buClr>
              <a:buSzPts val="1600"/>
              <a:buFont typeface="Arial"/>
              <a:buNone/>
              <a:defRPr sz="1600" b="1"/>
            </a:lvl9pPr>
          </a:lstStyle>
          <a:p>
            <a:endParaRPr/>
          </a:p>
        </p:txBody>
      </p:sp>
      <p:sp>
        <p:nvSpPr>
          <p:cNvPr id="202" name="Google Shape;202;p58"/>
          <p:cNvSpPr txBox="1">
            <a:spLocks noGrp="1"/>
          </p:cNvSpPr>
          <p:nvPr>
            <p:ph type="body" idx="4"/>
          </p:nvPr>
        </p:nvSpPr>
        <p:spPr>
          <a:xfrm>
            <a:off x="5032375" y="2174875"/>
            <a:ext cx="43782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Font typeface="Arial"/>
              <a:buChar char="•"/>
              <a:defRPr sz="2400"/>
            </a:lvl1pPr>
            <a:lvl2pPr marL="914400" lvl="1" indent="-355600" algn="l" rtl="0">
              <a:spcBef>
                <a:spcPts val="400"/>
              </a:spcBef>
              <a:spcAft>
                <a:spcPts val="0"/>
              </a:spcAft>
              <a:buClr>
                <a:schemeClr val="dk1"/>
              </a:buClr>
              <a:buSzPts val="2000"/>
              <a:buFont typeface="Arial"/>
              <a:buChar char="–"/>
              <a:defRPr sz="2000"/>
            </a:lvl2pPr>
            <a:lvl3pPr marL="1371600" lvl="2" indent="-342900" algn="l" rtl="0">
              <a:spcBef>
                <a:spcPts val="360"/>
              </a:spcBef>
              <a:spcAft>
                <a:spcPts val="0"/>
              </a:spcAft>
              <a:buClr>
                <a:schemeClr val="dk1"/>
              </a:buClr>
              <a:buSzPts val="1800"/>
              <a:buFont typeface="Arial"/>
              <a:buChar char="•"/>
              <a:defRPr sz="1800"/>
            </a:lvl3pPr>
            <a:lvl4pPr marL="1828800" lvl="3" indent="-330200" algn="l" rtl="0">
              <a:spcBef>
                <a:spcPts val="320"/>
              </a:spcBef>
              <a:spcAft>
                <a:spcPts val="0"/>
              </a:spcAft>
              <a:buClr>
                <a:schemeClr val="dk1"/>
              </a:buClr>
              <a:buSzPts val="1600"/>
              <a:buFont typeface="Arial"/>
              <a:buChar char="–"/>
              <a:defRPr sz="1600"/>
            </a:lvl4pPr>
            <a:lvl5pPr marL="2286000" lvl="4" indent="-330200" algn="l" rtl="0">
              <a:spcBef>
                <a:spcPts val="320"/>
              </a:spcBef>
              <a:spcAft>
                <a:spcPts val="0"/>
              </a:spcAft>
              <a:buClr>
                <a:schemeClr val="dk1"/>
              </a:buClr>
              <a:buSzPts val="1600"/>
              <a:buFont typeface="Arial"/>
              <a:buChar char="»"/>
              <a:defRPr sz="1600"/>
            </a:lvl5pPr>
            <a:lvl6pPr marL="2743200" lvl="5" indent="-330200" algn="l" rtl="0">
              <a:spcBef>
                <a:spcPts val="320"/>
              </a:spcBef>
              <a:spcAft>
                <a:spcPts val="0"/>
              </a:spcAft>
              <a:buClr>
                <a:schemeClr val="dk1"/>
              </a:buClr>
              <a:buSzPts val="1600"/>
              <a:buFont typeface="Arial"/>
              <a:buChar char="»"/>
              <a:defRPr sz="1600"/>
            </a:lvl6pPr>
            <a:lvl7pPr marL="3200400" lvl="6" indent="-330200" algn="l" rtl="0">
              <a:spcBef>
                <a:spcPts val="320"/>
              </a:spcBef>
              <a:spcAft>
                <a:spcPts val="0"/>
              </a:spcAft>
              <a:buClr>
                <a:schemeClr val="dk1"/>
              </a:buClr>
              <a:buSzPts val="1600"/>
              <a:buFont typeface="Arial"/>
              <a:buChar char="»"/>
              <a:defRPr sz="1600"/>
            </a:lvl7pPr>
            <a:lvl8pPr marL="3657600" lvl="7" indent="-330200" algn="l" rtl="0">
              <a:spcBef>
                <a:spcPts val="320"/>
              </a:spcBef>
              <a:spcAft>
                <a:spcPts val="0"/>
              </a:spcAft>
              <a:buClr>
                <a:schemeClr val="dk1"/>
              </a:buClr>
              <a:buSzPts val="1600"/>
              <a:buFont typeface="Arial"/>
              <a:buChar char="»"/>
              <a:defRPr sz="1600"/>
            </a:lvl8pPr>
            <a:lvl9pPr marL="4114800" lvl="8" indent="-330200" algn="l" rtl="0">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3"/>
        <p:cNvGrpSpPr/>
        <p:nvPr/>
      </p:nvGrpSpPr>
      <p:grpSpPr>
        <a:xfrm>
          <a:off x="0" y="0"/>
          <a:ext cx="0" cy="0"/>
          <a:chOff x="0" y="0"/>
          <a:chExt cx="0" cy="0"/>
        </a:xfrm>
      </p:grpSpPr>
      <p:sp>
        <p:nvSpPr>
          <p:cNvPr id="204" name="Google Shape;204;p59"/>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59"/>
          <p:cNvSpPr txBox="1">
            <a:spLocks noGrp="1"/>
          </p:cNvSpPr>
          <p:nvPr>
            <p:ph type="body" idx="1"/>
          </p:nvPr>
        </p:nvSpPr>
        <p:spPr>
          <a:xfrm>
            <a:off x="584200" y="1600200"/>
            <a:ext cx="43815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
        <p:nvSpPr>
          <p:cNvPr id="206" name="Google Shape;206;p59"/>
          <p:cNvSpPr txBox="1">
            <a:spLocks noGrp="1"/>
          </p:cNvSpPr>
          <p:nvPr>
            <p:ph type="body" idx="2"/>
          </p:nvPr>
        </p:nvSpPr>
        <p:spPr>
          <a:xfrm>
            <a:off x="5118100" y="1600200"/>
            <a:ext cx="43815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Arial"/>
              <a:buChar char="•"/>
              <a:defRPr sz="2800"/>
            </a:lvl1pPr>
            <a:lvl2pPr marL="914400" lvl="1" indent="-381000" algn="l" rtl="0">
              <a:spcBef>
                <a:spcPts val="480"/>
              </a:spcBef>
              <a:spcAft>
                <a:spcPts val="0"/>
              </a:spcAft>
              <a:buClr>
                <a:schemeClr val="dk1"/>
              </a:buClr>
              <a:buSzPts val="2400"/>
              <a:buFont typeface="Arial"/>
              <a:buChar char="–"/>
              <a:defRPr sz="2400"/>
            </a:lvl2pPr>
            <a:lvl3pPr marL="1371600" lvl="2" indent="-355600" algn="l" rtl="0">
              <a:spcBef>
                <a:spcPts val="400"/>
              </a:spcBef>
              <a:spcAft>
                <a:spcPts val="0"/>
              </a:spcAft>
              <a:buClr>
                <a:schemeClr val="dk1"/>
              </a:buClr>
              <a:buSzPts val="2000"/>
              <a:buFont typeface="Arial"/>
              <a:buChar char="•"/>
              <a:defRPr sz="2000"/>
            </a:lvl3pPr>
            <a:lvl4pPr marL="1828800" lvl="3" indent="-342900" algn="l" rtl="0">
              <a:spcBef>
                <a:spcPts val="360"/>
              </a:spcBef>
              <a:spcAft>
                <a:spcPts val="0"/>
              </a:spcAft>
              <a:buClr>
                <a:schemeClr val="dk1"/>
              </a:buClr>
              <a:buSzPts val="1800"/>
              <a:buFont typeface="Arial"/>
              <a:buChar char="–"/>
              <a:defRPr sz="1800"/>
            </a:lvl4pPr>
            <a:lvl5pPr marL="2286000" lvl="4" indent="-342900" algn="l" rtl="0">
              <a:spcBef>
                <a:spcPts val="360"/>
              </a:spcBef>
              <a:spcAft>
                <a:spcPts val="0"/>
              </a:spcAft>
              <a:buClr>
                <a:schemeClr val="dk1"/>
              </a:buClr>
              <a:buSzPts val="1800"/>
              <a:buFont typeface="Arial"/>
              <a:buChar char="»"/>
              <a:defRPr sz="1800"/>
            </a:lvl5pPr>
            <a:lvl6pPr marL="2743200" lvl="5" indent="-342900" algn="l" rtl="0">
              <a:spcBef>
                <a:spcPts val="360"/>
              </a:spcBef>
              <a:spcAft>
                <a:spcPts val="0"/>
              </a:spcAft>
              <a:buClr>
                <a:schemeClr val="dk1"/>
              </a:buClr>
              <a:buSzPts val="1800"/>
              <a:buFont typeface="Arial"/>
              <a:buChar char="»"/>
              <a:defRPr sz="1800"/>
            </a:lvl6pPr>
            <a:lvl7pPr marL="3200400" lvl="6" indent="-342900" algn="l" rtl="0">
              <a:spcBef>
                <a:spcPts val="360"/>
              </a:spcBef>
              <a:spcAft>
                <a:spcPts val="0"/>
              </a:spcAft>
              <a:buClr>
                <a:schemeClr val="dk1"/>
              </a:buClr>
              <a:buSzPts val="1800"/>
              <a:buFont typeface="Arial"/>
              <a:buChar char="»"/>
              <a:defRPr sz="1800"/>
            </a:lvl7pPr>
            <a:lvl8pPr marL="3657600" lvl="7" indent="-342900" algn="l" rtl="0">
              <a:spcBef>
                <a:spcPts val="360"/>
              </a:spcBef>
              <a:spcAft>
                <a:spcPts val="0"/>
              </a:spcAft>
              <a:buClr>
                <a:schemeClr val="dk1"/>
              </a:buClr>
              <a:buSzPts val="1800"/>
              <a:buFont typeface="Arial"/>
              <a:buChar char="»"/>
              <a:defRPr sz="1800"/>
            </a:lvl8pPr>
            <a:lvl9pPr marL="4114800" lvl="8" indent="-342900" algn="l" rtl="0">
              <a:spcBef>
                <a:spcPts val="360"/>
              </a:spcBef>
              <a:spcAft>
                <a:spcPts val="0"/>
              </a:spcAft>
              <a:buClr>
                <a:schemeClr val="dk1"/>
              </a:buClr>
              <a:buSzPts val="1800"/>
              <a:buFont typeface="Arial"/>
              <a:buChar char="»"/>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7"/>
        <p:cNvGrpSpPr/>
        <p:nvPr/>
      </p:nvGrpSpPr>
      <p:grpSpPr>
        <a:xfrm>
          <a:off x="0" y="0"/>
          <a:ext cx="0" cy="0"/>
          <a:chOff x="0" y="0"/>
          <a:chExt cx="0" cy="0"/>
        </a:xfrm>
      </p:grpSpPr>
      <p:sp>
        <p:nvSpPr>
          <p:cNvPr id="208" name="Google Shape;208;p60"/>
          <p:cNvSpPr txBox="1">
            <a:spLocks noGrp="1"/>
          </p:cNvSpPr>
          <p:nvPr>
            <p:ph type="title"/>
          </p:nvPr>
        </p:nvSpPr>
        <p:spPr>
          <a:xfrm>
            <a:off x="782638" y="4406900"/>
            <a:ext cx="84201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9" name="Google Shape;209;p60"/>
          <p:cNvSpPr txBox="1">
            <a:spLocks noGrp="1"/>
          </p:cNvSpPr>
          <p:nvPr>
            <p:ph type="body" idx="1"/>
          </p:nvPr>
        </p:nvSpPr>
        <p:spPr>
          <a:xfrm>
            <a:off x="782638" y="2906713"/>
            <a:ext cx="84201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title_background">
            <a:extLst>
              <a:ext uri="{FF2B5EF4-FFF2-40B4-BE49-F238E27FC236}">
                <a16:creationId xmlns:a16="http://schemas.microsoft.com/office/drawing/2014/main" id="{BDA5D279-9E98-4437-9D74-87C2F8858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9218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5568873E-7105-48A6-9CF0-AD3358D22BA2}"/>
              </a:ext>
            </a:extLst>
          </p:cNvPr>
          <p:cNvSpPr txBox="1">
            <a:spLocks noChangeArrowheads="1"/>
          </p:cNvSpPr>
          <p:nvPr/>
        </p:nvSpPr>
        <p:spPr bwMode="auto">
          <a:xfrm>
            <a:off x="631825" y="44450"/>
            <a:ext cx="576263" cy="576263"/>
          </a:xfrm>
          <a:prstGeom prst="rect">
            <a:avLst/>
          </a:prstGeom>
          <a:noFill/>
          <a:ln>
            <a:noFill/>
          </a:ln>
          <a:effectLst/>
        </p:spPr>
        <p:txBody>
          <a:bodyPr/>
          <a:lstStyle>
            <a:lvl1pPr eaLnBrk="0" hangingPunct="0">
              <a:defRPr sz="4400" b="1">
                <a:solidFill>
                  <a:schemeClr val="tx2"/>
                </a:solidFill>
                <a:latin typeface="Arial" charset="0"/>
              </a:defRPr>
            </a:lvl1pPr>
            <a:lvl2pPr marL="742950" indent="-285750" eaLnBrk="0" hangingPunct="0">
              <a:defRPr sz="4400" b="1">
                <a:solidFill>
                  <a:schemeClr val="tx2"/>
                </a:solidFill>
                <a:latin typeface="Arial" charset="0"/>
              </a:defRPr>
            </a:lvl2pPr>
            <a:lvl3pPr marL="1143000" indent="-228600" eaLnBrk="0" hangingPunct="0">
              <a:defRPr sz="4400" b="1">
                <a:solidFill>
                  <a:schemeClr val="tx2"/>
                </a:solidFill>
                <a:latin typeface="Arial" charset="0"/>
              </a:defRPr>
            </a:lvl3pPr>
            <a:lvl4pPr marL="1600200" indent="-228600" eaLnBrk="0" hangingPunct="0">
              <a:defRPr sz="4400" b="1">
                <a:solidFill>
                  <a:schemeClr val="tx2"/>
                </a:solidFill>
                <a:latin typeface="Arial" charset="0"/>
              </a:defRPr>
            </a:lvl4pPr>
            <a:lvl5pPr marL="2057400" indent="-228600" eaLnBrk="0" hangingPunct="0">
              <a:defRPr sz="4400" b="1">
                <a:solidFill>
                  <a:schemeClr val="tx2"/>
                </a:solidFill>
                <a:latin typeface="Arial" charset="0"/>
              </a:defRPr>
            </a:lvl5pPr>
            <a:lvl6pPr marL="2514600" indent="-228600" eaLnBrk="0" fontAlgn="base" hangingPunct="0">
              <a:spcBef>
                <a:spcPct val="0"/>
              </a:spcBef>
              <a:spcAft>
                <a:spcPct val="0"/>
              </a:spcAft>
              <a:defRPr sz="4400" b="1">
                <a:solidFill>
                  <a:schemeClr val="tx2"/>
                </a:solidFill>
                <a:latin typeface="Arial" charset="0"/>
              </a:defRPr>
            </a:lvl6pPr>
            <a:lvl7pPr marL="2971800" indent="-228600" eaLnBrk="0" fontAlgn="base" hangingPunct="0">
              <a:spcBef>
                <a:spcPct val="0"/>
              </a:spcBef>
              <a:spcAft>
                <a:spcPct val="0"/>
              </a:spcAft>
              <a:defRPr sz="4400" b="1">
                <a:solidFill>
                  <a:schemeClr val="tx2"/>
                </a:solidFill>
                <a:latin typeface="Arial" charset="0"/>
              </a:defRPr>
            </a:lvl7pPr>
            <a:lvl8pPr marL="3429000" indent="-228600" eaLnBrk="0" fontAlgn="base" hangingPunct="0">
              <a:spcBef>
                <a:spcPct val="0"/>
              </a:spcBef>
              <a:spcAft>
                <a:spcPct val="0"/>
              </a:spcAft>
              <a:defRPr sz="4400" b="1">
                <a:solidFill>
                  <a:schemeClr val="tx2"/>
                </a:solidFill>
                <a:latin typeface="Arial" charset="0"/>
              </a:defRPr>
            </a:lvl8pPr>
            <a:lvl9pPr marL="3886200" indent="-228600" eaLnBrk="0" fontAlgn="base" hangingPunct="0">
              <a:spcBef>
                <a:spcPct val="0"/>
              </a:spcBef>
              <a:spcAft>
                <a:spcPct val="0"/>
              </a:spcAft>
              <a:defRPr sz="4400" b="1">
                <a:solidFill>
                  <a:schemeClr val="tx2"/>
                </a:solidFill>
                <a:latin typeface="Arial" charset="0"/>
              </a:defRPr>
            </a:lvl9pPr>
          </a:lstStyle>
          <a:p>
            <a:pPr eaLnBrk="1" hangingPunct="1">
              <a:spcBef>
                <a:spcPct val="50000"/>
              </a:spcBef>
              <a:defRPr/>
            </a:pPr>
            <a:endParaRPr lang="en-US" dirty="0">
              <a:ea typeface="+mn-ea"/>
            </a:endParaRPr>
          </a:p>
        </p:txBody>
      </p:sp>
      <p:pic>
        <p:nvPicPr>
          <p:cNvPr id="6" name="Picture 12" descr="PAS logo green TIF">
            <a:extLst>
              <a:ext uri="{FF2B5EF4-FFF2-40B4-BE49-F238E27FC236}">
                <a16:creationId xmlns:a16="http://schemas.microsoft.com/office/drawing/2014/main" id="{030F1674-CAEB-4B38-B088-0EA66E842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33375"/>
            <a:ext cx="1944687"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LG_Group_RGB">
            <a:extLst>
              <a:ext uri="{FF2B5EF4-FFF2-40B4-BE49-F238E27FC236}">
                <a16:creationId xmlns:a16="http://schemas.microsoft.com/office/drawing/2014/main" id="{57A56A3F-4DCC-41B1-9CBF-1F6DCA97CA7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40563" y="333375"/>
            <a:ext cx="21478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31825" y="2420938"/>
            <a:ext cx="8420100" cy="1125537"/>
          </a:xfrm>
        </p:spPr>
        <p:txBody>
          <a:bodyPr/>
          <a:lstStyle>
            <a:lvl1pPr>
              <a:defRPr>
                <a:solidFill>
                  <a:schemeClr val="bg1"/>
                </a:solidFill>
              </a:defRPr>
            </a:lvl1pPr>
          </a:lstStyle>
          <a:p>
            <a:pPr lvl="0"/>
            <a:r>
              <a:rPr lang="en-GB" noProof="0"/>
              <a:t>Click to edit Master title style</a:t>
            </a:r>
          </a:p>
        </p:txBody>
      </p:sp>
      <p:sp>
        <p:nvSpPr>
          <p:cNvPr id="5124" name="Rectangle 4"/>
          <p:cNvSpPr>
            <a:spLocks noGrp="1" noChangeArrowheads="1"/>
          </p:cNvSpPr>
          <p:nvPr>
            <p:ph type="subTitle" idx="1"/>
          </p:nvPr>
        </p:nvSpPr>
        <p:spPr>
          <a:xfrm>
            <a:off x="682625" y="3573463"/>
            <a:ext cx="6934200" cy="1752600"/>
          </a:xfrm>
        </p:spPr>
        <p:txBody>
          <a:bodyPr/>
          <a:lstStyle>
            <a:lvl1pPr marL="0" indent="0">
              <a:buFontTx/>
              <a:buNone/>
              <a:defRPr>
                <a:solidFill>
                  <a:schemeClr val="bg1"/>
                </a:solidFill>
              </a:defRPr>
            </a:lvl1pPr>
          </a:lstStyle>
          <a:p>
            <a:pPr lvl="0"/>
            <a:r>
              <a:rPr lang="en-GB" noProof="0"/>
              <a:t>Click to edit Master subtitle style</a:t>
            </a:r>
          </a:p>
        </p:txBody>
      </p:sp>
    </p:spTree>
    <p:extLst>
      <p:ext uri="{BB962C8B-B14F-4D97-AF65-F5344CB8AC3E}">
        <p14:creationId xmlns:p14="http://schemas.microsoft.com/office/powerpoint/2010/main" val="3240250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4669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642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84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181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4345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4650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6724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941513" y="4800600"/>
            <a:ext cx="59436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a:spLocks noGrp="1"/>
          </p:cNvSpPr>
          <p:nvPr>
            <p:ph type="pic" idx="2"/>
          </p:nvPr>
        </p:nvSpPr>
        <p:spPr>
          <a:xfrm>
            <a:off x="1941513" y="612775"/>
            <a:ext cx="5943600" cy="4114800"/>
          </a:xfrm>
          <a:prstGeom prst="rect">
            <a:avLst/>
          </a:prstGeom>
          <a:noFill/>
          <a:ln>
            <a:noFill/>
          </a:ln>
        </p:spPr>
      </p:sp>
      <p:sp>
        <p:nvSpPr>
          <p:cNvPr id="27" name="Google Shape;27;p6"/>
          <p:cNvSpPr txBox="1">
            <a:spLocks noGrp="1"/>
          </p:cNvSpPr>
          <p:nvPr>
            <p:ph type="body" idx="1"/>
          </p:nvPr>
        </p:nvSpPr>
        <p:spPr>
          <a:xfrm>
            <a:off x="1941513" y="5367338"/>
            <a:ext cx="59436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37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3639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0921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9402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274638"/>
            <a:ext cx="222885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84200" y="274638"/>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1530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89154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584200" y="1600200"/>
            <a:ext cx="8915400" cy="4525963"/>
          </a:xfrm>
        </p:spPr>
        <p:txBody>
          <a:bodyPr/>
          <a:lstStyle/>
          <a:p>
            <a:pPr lvl="0"/>
            <a:endParaRPr lang="en-GB" noProof="0" dirty="0"/>
          </a:p>
        </p:txBody>
      </p:sp>
    </p:spTree>
    <p:extLst>
      <p:ext uri="{BB962C8B-B14F-4D97-AF65-F5344CB8AC3E}">
        <p14:creationId xmlns:p14="http://schemas.microsoft.com/office/powerpoint/2010/main" val="402182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95300" y="273050"/>
            <a:ext cx="3259138"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3873500" y="273050"/>
            <a:ext cx="553720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1" name="Google Shape;31;p7"/>
          <p:cNvSpPr txBox="1">
            <a:spLocks noGrp="1"/>
          </p:cNvSpPr>
          <p:nvPr>
            <p:ph type="body" idx="2"/>
          </p:nvPr>
        </p:nvSpPr>
        <p:spPr>
          <a:xfrm>
            <a:off x="495300" y="1435100"/>
            <a:ext cx="3259138"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
          <p:cNvSpPr txBox="1">
            <a:spLocks noGrp="1"/>
          </p:cNvSpPr>
          <p:nvPr>
            <p:ph type="body" idx="1"/>
          </p:nvPr>
        </p:nvSpPr>
        <p:spPr>
          <a:xfrm>
            <a:off x="495300" y="1535113"/>
            <a:ext cx="437673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8" name="Google Shape;38;p10"/>
          <p:cNvSpPr txBox="1">
            <a:spLocks noGrp="1"/>
          </p:cNvSpPr>
          <p:nvPr>
            <p:ph type="body" idx="2"/>
          </p:nvPr>
        </p:nvSpPr>
        <p:spPr>
          <a:xfrm>
            <a:off x="495300" y="2174875"/>
            <a:ext cx="437673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9" name="Google Shape;39;p10"/>
          <p:cNvSpPr txBox="1">
            <a:spLocks noGrp="1"/>
          </p:cNvSpPr>
          <p:nvPr>
            <p:ph type="body" idx="3"/>
          </p:nvPr>
        </p:nvSpPr>
        <p:spPr>
          <a:xfrm>
            <a:off x="5032375" y="1535113"/>
            <a:ext cx="437832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0" name="Google Shape;40;p10"/>
          <p:cNvSpPr txBox="1">
            <a:spLocks noGrp="1"/>
          </p:cNvSpPr>
          <p:nvPr>
            <p:ph type="body" idx="4"/>
          </p:nvPr>
        </p:nvSpPr>
        <p:spPr>
          <a:xfrm>
            <a:off x="5032375" y="2174875"/>
            <a:ext cx="437832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2.xml"/><Relationship Id="rId5" Type="http://schemas.openxmlformats.org/officeDocument/2006/relationships/image" Target="../media/image3.jp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1" i="0" u="none" strike="noStrike" cap="none">
                <a:solidFill>
                  <a:srgbClr val="669900"/>
                </a:solidFill>
                <a:latin typeface="Arial"/>
                <a:ea typeface="Arial"/>
                <a:cs typeface="Arial"/>
                <a:sym typeface="Arial"/>
              </a:defRPr>
            </a:lvl1pPr>
            <a:lvl2pPr marR="0" lvl="1" algn="l" rtl="0">
              <a:spcBef>
                <a:spcPts val="0"/>
              </a:spcBef>
              <a:spcAft>
                <a:spcPts val="0"/>
              </a:spcAft>
              <a:buSzPts val="1400"/>
              <a:buNone/>
              <a:defRPr sz="4000" b="1" i="0" u="none" strike="noStrike" cap="none">
                <a:solidFill>
                  <a:srgbClr val="669900"/>
                </a:solidFill>
                <a:latin typeface="Arial"/>
                <a:ea typeface="Arial"/>
                <a:cs typeface="Arial"/>
                <a:sym typeface="Arial"/>
              </a:defRPr>
            </a:lvl2pPr>
            <a:lvl3pPr marR="0" lvl="2" algn="l" rtl="0">
              <a:spcBef>
                <a:spcPts val="0"/>
              </a:spcBef>
              <a:spcAft>
                <a:spcPts val="0"/>
              </a:spcAft>
              <a:buSzPts val="1400"/>
              <a:buNone/>
              <a:defRPr sz="4000" b="1" i="0" u="none" strike="noStrike" cap="none">
                <a:solidFill>
                  <a:srgbClr val="669900"/>
                </a:solidFill>
                <a:latin typeface="Arial"/>
                <a:ea typeface="Arial"/>
                <a:cs typeface="Arial"/>
                <a:sym typeface="Arial"/>
              </a:defRPr>
            </a:lvl3pPr>
            <a:lvl4pPr marR="0" lvl="3" algn="l" rtl="0">
              <a:spcBef>
                <a:spcPts val="0"/>
              </a:spcBef>
              <a:spcAft>
                <a:spcPts val="0"/>
              </a:spcAft>
              <a:buSzPts val="1400"/>
              <a:buNone/>
              <a:defRPr sz="4000" b="1" i="0" u="none" strike="noStrike" cap="none">
                <a:solidFill>
                  <a:srgbClr val="669900"/>
                </a:solidFill>
                <a:latin typeface="Arial"/>
                <a:ea typeface="Arial"/>
                <a:cs typeface="Arial"/>
                <a:sym typeface="Arial"/>
              </a:defRPr>
            </a:lvl4pPr>
            <a:lvl5pPr marR="0" lvl="4" algn="l" rtl="0">
              <a:spcBef>
                <a:spcPts val="0"/>
              </a:spcBef>
              <a:spcAft>
                <a:spcPts val="0"/>
              </a:spcAft>
              <a:buSzPts val="1400"/>
              <a:buNone/>
              <a:defRPr sz="4000" b="1" i="0" u="none" strike="noStrike" cap="none">
                <a:solidFill>
                  <a:srgbClr val="669900"/>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rgbClr val="669900"/>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669900"/>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669900"/>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6699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584200" y="1600200"/>
            <a:ext cx="89154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 name="Google Shape;12;p1"/>
          <p:cNvCxnSpPr/>
          <p:nvPr/>
        </p:nvCxnSpPr>
        <p:spPr>
          <a:xfrm>
            <a:off x="584200" y="6453187"/>
            <a:ext cx="8893175" cy="0"/>
          </a:xfrm>
          <a:prstGeom prst="straightConnector1">
            <a:avLst/>
          </a:prstGeom>
          <a:noFill/>
          <a:ln w="9525" cap="flat" cmpd="sng">
            <a:solidFill>
              <a:schemeClr val="folHlink"/>
            </a:solidFill>
            <a:prstDash val="solid"/>
            <a:miter lim="800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1" i="0" u="none" strike="noStrike" cap="none">
                <a:solidFill>
                  <a:srgbClr val="669900"/>
                </a:solidFill>
                <a:latin typeface="Arial"/>
                <a:ea typeface="Arial"/>
                <a:cs typeface="Arial"/>
                <a:sym typeface="Arial"/>
              </a:defRPr>
            </a:lvl1pPr>
            <a:lvl2pPr marR="0" lvl="1" algn="l" rtl="0">
              <a:spcBef>
                <a:spcPts val="0"/>
              </a:spcBef>
              <a:spcAft>
                <a:spcPts val="0"/>
              </a:spcAft>
              <a:buSzPts val="1400"/>
              <a:buNone/>
              <a:defRPr sz="4000" b="1" i="0" u="none" strike="noStrike" cap="none">
                <a:solidFill>
                  <a:srgbClr val="669900"/>
                </a:solidFill>
                <a:latin typeface="Arial"/>
                <a:ea typeface="Arial"/>
                <a:cs typeface="Arial"/>
                <a:sym typeface="Arial"/>
              </a:defRPr>
            </a:lvl2pPr>
            <a:lvl3pPr marR="0" lvl="2" algn="l" rtl="0">
              <a:spcBef>
                <a:spcPts val="0"/>
              </a:spcBef>
              <a:spcAft>
                <a:spcPts val="0"/>
              </a:spcAft>
              <a:buSzPts val="1400"/>
              <a:buNone/>
              <a:defRPr sz="4000" b="1" i="0" u="none" strike="noStrike" cap="none">
                <a:solidFill>
                  <a:srgbClr val="669900"/>
                </a:solidFill>
                <a:latin typeface="Arial"/>
                <a:ea typeface="Arial"/>
                <a:cs typeface="Arial"/>
                <a:sym typeface="Arial"/>
              </a:defRPr>
            </a:lvl3pPr>
            <a:lvl4pPr marR="0" lvl="3" algn="l" rtl="0">
              <a:spcBef>
                <a:spcPts val="0"/>
              </a:spcBef>
              <a:spcAft>
                <a:spcPts val="0"/>
              </a:spcAft>
              <a:buSzPts val="1400"/>
              <a:buNone/>
              <a:defRPr sz="4000" b="1" i="0" u="none" strike="noStrike" cap="none">
                <a:solidFill>
                  <a:srgbClr val="669900"/>
                </a:solidFill>
                <a:latin typeface="Arial"/>
                <a:ea typeface="Arial"/>
                <a:cs typeface="Arial"/>
                <a:sym typeface="Arial"/>
              </a:defRPr>
            </a:lvl4pPr>
            <a:lvl5pPr marR="0" lvl="4" algn="l" rtl="0">
              <a:spcBef>
                <a:spcPts val="0"/>
              </a:spcBef>
              <a:spcAft>
                <a:spcPts val="0"/>
              </a:spcAft>
              <a:buSzPts val="1400"/>
              <a:buNone/>
              <a:defRPr sz="4000" b="1" i="0" u="none" strike="noStrike" cap="none">
                <a:solidFill>
                  <a:srgbClr val="669900"/>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rgbClr val="669900"/>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669900"/>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669900"/>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669900"/>
                </a:solidFill>
                <a:latin typeface="Arial"/>
                <a:ea typeface="Arial"/>
                <a:cs typeface="Arial"/>
                <a:sym typeface="Arial"/>
              </a:defRPr>
            </a:lvl9pPr>
          </a:lstStyle>
          <a:p>
            <a:endParaRPr/>
          </a:p>
        </p:txBody>
      </p:sp>
      <p:sp>
        <p:nvSpPr>
          <p:cNvPr id="50" name="Google Shape;50;p13"/>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1" name="Google Shape;51;p13"/>
          <p:cNvCxnSpPr/>
          <p:nvPr/>
        </p:nvCxnSpPr>
        <p:spPr>
          <a:xfrm>
            <a:off x="584200" y="6453187"/>
            <a:ext cx="8893200" cy="0"/>
          </a:xfrm>
          <a:prstGeom prst="straightConnector1">
            <a:avLst/>
          </a:prstGeom>
          <a:noFill/>
          <a:ln w="9525" cap="flat" cmpd="sng">
            <a:solidFill>
              <a:schemeClr val="folHlink"/>
            </a:solidFill>
            <a:prstDash val="solid"/>
            <a:miter lim="800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1" i="0" u="none" strike="noStrike" cap="none">
                <a:solidFill>
                  <a:srgbClr val="669900"/>
                </a:solidFill>
                <a:latin typeface="Arial"/>
                <a:ea typeface="Arial"/>
                <a:cs typeface="Arial"/>
                <a:sym typeface="Arial"/>
              </a:defRPr>
            </a:lvl1pPr>
            <a:lvl2pPr marR="0" lvl="1" algn="l" rtl="0">
              <a:spcBef>
                <a:spcPts val="0"/>
              </a:spcBef>
              <a:spcAft>
                <a:spcPts val="0"/>
              </a:spcAft>
              <a:buSzPts val="1400"/>
              <a:buNone/>
              <a:defRPr sz="4000" b="1" i="0" u="none" strike="noStrike" cap="none">
                <a:solidFill>
                  <a:srgbClr val="669900"/>
                </a:solidFill>
                <a:latin typeface="Arial"/>
                <a:ea typeface="Arial"/>
                <a:cs typeface="Arial"/>
                <a:sym typeface="Arial"/>
              </a:defRPr>
            </a:lvl2pPr>
            <a:lvl3pPr marR="0" lvl="2" algn="l" rtl="0">
              <a:spcBef>
                <a:spcPts val="0"/>
              </a:spcBef>
              <a:spcAft>
                <a:spcPts val="0"/>
              </a:spcAft>
              <a:buSzPts val="1400"/>
              <a:buNone/>
              <a:defRPr sz="4000" b="1" i="0" u="none" strike="noStrike" cap="none">
                <a:solidFill>
                  <a:srgbClr val="669900"/>
                </a:solidFill>
                <a:latin typeface="Arial"/>
                <a:ea typeface="Arial"/>
                <a:cs typeface="Arial"/>
                <a:sym typeface="Arial"/>
              </a:defRPr>
            </a:lvl3pPr>
            <a:lvl4pPr marR="0" lvl="3" algn="l" rtl="0">
              <a:spcBef>
                <a:spcPts val="0"/>
              </a:spcBef>
              <a:spcAft>
                <a:spcPts val="0"/>
              </a:spcAft>
              <a:buSzPts val="1400"/>
              <a:buNone/>
              <a:defRPr sz="4000" b="1" i="0" u="none" strike="noStrike" cap="none">
                <a:solidFill>
                  <a:srgbClr val="669900"/>
                </a:solidFill>
                <a:latin typeface="Arial"/>
                <a:ea typeface="Arial"/>
                <a:cs typeface="Arial"/>
                <a:sym typeface="Arial"/>
              </a:defRPr>
            </a:lvl4pPr>
            <a:lvl5pPr marR="0" lvl="4" algn="l" rtl="0">
              <a:spcBef>
                <a:spcPts val="0"/>
              </a:spcBef>
              <a:spcAft>
                <a:spcPts val="0"/>
              </a:spcAft>
              <a:buSzPts val="1400"/>
              <a:buNone/>
              <a:defRPr sz="4000" b="1" i="0" u="none" strike="noStrike" cap="none">
                <a:solidFill>
                  <a:srgbClr val="669900"/>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rgbClr val="669900"/>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669900"/>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669900"/>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669900"/>
                </a:solidFill>
                <a:latin typeface="Arial"/>
                <a:ea typeface="Arial"/>
                <a:cs typeface="Arial"/>
                <a:sym typeface="Arial"/>
              </a:defRPr>
            </a:lvl9pPr>
          </a:lstStyle>
          <a:p>
            <a:endParaRPr/>
          </a:p>
        </p:txBody>
      </p:sp>
      <p:sp>
        <p:nvSpPr>
          <p:cNvPr id="87" name="Google Shape;87;p24"/>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88" name="Google Shape;88;p24"/>
          <p:cNvCxnSpPr/>
          <p:nvPr/>
        </p:nvCxnSpPr>
        <p:spPr>
          <a:xfrm>
            <a:off x="584200" y="6453187"/>
            <a:ext cx="8893200" cy="0"/>
          </a:xfrm>
          <a:prstGeom prst="straightConnector1">
            <a:avLst/>
          </a:prstGeom>
          <a:noFill/>
          <a:ln w="9525" cap="flat" cmpd="sng">
            <a:solidFill>
              <a:schemeClr val="folHlink"/>
            </a:solidFill>
            <a:prstDash val="solid"/>
            <a:miter lim="800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69"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Google Shape;162;p47" descr="title_background"/>
          <p:cNvPicPr preferRelativeResize="0"/>
          <p:nvPr/>
        </p:nvPicPr>
        <p:blipFill rotWithShape="1">
          <a:blip r:embed="rId3">
            <a:alphaModFix/>
          </a:blip>
          <a:srcRect/>
          <a:stretch/>
        </p:blipFill>
        <p:spPr>
          <a:xfrm>
            <a:off x="0" y="3175"/>
            <a:ext cx="9921877" cy="6854825"/>
          </a:xfrm>
          <a:prstGeom prst="rect">
            <a:avLst/>
          </a:prstGeom>
          <a:noFill/>
          <a:ln>
            <a:noFill/>
          </a:ln>
        </p:spPr>
      </p:pic>
      <p:sp>
        <p:nvSpPr>
          <p:cNvPr id="163" name="Google Shape;163;p47"/>
          <p:cNvSpPr txBox="1"/>
          <p:nvPr/>
        </p:nvSpPr>
        <p:spPr>
          <a:xfrm>
            <a:off x="631825" y="44450"/>
            <a:ext cx="576300" cy="5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4400" b="1" i="0" u="none">
              <a:solidFill>
                <a:schemeClr val="dk2"/>
              </a:solidFill>
              <a:latin typeface="Arial"/>
              <a:ea typeface="Arial"/>
              <a:cs typeface="Arial"/>
              <a:sym typeface="Arial"/>
            </a:endParaRPr>
          </a:p>
        </p:txBody>
      </p:sp>
      <p:pic>
        <p:nvPicPr>
          <p:cNvPr id="164" name="Google Shape;164;p47" descr="PAS logo green TIF"/>
          <p:cNvPicPr preferRelativeResize="0"/>
          <p:nvPr/>
        </p:nvPicPr>
        <p:blipFill rotWithShape="1">
          <a:blip r:embed="rId4">
            <a:alphaModFix/>
          </a:blip>
          <a:srcRect/>
          <a:stretch/>
        </p:blipFill>
        <p:spPr>
          <a:xfrm>
            <a:off x="344487" y="333375"/>
            <a:ext cx="1944687" cy="1352550"/>
          </a:xfrm>
          <a:prstGeom prst="rect">
            <a:avLst/>
          </a:prstGeom>
          <a:noFill/>
          <a:ln>
            <a:noFill/>
          </a:ln>
        </p:spPr>
      </p:pic>
      <p:pic>
        <p:nvPicPr>
          <p:cNvPr id="165" name="Google Shape;165;p47" descr="LG_Group_RGB"/>
          <p:cNvPicPr preferRelativeResize="0"/>
          <p:nvPr/>
        </p:nvPicPr>
        <p:blipFill rotWithShape="1">
          <a:blip r:embed="rId5">
            <a:alphaModFix/>
          </a:blip>
          <a:srcRect/>
          <a:stretch/>
        </p:blipFill>
        <p:spPr>
          <a:xfrm>
            <a:off x="7040562" y="333375"/>
            <a:ext cx="2147887" cy="1312862"/>
          </a:xfrm>
          <a:prstGeom prst="rect">
            <a:avLst/>
          </a:prstGeom>
          <a:noFill/>
          <a:ln>
            <a:noFill/>
          </a:ln>
        </p:spPr>
      </p:pic>
      <p:sp>
        <p:nvSpPr>
          <p:cNvPr id="166" name="Google Shape;166;p47"/>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1" i="0" u="none" strike="noStrike" cap="none">
                <a:solidFill>
                  <a:srgbClr val="669900"/>
                </a:solidFill>
                <a:latin typeface="Arial"/>
                <a:ea typeface="Arial"/>
                <a:cs typeface="Arial"/>
                <a:sym typeface="Arial"/>
              </a:defRPr>
            </a:lvl1pPr>
            <a:lvl2pPr marR="0" lvl="1" algn="l" rtl="0">
              <a:spcBef>
                <a:spcPts val="0"/>
              </a:spcBef>
              <a:spcAft>
                <a:spcPts val="0"/>
              </a:spcAft>
              <a:buSzPts val="1400"/>
              <a:buNone/>
              <a:defRPr sz="4000" b="1" i="0" u="none" strike="noStrike" cap="none">
                <a:solidFill>
                  <a:srgbClr val="669900"/>
                </a:solidFill>
                <a:latin typeface="Arial"/>
                <a:ea typeface="Arial"/>
                <a:cs typeface="Arial"/>
                <a:sym typeface="Arial"/>
              </a:defRPr>
            </a:lvl2pPr>
            <a:lvl3pPr marR="0" lvl="2" algn="l" rtl="0">
              <a:spcBef>
                <a:spcPts val="0"/>
              </a:spcBef>
              <a:spcAft>
                <a:spcPts val="0"/>
              </a:spcAft>
              <a:buSzPts val="1400"/>
              <a:buNone/>
              <a:defRPr sz="4000" b="1" i="0" u="none" strike="noStrike" cap="none">
                <a:solidFill>
                  <a:srgbClr val="669900"/>
                </a:solidFill>
                <a:latin typeface="Arial"/>
                <a:ea typeface="Arial"/>
                <a:cs typeface="Arial"/>
                <a:sym typeface="Arial"/>
              </a:defRPr>
            </a:lvl3pPr>
            <a:lvl4pPr marR="0" lvl="3" algn="l" rtl="0">
              <a:spcBef>
                <a:spcPts val="0"/>
              </a:spcBef>
              <a:spcAft>
                <a:spcPts val="0"/>
              </a:spcAft>
              <a:buSzPts val="1400"/>
              <a:buNone/>
              <a:defRPr sz="4000" b="1" i="0" u="none" strike="noStrike" cap="none">
                <a:solidFill>
                  <a:srgbClr val="669900"/>
                </a:solidFill>
                <a:latin typeface="Arial"/>
                <a:ea typeface="Arial"/>
                <a:cs typeface="Arial"/>
                <a:sym typeface="Arial"/>
              </a:defRPr>
            </a:lvl4pPr>
            <a:lvl5pPr marR="0" lvl="4" algn="l" rtl="0">
              <a:spcBef>
                <a:spcPts val="0"/>
              </a:spcBef>
              <a:spcAft>
                <a:spcPts val="0"/>
              </a:spcAft>
              <a:buSzPts val="1400"/>
              <a:buNone/>
              <a:defRPr sz="4000" b="1" i="0" u="none" strike="noStrike" cap="none">
                <a:solidFill>
                  <a:srgbClr val="669900"/>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rgbClr val="669900"/>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669900"/>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669900"/>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669900"/>
                </a:solidFill>
                <a:latin typeface="Arial"/>
                <a:ea typeface="Arial"/>
                <a:cs typeface="Arial"/>
                <a:sym typeface="Arial"/>
              </a:defRPr>
            </a:lvl9pPr>
          </a:lstStyle>
          <a:p>
            <a:endParaRPr/>
          </a:p>
        </p:txBody>
      </p:sp>
      <p:sp>
        <p:nvSpPr>
          <p:cNvPr id="167" name="Google Shape;167;p47"/>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49"/>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000" b="1" i="0" u="none" strike="noStrike" cap="none">
                <a:solidFill>
                  <a:srgbClr val="669900"/>
                </a:solidFill>
                <a:latin typeface="Arial"/>
                <a:ea typeface="Arial"/>
                <a:cs typeface="Arial"/>
                <a:sym typeface="Arial"/>
              </a:defRPr>
            </a:lvl1pPr>
            <a:lvl2pPr marR="0" lvl="1" algn="l" rtl="0">
              <a:spcBef>
                <a:spcPts val="0"/>
              </a:spcBef>
              <a:spcAft>
                <a:spcPts val="0"/>
              </a:spcAft>
              <a:buSzPts val="1400"/>
              <a:buNone/>
              <a:defRPr sz="4000" b="1" i="0" u="none" strike="noStrike" cap="none">
                <a:solidFill>
                  <a:srgbClr val="669900"/>
                </a:solidFill>
                <a:latin typeface="Arial"/>
                <a:ea typeface="Arial"/>
                <a:cs typeface="Arial"/>
                <a:sym typeface="Arial"/>
              </a:defRPr>
            </a:lvl2pPr>
            <a:lvl3pPr marR="0" lvl="2" algn="l" rtl="0">
              <a:spcBef>
                <a:spcPts val="0"/>
              </a:spcBef>
              <a:spcAft>
                <a:spcPts val="0"/>
              </a:spcAft>
              <a:buSzPts val="1400"/>
              <a:buNone/>
              <a:defRPr sz="4000" b="1" i="0" u="none" strike="noStrike" cap="none">
                <a:solidFill>
                  <a:srgbClr val="669900"/>
                </a:solidFill>
                <a:latin typeface="Arial"/>
                <a:ea typeface="Arial"/>
                <a:cs typeface="Arial"/>
                <a:sym typeface="Arial"/>
              </a:defRPr>
            </a:lvl3pPr>
            <a:lvl4pPr marR="0" lvl="3" algn="l" rtl="0">
              <a:spcBef>
                <a:spcPts val="0"/>
              </a:spcBef>
              <a:spcAft>
                <a:spcPts val="0"/>
              </a:spcAft>
              <a:buSzPts val="1400"/>
              <a:buNone/>
              <a:defRPr sz="4000" b="1" i="0" u="none" strike="noStrike" cap="none">
                <a:solidFill>
                  <a:srgbClr val="669900"/>
                </a:solidFill>
                <a:latin typeface="Arial"/>
                <a:ea typeface="Arial"/>
                <a:cs typeface="Arial"/>
                <a:sym typeface="Arial"/>
              </a:defRPr>
            </a:lvl4pPr>
            <a:lvl5pPr marR="0" lvl="4" algn="l" rtl="0">
              <a:spcBef>
                <a:spcPts val="0"/>
              </a:spcBef>
              <a:spcAft>
                <a:spcPts val="0"/>
              </a:spcAft>
              <a:buSzPts val="1400"/>
              <a:buNone/>
              <a:defRPr sz="4000" b="1" i="0" u="none" strike="noStrike" cap="none">
                <a:solidFill>
                  <a:srgbClr val="669900"/>
                </a:solidFill>
                <a:latin typeface="Arial"/>
                <a:ea typeface="Arial"/>
                <a:cs typeface="Arial"/>
                <a:sym typeface="Arial"/>
              </a:defRPr>
            </a:lvl5pPr>
            <a:lvl6pPr marR="0" lvl="5" algn="l" rtl="0">
              <a:spcBef>
                <a:spcPts val="0"/>
              </a:spcBef>
              <a:spcAft>
                <a:spcPts val="0"/>
              </a:spcAft>
              <a:buSzPts val="1400"/>
              <a:buNone/>
              <a:defRPr sz="4000" b="1" i="0" u="none" strike="noStrike" cap="none">
                <a:solidFill>
                  <a:srgbClr val="669900"/>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669900"/>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669900"/>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669900"/>
                </a:solidFill>
                <a:latin typeface="Arial"/>
                <a:ea typeface="Arial"/>
                <a:cs typeface="Arial"/>
                <a:sym typeface="Arial"/>
              </a:defRPr>
            </a:lvl9pPr>
          </a:lstStyle>
          <a:p>
            <a:endParaRPr/>
          </a:p>
        </p:txBody>
      </p:sp>
      <p:sp>
        <p:nvSpPr>
          <p:cNvPr id="173" name="Google Shape;173;p49"/>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74" name="Google Shape;174;p49"/>
          <p:cNvCxnSpPr/>
          <p:nvPr/>
        </p:nvCxnSpPr>
        <p:spPr>
          <a:xfrm>
            <a:off x="584200" y="6453187"/>
            <a:ext cx="8893200" cy="0"/>
          </a:xfrm>
          <a:prstGeom prst="straightConnector1">
            <a:avLst/>
          </a:prstGeom>
          <a:noFill/>
          <a:ln w="9525" cap="flat" cmpd="sng">
            <a:solidFill>
              <a:schemeClr val="folHlink"/>
            </a:solidFill>
            <a:prstDash val="solid"/>
            <a:miter lim="800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852E6EA-2EA3-483A-BF65-6E112997845C}"/>
              </a:ext>
            </a:extLst>
          </p:cNvPr>
          <p:cNvSpPr>
            <a:spLocks noGrp="1" noChangeArrowheads="1"/>
          </p:cNvSpPr>
          <p:nvPr>
            <p:ph type="title"/>
          </p:nvPr>
        </p:nvSpPr>
        <p:spPr bwMode="auto">
          <a:xfrm>
            <a:off x="5842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68551331-A31D-4B99-B4A3-DA089D909733}"/>
              </a:ext>
            </a:extLst>
          </p:cNvPr>
          <p:cNvSpPr>
            <a:spLocks noGrp="1" noChangeArrowheads="1"/>
          </p:cNvSpPr>
          <p:nvPr>
            <p:ph type="body" idx="1"/>
          </p:nvPr>
        </p:nvSpPr>
        <p:spPr bwMode="auto">
          <a:xfrm>
            <a:off x="5842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4">
            <a:extLst>
              <a:ext uri="{FF2B5EF4-FFF2-40B4-BE49-F238E27FC236}">
                <a16:creationId xmlns:a16="http://schemas.microsoft.com/office/drawing/2014/main" id="{BFEB9119-5C5A-4B7E-93E9-BF0158041B8F}"/>
              </a:ext>
            </a:extLst>
          </p:cNvPr>
          <p:cNvSpPr>
            <a:spLocks noChangeShapeType="1"/>
          </p:cNvSpPr>
          <p:nvPr/>
        </p:nvSpPr>
        <p:spPr bwMode="auto">
          <a:xfrm>
            <a:off x="584200" y="6453188"/>
            <a:ext cx="889317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nchor="ctr"/>
          <a:lstStyle/>
          <a:p>
            <a:endParaRPr lang="en-GB"/>
          </a:p>
        </p:txBody>
      </p:sp>
    </p:spTree>
    <p:extLst>
      <p:ext uri="{BB962C8B-B14F-4D97-AF65-F5344CB8AC3E}">
        <p14:creationId xmlns:p14="http://schemas.microsoft.com/office/powerpoint/2010/main" val="4967283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0" fontAlgn="base" hangingPunct="0">
        <a:spcBef>
          <a:spcPct val="0"/>
        </a:spcBef>
        <a:spcAft>
          <a:spcPct val="0"/>
        </a:spcAft>
        <a:defRPr sz="4000" b="1">
          <a:solidFill>
            <a:srgbClr val="669900"/>
          </a:solidFill>
          <a:latin typeface="+mj-lt"/>
          <a:ea typeface="ＭＳ Ｐゴシック" charset="0"/>
          <a:cs typeface="ＭＳ Ｐゴシック" charset="0"/>
        </a:defRPr>
      </a:lvl1pPr>
      <a:lvl2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2pPr>
      <a:lvl3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3pPr>
      <a:lvl4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4pPr>
      <a:lvl5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5pPr>
      <a:lvl6pPr marL="457200" algn="l" rtl="0" fontAlgn="base">
        <a:spcBef>
          <a:spcPct val="0"/>
        </a:spcBef>
        <a:spcAft>
          <a:spcPct val="0"/>
        </a:spcAft>
        <a:defRPr sz="4000" b="1">
          <a:solidFill>
            <a:srgbClr val="669900"/>
          </a:solidFill>
          <a:latin typeface="Arial" charset="0"/>
        </a:defRPr>
      </a:lvl6pPr>
      <a:lvl7pPr marL="914400" algn="l" rtl="0" fontAlgn="base">
        <a:spcBef>
          <a:spcPct val="0"/>
        </a:spcBef>
        <a:spcAft>
          <a:spcPct val="0"/>
        </a:spcAft>
        <a:defRPr sz="4000" b="1">
          <a:solidFill>
            <a:srgbClr val="669900"/>
          </a:solidFill>
          <a:latin typeface="Arial" charset="0"/>
        </a:defRPr>
      </a:lvl7pPr>
      <a:lvl8pPr marL="1371600" algn="l" rtl="0" fontAlgn="base">
        <a:spcBef>
          <a:spcPct val="0"/>
        </a:spcBef>
        <a:spcAft>
          <a:spcPct val="0"/>
        </a:spcAft>
        <a:defRPr sz="4000" b="1">
          <a:solidFill>
            <a:srgbClr val="669900"/>
          </a:solidFill>
          <a:latin typeface="Arial" charset="0"/>
        </a:defRPr>
      </a:lvl8pPr>
      <a:lvl9pPr marL="1828800" algn="l" rtl="0" fontAlgn="base">
        <a:spcBef>
          <a:spcPct val="0"/>
        </a:spcBef>
        <a:spcAft>
          <a:spcPct val="0"/>
        </a:spcAft>
        <a:defRPr sz="4000" b="1">
          <a:solidFill>
            <a:srgbClr val="6699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3.xml"/><Relationship Id="rId5" Type="http://schemas.openxmlformats.org/officeDocument/2006/relationships/image" Target="../media/image52.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3.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73"/>
          <p:cNvSpPr txBox="1">
            <a:spLocks noGrp="1"/>
          </p:cNvSpPr>
          <p:nvPr>
            <p:ph type="ctrTitle"/>
          </p:nvPr>
        </p:nvSpPr>
        <p:spPr>
          <a:xfrm>
            <a:off x="1192748" y="2274818"/>
            <a:ext cx="8283000" cy="112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Arial"/>
              <a:buNone/>
            </a:pPr>
            <a:r>
              <a:rPr lang="en-US" dirty="0">
                <a:solidFill>
                  <a:schemeClr val="dk1"/>
                </a:solidFill>
              </a:rPr>
              <a:t>Introduction to Planning for new Local Authority </a:t>
            </a:r>
            <a:r>
              <a:rPr lang="en-US" dirty="0" err="1">
                <a:solidFill>
                  <a:schemeClr val="dk1"/>
                </a:solidFill>
              </a:rPr>
              <a:t>Councillors</a:t>
            </a:r>
            <a:endParaRPr dirty="0"/>
          </a:p>
        </p:txBody>
      </p:sp>
      <p:sp>
        <p:nvSpPr>
          <p:cNvPr id="259" name="Google Shape;259;p73"/>
          <p:cNvSpPr txBox="1">
            <a:spLocks noGrp="1"/>
          </p:cNvSpPr>
          <p:nvPr>
            <p:ph type="subTitle" idx="1"/>
          </p:nvPr>
        </p:nvSpPr>
        <p:spPr>
          <a:xfrm>
            <a:off x="1523951" y="3629514"/>
            <a:ext cx="7620594" cy="112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3200"/>
              <a:buFont typeface="Arial"/>
              <a:buNone/>
            </a:pPr>
            <a:r>
              <a:rPr lang="en-US" dirty="0">
                <a:solidFill>
                  <a:schemeClr val="dk1"/>
                </a:solidFill>
              </a:rPr>
              <a:t>Cllr Liz Green, Kingston upon Thames</a:t>
            </a:r>
            <a:r>
              <a:rPr lang="en-US" dirty="0">
                <a:solidFill>
                  <a:schemeClr val="dk1"/>
                </a:solidFill>
                <a:highlight>
                  <a:srgbClr val="FF0000"/>
                </a:highlight>
              </a:rPr>
              <a:t> </a:t>
            </a:r>
            <a:endParaRPr dirty="0">
              <a:solidFill>
                <a:schemeClr val="dk1"/>
              </a:solidFill>
              <a:highlight>
                <a:srgbClr val="FF0000"/>
              </a:highlight>
            </a:endParaRPr>
          </a:p>
          <a:p>
            <a:pPr marL="0" lvl="0" indent="0" algn="ctr" rtl="0">
              <a:lnSpc>
                <a:spcPct val="100000"/>
              </a:lnSpc>
              <a:spcBef>
                <a:spcPts val="640"/>
              </a:spcBef>
              <a:spcAft>
                <a:spcPts val="0"/>
              </a:spcAft>
              <a:buClr>
                <a:schemeClr val="dk1"/>
              </a:buClr>
              <a:buSzPts val="3200"/>
              <a:buFont typeface="Arial"/>
              <a:buNone/>
            </a:pPr>
            <a:r>
              <a:rPr lang="en-US" dirty="0">
                <a:solidFill>
                  <a:schemeClr val="dk1"/>
                </a:solidFill>
              </a:rPr>
              <a:t>Peter Ford &amp; Steve Barker, PAS</a:t>
            </a:r>
            <a:br>
              <a:rPr lang="en-US" sz="3200" b="0" i="0" u="none" dirty="0">
                <a:solidFill>
                  <a:schemeClr val="dk1"/>
                </a:solidFill>
                <a:latin typeface="Arial"/>
                <a:ea typeface="Arial"/>
                <a:cs typeface="Arial"/>
                <a:sym typeface="Arial"/>
              </a:rPr>
            </a:br>
            <a:endParaRPr dirty="0"/>
          </a:p>
        </p:txBody>
      </p:sp>
      <p:sp>
        <p:nvSpPr>
          <p:cNvPr id="260" name="Google Shape;260;p73"/>
          <p:cNvSpPr txBox="1"/>
          <p:nvPr/>
        </p:nvSpPr>
        <p:spPr>
          <a:xfrm>
            <a:off x="6406539" y="6145150"/>
            <a:ext cx="31671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2400" b="1" i="0" u="none" dirty="0">
                <a:solidFill>
                  <a:schemeClr val="dk1"/>
                </a:solidFill>
                <a:latin typeface="Arial"/>
                <a:ea typeface="Arial"/>
                <a:cs typeface="Arial"/>
                <a:sym typeface="Arial"/>
              </a:rPr>
              <a:t>www.pas.gov.uk</a:t>
            </a:r>
            <a:endParaRPr dirty="0"/>
          </a:p>
        </p:txBody>
      </p:sp>
      <p:sp>
        <p:nvSpPr>
          <p:cNvPr id="261" name="Google Shape;261;p73"/>
          <p:cNvSpPr txBox="1"/>
          <p:nvPr/>
        </p:nvSpPr>
        <p:spPr>
          <a:xfrm>
            <a:off x="659879" y="6222941"/>
            <a:ext cx="21414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400" b="1" dirty="0">
                <a:solidFill>
                  <a:schemeClr val="dk2"/>
                </a:solidFill>
              </a:rPr>
              <a:t>May 2023</a:t>
            </a:r>
            <a:endParaRPr dirty="0"/>
          </a:p>
        </p:txBody>
      </p:sp>
      <p:pic>
        <p:nvPicPr>
          <p:cNvPr id="6" name="Picture 5">
            <a:extLst>
              <a:ext uri="{FF2B5EF4-FFF2-40B4-BE49-F238E27FC236}">
                <a16:creationId xmlns:a16="http://schemas.microsoft.com/office/drawing/2014/main" id="{FEE04379-2182-5FAF-B8DC-C82D6F69D1B3}"/>
              </a:ext>
            </a:extLst>
          </p:cNvPr>
          <p:cNvPicPr>
            <a:picLocks noChangeAspect="1"/>
          </p:cNvPicPr>
          <p:nvPr/>
        </p:nvPicPr>
        <p:blipFill>
          <a:blip r:embed="rId3"/>
          <a:stretch>
            <a:fillRect/>
          </a:stretch>
        </p:blipFill>
        <p:spPr>
          <a:xfrm>
            <a:off x="6866673" y="255650"/>
            <a:ext cx="2408501" cy="1575775"/>
          </a:xfrm>
          <a:prstGeom prst="rect">
            <a:avLst/>
          </a:prstGeom>
        </p:spPr>
      </p:pic>
      <p:sp>
        <p:nvSpPr>
          <p:cNvPr id="3" name="Google Shape;259;p73">
            <a:extLst>
              <a:ext uri="{FF2B5EF4-FFF2-40B4-BE49-F238E27FC236}">
                <a16:creationId xmlns:a16="http://schemas.microsoft.com/office/drawing/2014/main" id="{90900869-09DA-D8C0-7ECD-9128C9288383}"/>
              </a:ext>
            </a:extLst>
          </p:cNvPr>
          <p:cNvSpPr txBox="1">
            <a:spLocks/>
          </p:cNvSpPr>
          <p:nvPr/>
        </p:nvSpPr>
        <p:spPr>
          <a:xfrm>
            <a:off x="814862" y="5087064"/>
            <a:ext cx="3180602" cy="1597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buClr>
                <a:schemeClr val="dk1"/>
              </a:buClr>
            </a:pPr>
            <a:r>
              <a:rPr lang="en-US" sz="2000" i="1" dirty="0">
                <a:solidFill>
                  <a:schemeClr val="dk1"/>
                </a:solidFill>
              </a:rPr>
              <a:t>An hour and half</a:t>
            </a:r>
          </a:p>
          <a:p>
            <a:pPr marL="0" indent="0">
              <a:buClr>
                <a:schemeClr val="dk1"/>
              </a:buClr>
            </a:pPr>
            <a:r>
              <a:rPr lang="en-US" sz="2000" i="1" dirty="0">
                <a:solidFill>
                  <a:schemeClr val="dk1"/>
                </a:solidFill>
              </a:rPr>
              <a:t>Presentation followed by Q&amp;A </a:t>
            </a:r>
            <a:endParaRPr lang="en-US" sz="2000" i="1" dirty="0"/>
          </a:p>
        </p:txBody>
      </p:sp>
      <p:sp>
        <p:nvSpPr>
          <p:cNvPr id="4" name="Google Shape;259;p73">
            <a:extLst>
              <a:ext uri="{FF2B5EF4-FFF2-40B4-BE49-F238E27FC236}">
                <a16:creationId xmlns:a16="http://schemas.microsoft.com/office/drawing/2014/main" id="{30D19C9C-0B4E-E085-3E8D-59B43D6F0404}"/>
              </a:ext>
            </a:extLst>
          </p:cNvPr>
          <p:cNvSpPr txBox="1">
            <a:spLocks/>
          </p:cNvSpPr>
          <p:nvPr/>
        </p:nvSpPr>
        <p:spPr>
          <a:xfrm>
            <a:off x="6480622" y="4785509"/>
            <a:ext cx="3180602" cy="15978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gn="r">
              <a:buClr>
                <a:schemeClr val="dk1"/>
              </a:buClr>
            </a:pPr>
            <a:r>
              <a:rPr lang="en-US" sz="2800" b="1" i="1" dirty="0">
                <a:solidFill>
                  <a:schemeClr val="dk1"/>
                </a:solidFill>
              </a:rPr>
              <a:t>Recorded for the LGA website</a:t>
            </a:r>
            <a:endParaRPr lang="en-US" sz="28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15"/>
          <p:cNvSpPr txBox="1"/>
          <p:nvPr/>
        </p:nvSpPr>
        <p:spPr>
          <a:xfrm>
            <a:off x="465550" y="375625"/>
            <a:ext cx="9221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669900"/>
              </a:buClr>
              <a:buSzPts val="4000"/>
              <a:buFont typeface="Arial"/>
              <a:buNone/>
            </a:pPr>
            <a:r>
              <a:rPr lang="en-US" sz="4000" b="1">
                <a:solidFill>
                  <a:srgbClr val="669900"/>
                </a:solidFill>
              </a:rPr>
              <a:t>You can’t do Planning without a Plan   </a:t>
            </a:r>
            <a:br>
              <a:rPr lang="en-US" sz="4000" b="1">
                <a:solidFill>
                  <a:srgbClr val="669900"/>
                </a:solidFill>
              </a:rPr>
            </a:br>
            <a:endParaRPr/>
          </a:p>
        </p:txBody>
      </p:sp>
      <p:pic>
        <p:nvPicPr>
          <p:cNvPr id="2" name="Picture 1">
            <a:extLst>
              <a:ext uri="{FF2B5EF4-FFF2-40B4-BE49-F238E27FC236}">
                <a16:creationId xmlns:a16="http://schemas.microsoft.com/office/drawing/2014/main" id="{2611D74D-B6EA-60E8-A377-9DE0229019D9}"/>
              </a:ext>
            </a:extLst>
          </p:cNvPr>
          <p:cNvPicPr>
            <a:picLocks noChangeAspect="1"/>
          </p:cNvPicPr>
          <p:nvPr/>
        </p:nvPicPr>
        <p:blipFill>
          <a:blip r:embed="rId3"/>
          <a:stretch>
            <a:fillRect/>
          </a:stretch>
        </p:blipFill>
        <p:spPr>
          <a:xfrm>
            <a:off x="5683480" y="1120877"/>
            <a:ext cx="4003770" cy="3374218"/>
          </a:xfrm>
          <a:prstGeom prst="rect">
            <a:avLst/>
          </a:prstGeom>
        </p:spPr>
      </p:pic>
      <p:pic>
        <p:nvPicPr>
          <p:cNvPr id="3" name="Google Shape;746;p127">
            <a:extLst>
              <a:ext uri="{FF2B5EF4-FFF2-40B4-BE49-F238E27FC236}">
                <a16:creationId xmlns:a16="http://schemas.microsoft.com/office/drawing/2014/main" id="{DA11309A-D6E2-A857-4481-E09E38F7C75A}"/>
              </a:ext>
            </a:extLst>
          </p:cNvPr>
          <p:cNvPicPr preferRelativeResize="0"/>
          <p:nvPr/>
        </p:nvPicPr>
        <p:blipFill>
          <a:blip r:embed="rId4">
            <a:alphaModFix/>
          </a:blip>
          <a:stretch>
            <a:fillRect/>
          </a:stretch>
        </p:blipFill>
        <p:spPr>
          <a:xfrm>
            <a:off x="6959756" y="4184621"/>
            <a:ext cx="2522556" cy="2445237"/>
          </a:xfrm>
          <a:prstGeom prst="rect">
            <a:avLst/>
          </a:prstGeom>
          <a:noFill/>
          <a:ln>
            <a:noFill/>
          </a:ln>
        </p:spPr>
      </p:pic>
      <p:sp>
        <p:nvSpPr>
          <p:cNvPr id="5" name="Text Placeholder 4">
            <a:extLst>
              <a:ext uri="{FF2B5EF4-FFF2-40B4-BE49-F238E27FC236}">
                <a16:creationId xmlns:a16="http://schemas.microsoft.com/office/drawing/2014/main" id="{9A4B1016-DFA0-8997-93F4-4F311CB54D7D}"/>
              </a:ext>
            </a:extLst>
          </p:cNvPr>
          <p:cNvSpPr>
            <a:spLocks noGrp="1"/>
          </p:cNvSpPr>
          <p:nvPr>
            <p:ph type="body" idx="1"/>
          </p:nvPr>
        </p:nvSpPr>
        <p:spPr>
          <a:xfrm>
            <a:off x="465550" y="1273437"/>
            <a:ext cx="4652712" cy="5584563"/>
          </a:xfrm>
        </p:spPr>
        <p:txBody>
          <a:bodyPr/>
          <a:lstStyle/>
          <a:p>
            <a:pPr marL="114300" indent="0">
              <a:buNone/>
            </a:pPr>
            <a:r>
              <a:rPr lang="en-GB" b="1" dirty="0"/>
              <a:t>Why do we need planning policy?</a:t>
            </a:r>
          </a:p>
          <a:p>
            <a:r>
              <a:rPr lang="en-GB" sz="2800" dirty="0"/>
              <a:t>To provide some </a:t>
            </a:r>
            <a:r>
              <a:rPr lang="en-GB" sz="2800" i="1" dirty="0"/>
              <a:t>certainty to residents</a:t>
            </a:r>
          </a:p>
          <a:p>
            <a:r>
              <a:rPr lang="en-GB" sz="2800" dirty="0"/>
              <a:t>To help </a:t>
            </a:r>
            <a:r>
              <a:rPr lang="en-GB" sz="2800" i="1" dirty="0"/>
              <a:t>developers and employers make informed decisions</a:t>
            </a:r>
            <a:r>
              <a:rPr lang="en-GB" sz="2800" dirty="0"/>
              <a:t> and judge the risk of investment</a:t>
            </a:r>
          </a:p>
          <a:p>
            <a:r>
              <a:rPr lang="en-GB" sz="2800" dirty="0"/>
              <a:t>To help </a:t>
            </a:r>
            <a:r>
              <a:rPr lang="en-GB" sz="2800" i="1" dirty="0"/>
              <a:t>make difficult decisions</a:t>
            </a:r>
          </a:p>
          <a:p>
            <a:endParaRPr lang="en-GB" sz="3200" dirty="0"/>
          </a:p>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73"/>
          <p:cNvSpPr txBox="1">
            <a:spLocks noGrp="1"/>
          </p:cNvSpPr>
          <p:nvPr>
            <p:ph type="ctrTitle"/>
          </p:nvPr>
        </p:nvSpPr>
        <p:spPr>
          <a:xfrm>
            <a:off x="992174" y="2492375"/>
            <a:ext cx="8283000" cy="112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Arial"/>
              <a:buNone/>
            </a:pPr>
            <a:r>
              <a:rPr lang="en-US" dirty="0">
                <a:solidFill>
                  <a:schemeClr val="dk1"/>
                </a:solidFill>
              </a:rPr>
              <a:t>Introduction to Planning</a:t>
            </a:r>
            <a:endParaRPr dirty="0"/>
          </a:p>
        </p:txBody>
      </p:sp>
      <p:sp>
        <p:nvSpPr>
          <p:cNvPr id="259" name="Google Shape;259;p73"/>
          <p:cNvSpPr txBox="1">
            <a:spLocks noGrp="1"/>
          </p:cNvSpPr>
          <p:nvPr>
            <p:ph type="subTitle" idx="1"/>
          </p:nvPr>
        </p:nvSpPr>
        <p:spPr>
          <a:xfrm>
            <a:off x="630826" y="3429000"/>
            <a:ext cx="9099583" cy="18656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3200"/>
              <a:buFont typeface="Arial"/>
              <a:buNone/>
            </a:pPr>
            <a:endParaRPr lang="en-GB" sz="4000" b="1" dirty="0">
              <a:solidFill>
                <a:schemeClr val="dk1"/>
              </a:solidFill>
            </a:endParaRPr>
          </a:p>
          <a:p>
            <a:pPr marL="0" lvl="0" indent="0" algn="ctr" rtl="0">
              <a:lnSpc>
                <a:spcPct val="100000"/>
              </a:lnSpc>
              <a:spcBef>
                <a:spcPts val="640"/>
              </a:spcBef>
              <a:spcAft>
                <a:spcPts val="0"/>
              </a:spcAft>
              <a:buClr>
                <a:schemeClr val="dk1"/>
              </a:buClr>
              <a:buSzPts val="3200"/>
              <a:buFont typeface="Arial"/>
              <a:buNone/>
            </a:pPr>
            <a:r>
              <a:rPr lang="en-GB" sz="4000" b="1" dirty="0">
                <a:solidFill>
                  <a:schemeClr val="dk1"/>
                </a:solidFill>
              </a:rPr>
              <a:t>Decision making</a:t>
            </a:r>
            <a:br>
              <a:rPr lang="en-US" sz="3200" b="0" i="0" u="none" dirty="0">
                <a:solidFill>
                  <a:schemeClr val="dk1"/>
                </a:solidFill>
                <a:latin typeface="Arial"/>
                <a:ea typeface="Arial"/>
                <a:cs typeface="Arial"/>
                <a:sym typeface="Arial"/>
              </a:rPr>
            </a:br>
            <a:endParaRPr dirty="0"/>
          </a:p>
        </p:txBody>
      </p:sp>
      <p:sp>
        <p:nvSpPr>
          <p:cNvPr id="260" name="Google Shape;260;p73"/>
          <p:cNvSpPr txBox="1"/>
          <p:nvPr/>
        </p:nvSpPr>
        <p:spPr>
          <a:xfrm>
            <a:off x="6310312" y="5854700"/>
            <a:ext cx="31671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www.pas.gov.uk</a:t>
            </a:r>
            <a:endParaRPr/>
          </a:p>
        </p:txBody>
      </p:sp>
      <p:sp>
        <p:nvSpPr>
          <p:cNvPr id="261" name="Google Shape;261;p73"/>
          <p:cNvSpPr txBox="1"/>
          <p:nvPr/>
        </p:nvSpPr>
        <p:spPr>
          <a:xfrm>
            <a:off x="992172" y="5788025"/>
            <a:ext cx="21414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400" b="1" dirty="0">
                <a:solidFill>
                  <a:schemeClr val="dk2"/>
                </a:solidFill>
              </a:rPr>
              <a:t>May 2023</a:t>
            </a:r>
            <a:endParaRPr dirty="0"/>
          </a:p>
        </p:txBody>
      </p:sp>
      <p:pic>
        <p:nvPicPr>
          <p:cNvPr id="6" name="Picture 5">
            <a:extLst>
              <a:ext uri="{FF2B5EF4-FFF2-40B4-BE49-F238E27FC236}">
                <a16:creationId xmlns:a16="http://schemas.microsoft.com/office/drawing/2014/main" id="{FEE04379-2182-5FAF-B8DC-C82D6F69D1B3}"/>
              </a:ext>
            </a:extLst>
          </p:cNvPr>
          <p:cNvPicPr>
            <a:picLocks noChangeAspect="1"/>
          </p:cNvPicPr>
          <p:nvPr/>
        </p:nvPicPr>
        <p:blipFill>
          <a:blip r:embed="rId3"/>
          <a:stretch>
            <a:fillRect/>
          </a:stretch>
        </p:blipFill>
        <p:spPr>
          <a:xfrm>
            <a:off x="6866673" y="255650"/>
            <a:ext cx="2408501" cy="1575775"/>
          </a:xfrm>
          <a:prstGeom prst="rect">
            <a:avLst/>
          </a:prstGeom>
        </p:spPr>
      </p:pic>
    </p:spTree>
    <p:extLst>
      <p:ext uri="{BB962C8B-B14F-4D97-AF65-F5344CB8AC3E}">
        <p14:creationId xmlns:p14="http://schemas.microsoft.com/office/powerpoint/2010/main" val="38296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9">
                                            <p:txEl>
                                              <p:pRg st="1" end="1"/>
                                            </p:txEl>
                                          </p:spTgt>
                                        </p:tgtEl>
                                        <p:attrNameLst>
                                          <p:attrName>style.visibility</p:attrName>
                                        </p:attrNameLst>
                                      </p:cBhvr>
                                      <p:to>
                                        <p:strVal val="visible"/>
                                      </p:to>
                                    </p:set>
                                    <p:anim calcmode="lin" valueType="num">
                                      <p:cBhvr>
                                        <p:cTn id="7" dur="500" fill="hold"/>
                                        <p:tgtEl>
                                          <p:spTgt spid="2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5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359E435-6C8C-4128-BDE0-D03917804287}"/>
              </a:ext>
            </a:extLst>
          </p:cNvPr>
          <p:cNvSpPr>
            <a:spLocks noGrp="1" noChangeArrowheads="1"/>
          </p:cNvSpPr>
          <p:nvPr>
            <p:ph type="title"/>
          </p:nvPr>
        </p:nvSpPr>
        <p:spPr/>
        <p:txBody>
          <a:bodyPr/>
          <a:lstStyle/>
          <a:p>
            <a:r>
              <a:rPr lang="en-GB" altLang="en-US" dirty="0">
                <a:ea typeface="ＭＳ Ｐゴシック" panose="020B0600070205080204" pitchFamily="34" charset="-128"/>
              </a:rPr>
              <a:t>The role of decision-making</a:t>
            </a:r>
          </a:p>
        </p:txBody>
      </p:sp>
      <p:sp>
        <p:nvSpPr>
          <p:cNvPr id="22531" name="Content Placeholder 2">
            <a:extLst>
              <a:ext uri="{FF2B5EF4-FFF2-40B4-BE49-F238E27FC236}">
                <a16:creationId xmlns:a16="http://schemas.microsoft.com/office/drawing/2014/main" id="{A95A5B64-DDA1-4F08-9E39-B247EFEA5F01}"/>
              </a:ext>
            </a:extLst>
          </p:cNvPr>
          <p:cNvSpPr>
            <a:spLocks noGrp="1" noChangeArrowheads="1"/>
          </p:cNvSpPr>
          <p:nvPr>
            <p:ph idx="1"/>
          </p:nvPr>
        </p:nvSpPr>
        <p:spPr/>
        <p:txBody>
          <a:bodyPr/>
          <a:lstStyle/>
          <a:p>
            <a:r>
              <a:rPr lang="en-GB" altLang="en-US" sz="2800" dirty="0">
                <a:ea typeface="ＭＳ Ｐゴシック" panose="020B0600070205080204" pitchFamily="34" charset="-128"/>
              </a:rPr>
              <a:t>Not just about stopping bad developments from happening</a:t>
            </a:r>
          </a:p>
          <a:p>
            <a:r>
              <a:rPr lang="en-GB" altLang="en-US" sz="2800" dirty="0">
                <a:ea typeface="ＭＳ Ｐゴシック" panose="020B0600070205080204" pitchFamily="34" charset="-128"/>
              </a:rPr>
              <a:t>It is about delivering </a:t>
            </a:r>
            <a:r>
              <a:rPr lang="en-GB" altLang="en-US" sz="2800" b="1" dirty="0">
                <a:ea typeface="ＭＳ Ｐゴシック" panose="020B0600070205080204" pitchFamily="34" charset="-128"/>
              </a:rPr>
              <a:t>your</a:t>
            </a:r>
            <a:r>
              <a:rPr lang="en-GB" altLang="en-US" sz="2800" dirty="0">
                <a:ea typeface="ＭＳ Ｐゴシック" panose="020B0600070205080204" pitchFamily="34" charset="-128"/>
              </a:rPr>
              <a:t> Local Plan for the </a:t>
            </a:r>
            <a:r>
              <a:rPr lang="en-GB" altLang="en-US" sz="2800" b="1" dirty="0">
                <a:ea typeface="ＭＳ Ｐゴシック" panose="020B0600070205080204" pitchFamily="34" charset="-128"/>
              </a:rPr>
              <a:t>whole community</a:t>
            </a:r>
          </a:p>
          <a:p>
            <a:r>
              <a:rPr lang="en-GB" altLang="en-US" sz="2800" dirty="0">
                <a:ea typeface="ＭＳ Ｐゴシック" panose="020B0600070205080204" pitchFamily="34" charset="-128"/>
              </a:rPr>
              <a:t>Being positive &amp; proactive to encourage delivery</a:t>
            </a:r>
          </a:p>
          <a:p>
            <a:endParaRPr lang="en-GB" altLang="en-US" dirty="0">
              <a:ea typeface="ＭＳ Ｐゴシック" panose="020B0600070205080204" pitchFamily="34" charset="-128"/>
            </a:endParaRPr>
          </a:p>
          <a:p>
            <a:endParaRPr lang="en-GB" altLang="en-US" dirty="0">
              <a:ea typeface="ＭＳ Ｐゴシック" panose="020B0600070205080204" pitchFamily="34" charset="-128"/>
            </a:endParaRPr>
          </a:p>
        </p:txBody>
      </p:sp>
      <p:pic>
        <p:nvPicPr>
          <p:cNvPr id="22532" name="Picture 2" descr="Two people wearing hard hats looking at plans&#10;">
            <a:extLst>
              <a:ext uri="{FF2B5EF4-FFF2-40B4-BE49-F238E27FC236}">
                <a16:creationId xmlns:a16="http://schemas.microsoft.com/office/drawing/2014/main" id="{574825B9-B04A-4700-B0AC-B79C84CC572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4325938"/>
            <a:ext cx="26574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descr="An attractive public space">
            <a:extLst>
              <a:ext uri="{FF2B5EF4-FFF2-40B4-BE49-F238E27FC236}">
                <a16:creationId xmlns:a16="http://schemas.microsoft.com/office/drawing/2014/main" id="{61DC2CCB-0018-4110-AFA8-79D2897C6A14}"/>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4325938"/>
            <a:ext cx="230346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Planners winning an award">
            <a:extLst>
              <a:ext uri="{FF2B5EF4-FFF2-40B4-BE49-F238E27FC236}">
                <a16:creationId xmlns:a16="http://schemas.microsoft.com/office/drawing/2014/main" id="{FD5436DE-5679-4277-90AF-C2A59333C65E}"/>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923" r="17528" b="-2"/>
          <a:stretch>
            <a:fillRect/>
          </a:stretch>
        </p:blipFill>
        <p:spPr bwMode="auto">
          <a:xfrm>
            <a:off x="6751638" y="4341813"/>
            <a:ext cx="23034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78"/>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69900"/>
              </a:buClr>
              <a:buSzPts val="4000"/>
              <a:buFont typeface="Arial"/>
              <a:buNone/>
            </a:pPr>
            <a:r>
              <a:rPr lang="en-US"/>
              <a:t>Make no mistake..</a:t>
            </a:r>
            <a:r>
              <a:rPr lang="en-US" sz="4000" b="1" i="0" u="none">
                <a:solidFill>
                  <a:srgbClr val="669900"/>
                </a:solidFill>
                <a:latin typeface="Arial"/>
                <a:ea typeface="Arial"/>
                <a:cs typeface="Arial"/>
                <a:sym typeface="Arial"/>
              </a:rPr>
              <a:t> </a:t>
            </a:r>
            <a:endParaRPr/>
          </a:p>
        </p:txBody>
      </p:sp>
      <p:sp>
        <p:nvSpPr>
          <p:cNvPr id="320" name="Google Shape;320;p78"/>
          <p:cNvSpPr txBox="1">
            <a:spLocks noGrp="1"/>
          </p:cNvSpPr>
          <p:nvPr>
            <p:ph type="body" idx="1"/>
          </p:nvPr>
        </p:nvSpPr>
        <p:spPr>
          <a:xfrm>
            <a:off x="631825" y="1341428"/>
            <a:ext cx="8915400" cy="523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What you have to do on Committee is difficult.</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Officers make lots of straight forward decisions that don’t get the headlines, but you have to:</a:t>
            </a:r>
            <a:endParaRPr dirty="0"/>
          </a:p>
          <a:p>
            <a:pPr marL="0" marR="0" lvl="0" indent="0" algn="l" rtl="0">
              <a:lnSpc>
                <a:spcPct val="100000"/>
              </a:lnSpc>
              <a:spcBef>
                <a:spcPts val="0"/>
              </a:spcBef>
              <a:spcAft>
                <a:spcPts val="0"/>
              </a:spcAft>
              <a:buNone/>
            </a:pPr>
            <a:endParaRPr dirty="0"/>
          </a:p>
          <a:p>
            <a:pPr>
              <a:spcBef>
                <a:spcPts val="0"/>
              </a:spcBef>
            </a:pPr>
            <a:r>
              <a:rPr lang="en-GB" dirty="0"/>
              <a:t>Make most of the really contentious decisions</a:t>
            </a:r>
          </a:p>
          <a:p>
            <a:pPr>
              <a:spcBef>
                <a:spcPts val="0"/>
              </a:spcBef>
            </a:pPr>
            <a:r>
              <a:rPr lang="en-GB" dirty="0"/>
              <a:t>And they can be life changing for some people</a:t>
            </a:r>
          </a:p>
          <a:p>
            <a:pPr>
              <a:spcBef>
                <a:spcPts val="0"/>
              </a:spcBef>
            </a:pPr>
            <a:endParaRPr lang="en-US" dirty="0"/>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dirty="0">
              <a:solidFill>
                <a:srgbClr val="00000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dirty="0">
              <a:solidFill>
                <a:srgbClr val="000000"/>
              </a:solidFill>
              <a:latin typeface="Arial"/>
              <a:ea typeface="Arial"/>
              <a:cs typeface="Arial"/>
              <a:sym typeface="Arial"/>
            </a:endParaRPr>
          </a:p>
          <a:p>
            <a:pPr marL="342900" marR="0" lvl="0" indent="-139700" algn="l" rtl="0">
              <a:spcBef>
                <a:spcPts val="640"/>
              </a:spcBef>
              <a:spcAft>
                <a:spcPts val="0"/>
              </a:spcAft>
              <a:buClr>
                <a:schemeClr val="dk1"/>
              </a:buClr>
              <a:buSzPts val="3200"/>
              <a:buFont typeface="Arial"/>
              <a:buNone/>
            </a:pPr>
            <a:endParaRPr sz="3200" b="0" i="0" u="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9"/>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69900"/>
              </a:buClr>
              <a:buSzPts val="4000"/>
              <a:buFont typeface="Arial"/>
              <a:buNone/>
            </a:pPr>
            <a:r>
              <a:rPr lang="en-US"/>
              <a:t>Make no mistake..</a:t>
            </a:r>
            <a:r>
              <a:rPr lang="en-US" sz="4000" b="1" i="0" u="none">
                <a:solidFill>
                  <a:srgbClr val="669900"/>
                </a:solidFill>
                <a:latin typeface="Arial"/>
                <a:ea typeface="Arial"/>
                <a:cs typeface="Arial"/>
                <a:sym typeface="Arial"/>
              </a:rPr>
              <a:t> </a:t>
            </a:r>
            <a:endParaRPr/>
          </a:p>
        </p:txBody>
      </p:sp>
      <p:sp>
        <p:nvSpPr>
          <p:cNvPr id="326" name="Google Shape;326;p79"/>
          <p:cNvSpPr txBox="1">
            <a:spLocks noGrp="1"/>
          </p:cNvSpPr>
          <p:nvPr>
            <p:ph type="body" idx="1"/>
          </p:nvPr>
        </p:nvSpPr>
        <p:spPr>
          <a:xfrm>
            <a:off x="406400" y="969158"/>
            <a:ext cx="9321800" cy="5230200"/>
          </a:xfrm>
          <a:prstGeom prst="rect">
            <a:avLst/>
          </a:prstGeom>
          <a:noFill/>
          <a:ln>
            <a:noFill/>
          </a:ln>
        </p:spPr>
        <p:txBody>
          <a:bodyPr spcFirstLastPara="1" wrap="square" lIns="91425" tIns="45700" rIns="91425" bIns="45700" anchor="t" anchorCtr="0">
            <a:noAutofit/>
          </a:bodyPr>
          <a:lstStyle/>
          <a:p>
            <a:pPr marL="0" indent="0">
              <a:spcBef>
                <a:spcPts val="640"/>
              </a:spcBef>
              <a:buSzPts val="3200"/>
              <a:buNone/>
            </a:pPr>
            <a:r>
              <a:rPr lang="en-GB" dirty="0"/>
              <a:t>You make those decisions in the public arena:</a:t>
            </a:r>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dirty="0">
              <a:solidFill>
                <a:srgbClr val="000000"/>
              </a:solidFill>
              <a:latin typeface="Arial"/>
              <a:ea typeface="Arial"/>
              <a:cs typeface="Arial"/>
              <a:sym typeface="Arial"/>
            </a:endParaRPr>
          </a:p>
          <a:p>
            <a:pPr marL="342900" marR="0" lvl="0" indent="-139700" algn="l" rtl="0">
              <a:spcBef>
                <a:spcPts val="640"/>
              </a:spcBef>
              <a:spcAft>
                <a:spcPts val="0"/>
              </a:spcAft>
              <a:buClr>
                <a:schemeClr val="dk1"/>
              </a:buClr>
              <a:buSzPts val="3200"/>
              <a:buFont typeface="Arial"/>
              <a:buNone/>
            </a:pPr>
            <a:endParaRPr sz="3200" b="0" i="0" u="none" dirty="0">
              <a:solidFill>
                <a:srgbClr val="000000"/>
              </a:solidFill>
              <a:latin typeface="Arial"/>
              <a:ea typeface="Arial"/>
              <a:cs typeface="Arial"/>
              <a:sym typeface="Arial"/>
            </a:endParaRPr>
          </a:p>
        </p:txBody>
      </p:sp>
      <p:pic>
        <p:nvPicPr>
          <p:cNvPr id="327" name="Google Shape;327;p79"/>
          <p:cNvPicPr preferRelativeResize="0"/>
          <p:nvPr/>
        </p:nvPicPr>
        <p:blipFill>
          <a:blip r:embed="rId3">
            <a:alphaModFix/>
          </a:blip>
          <a:stretch>
            <a:fillRect/>
          </a:stretch>
        </p:blipFill>
        <p:spPr>
          <a:xfrm>
            <a:off x="333785" y="1734373"/>
            <a:ext cx="4330084" cy="2259123"/>
          </a:xfrm>
          <a:prstGeom prst="rect">
            <a:avLst/>
          </a:prstGeom>
          <a:noFill/>
          <a:ln>
            <a:noFill/>
          </a:ln>
        </p:spPr>
      </p:pic>
      <p:pic>
        <p:nvPicPr>
          <p:cNvPr id="2" name="Picture 1">
            <a:extLst>
              <a:ext uri="{FF2B5EF4-FFF2-40B4-BE49-F238E27FC236}">
                <a16:creationId xmlns:a16="http://schemas.microsoft.com/office/drawing/2014/main" id="{92E0EF13-1D24-258E-3197-A1DC100827CD}"/>
              </a:ext>
            </a:extLst>
          </p:cNvPr>
          <p:cNvPicPr>
            <a:picLocks noChangeAspect="1"/>
          </p:cNvPicPr>
          <p:nvPr/>
        </p:nvPicPr>
        <p:blipFill>
          <a:blip r:embed="rId4"/>
          <a:stretch>
            <a:fillRect/>
          </a:stretch>
        </p:blipFill>
        <p:spPr>
          <a:xfrm>
            <a:off x="4914284" y="1716489"/>
            <a:ext cx="4084125" cy="2294889"/>
          </a:xfrm>
          <a:prstGeom prst="rect">
            <a:avLst/>
          </a:prstGeom>
        </p:spPr>
      </p:pic>
      <p:sp>
        <p:nvSpPr>
          <p:cNvPr id="6" name="TextBox 5">
            <a:extLst>
              <a:ext uri="{FF2B5EF4-FFF2-40B4-BE49-F238E27FC236}">
                <a16:creationId xmlns:a16="http://schemas.microsoft.com/office/drawing/2014/main" id="{F22EDBCD-55DB-CB28-FF77-2AFE77452FEF}"/>
              </a:ext>
            </a:extLst>
          </p:cNvPr>
          <p:cNvSpPr txBox="1"/>
          <p:nvPr/>
        </p:nvSpPr>
        <p:spPr>
          <a:xfrm>
            <a:off x="261834" y="3913234"/>
            <a:ext cx="8804069" cy="2631490"/>
          </a:xfrm>
          <a:prstGeom prst="rect">
            <a:avLst/>
          </a:prstGeom>
          <a:noFill/>
        </p:spPr>
        <p:txBody>
          <a:bodyPr wrap="square">
            <a:spAutoFit/>
          </a:bodyPr>
          <a:lstStyle/>
          <a:p>
            <a:pPr marR="0" lvl="0" algn="l" rtl="0">
              <a:lnSpc>
                <a:spcPct val="100000"/>
              </a:lnSpc>
              <a:spcBef>
                <a:spcPts val="640"/>
              </a:spcBef>
              <a:spcAft>
                <a:spcPts val="0"/>
              </a:spcAft>
              <a:buClr>
                <a:schemeClr val="dk1"/>
              </a:buClr>
              <a:buSzPts val="3200"/>
            </a:pPr>
            <a:r>
              <a:rPr lang="en-GB" sz="3200" dirty="0">
                <a:solidFill>
                  <a:srgbClr val="000000"/>
                </a:solidFill>
              </a:rPr>
              <a:t>Planning Committees are the showpiece of the Council and in most cases watched by more people than any other Council meetings</a:t>
            </a:r>
          </a:p>
          <a:p>
            <a:pPr>
              <a:spcBef>
                <a:spcPts val="640"/>
              </a:spcBef>
              <a:buClr>
                <a:schemeClr val="dk1"/>
              </a:buClr>
              <a:buSzPts val="3200"/>
            </a:pPr>
            <a:r>
              <a:rPr lang="en-GB" sz="3200" dirty="0"/>
              <a:t>And then re-apply for your job every few years at the elections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1686AA38-E081-41DC-88FC-9BF7AE91CC57}"/>
              </a:ext>
            </a:extLst>
          </p:cNvPr>
          <p:cNvSpPr>
            <a:spLocks noGrp="1" noChangeArrowheads="1"/>
          </p:cNvSpPr>
          <p:nvPr>
            <p:ph type="title"/>
          </p:nvPr>
        </p:nvSpPr>
        <p:spPr>
          <a:xfrm>
            <a:off x="608013" y="188913"/>
            <a:ext cx="8915400" cy="882650"/>
          </a:xfrm>
        </p:spPr>
        <p:txBody>
          <a:bodyPr/>
          <a:lstStyle/>
          <a:p>
            <a:r>
              <a:rPr lang="en-US" altLang="en-US" sz="2400">
                <a:ea typeface="ＭＳ Ｐゴシック" panose="020B0600070205080204" pitchFamily="34" charset="-128"/>
              </a:rPr>
              <a:t>When to get involved: The life of a Planning Application</a:t>
            </a:r>
            <a:endParaRPr lang="en-GB" altLang="en-US" sz="2400">
              <a:ea typeface="ＭＳ Ｐゴシック" panose="020B0600070205080204" pitchFamily="34" charset="-128"/>
            </a:endParaRPr>
          </a:p>
        </p:txBody>
      </p:sp>
      <p:pic>
        <p:nvPicPr>
          <p:cNvPr id="93187" name="Content Placeholder 7" descr="The stages of a planning application from pre application to decision">
            <a:extLst>
              <a:ext uri="{FF2B5EF4-FFF2-40B4-BE49-F238E27FC236}">
                <a16:creationId xmlns:a16="http://schemas.microsoft.com/office/drawing/2014/main" id="{A104A905-309A-491D-B264-A71C5A07F5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50" y="1241425"/>
            <a:ext cx="9791700" cy="4813300"/>
          </a:xfrm>
        </p:spPr>
      </p:pic>
      <p:sp>
        <p:nvSpPr>
          <p:cNvPr id="2" name="Google Shape;937;p149">
            <a:extLst>
              <a:ext uri="{FF2B5EF4-FFF2-40B4-BE49-F238E27FC236}">
                <a16:creationId xmlns:a16="http://schemas.microsoft.com/office/drawing/2014/main" id="{EADA3906-F5B8-DED3-A462-75E0F6F0472A}"/>
              </a:ext>
            </a:extLst>
          </p:cNvPr>
          <p:cNvSpPr/>
          <p:nvPr/>
        </p:nvSpPr>
        <p:spPr>
          <a:xfrm>
            <a:off x="6727955" y="4100052"/>
            <a:ext cx="1073942" cy="1127273"/>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4400" b="1" i="0" u="none">
              <a:solidFill>
                <a:schemeClr val="dk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92B40F38-C0AA-47C2-A858-5FC480DEE953}"/>
              </a:ext>
            </a:extLst>
          </p:cNvPr>
          <p:cNvSpPr>
            <a:spLocks noGrp="1" noChangeArrowheads="1"/>
          </p:cNvSpPr>
          <p:nvPr>
            <p:ph type="title"/>
          </p:nvPr>
        </p:nvSpPr>
        <p:spPr/>
        <p:txBody>
          <a:bodyPr/>
          <a:lstStyle/>
          <a:p>
            <a:r>
              <a:rPr lang="en-GB" altLang="en-US">
                <a:ea typeface="ＭＳ Ｐゴシック" panose="020B0600070205080204" pitchFamily="34" charset="-128"/>
              </a:rPr>
              <a:t>Duty of an elected member </a:t>
            </a:r>
          </a:p>
        </p:txBody>
      </p:sp>
      <p:sp>
        <p:nvSpPr>
          <p:cNvPr id="3" name="Content Placeholder 2">
            <a:extLst>
              <a:ext uri="{FF2B5EF4-FFF2-40B4-BE49-F238E27FC236}">
                <a16:creationId xmlns:a16="http://schemas.microsoft.com/office/drawing/2014/main" id="{E10BEC0F-B13E-4F95-B1E3-E9B169D2842C}"/>
              </a:ext>
            </a:extLst>
          </p:cNvPr>
          <p:cNvSpPr>
            <a:spLocks noGrp="1"/>
          </p:cNvSpPr>
          <p:nvPr>
            <p:ph idx="1"/>
          </p:nvPr>
        </p:nvSpPr>
        <p:spPr>
          <a:xfrm>
            <a:off x="584200" y="1417638"/>
            <a:ext cx="8915400" cy="4525962"/>
          </a:xfrm>
        </p:spPr>
        <p:txBody>
          <a:bodyPr/>
          <a:lstStyle/>
          <a:p>
            <a:pPr eaLnBrk="1" fontAlgn="auto" hangingPunct="1">
              <a:spcAft>
                <a:spcPts val="0"/>
              </a:spcAft>
              <a:buFont typeface="Arial" panose="020B0604020202020204" pitchFamily="34" charset="0"/>
              <a:buChar char="•"/>
              <a:defRPr/>
            </a:pPr>
            <a:r>
              <a:rPr lang="en-US" sz="2800" kern="1200" dirty="0">
                <a:solidFill>
                  <a:prstClr val="black"/>
                </a:solidFill>
                <a:cs typeface="Arial" charset="0"/>
              </a:rPr>
              <a:t>Making decisions</a:t>
            </a:r>
            <a:r>
              <a:rPr lang="en-US" sz="2800" b="1" kern="1200" dirty="0">
                <a:solidFill>
                  <a:prstClr val="black"/>
                </a:solidFill>
                <a:cs typeface="Arial" charset="0"/>
              </a:rPr>
              <a:t>: your duty is to the whole community</a:t>
            </a:r>
          </a:p>
          <a:p>
            <a:pPr lvl="1" eaLnBrk="1" fontAlgn="auto" hangingPunct="1">
              <a:spcAft>
                <a:spcPts val="0"/>
              </a:spcAft>
              <a:buFont typeface="Arial" panose="020B0604020202020204" pitchFamily="34" charset="0"/>
              <a:buChar char="–"/>
              <a:defRPr/>
            </a:pPr>
            <a:r>
              <a:rPr lang="en-US" sz="2400" kern="1200" dirty="0">
                <a:solidFill>
                  <a:prstClr val="black"/>
                </a:solidFill>
                <a:cs typeface="Arial" charset="0"/>
              </a:rPr>
              <a:t>Avoid bias: predisposition v predetermination</a:t>
            </a:r>
          </a:p>
          <a:p>
            <a:pPr lvl="1" eaLnBrk="1" fontAlgn="auto" hangingPunct="1">
              <a:spcAft>
                <a:spcPts val="0"/>
              </a:spcAft>
              <a:buFont typeface="Arial" panose="020B0604020202020204" pitchFamily="34" charset="0"/>
              <a:buChar char="–"/>
              <a:defRPr/>
            </a:pPr>
            <a:r>
              <a:rPr lang="en-US" sz="2400" kern="1200" dirty="0">
                <a:solidFill>
                  <a:prstClr val="black"/>
                </a:solidFill>
                <a:cs typeface="Arial" charset="0"/>
              </a:rPr>
              <a:t>Consider the implications for the wider community not just those making representations</a:t>
            </a:r>
          </a:p>
          <a:p>
            <a:pPr lvl="1" eaLnBrk="1" fontAlgn="auto" hangingPunct="1">
              <a:spcAft>
                <a:spcPts val="0"/>
              </a:spcAft>
              <a:buFont typeface="Arial" panose="020B0604020202020204" pitchFamily="34" charset="0"/>
              <a:buChar char="–"/>
              <a:defRPr/>
            </a:pPr>
            <a:r>
              <a:rPr lang="en-US" sz="2400" kern="1200" dirty="0">
                <a:solidFill>
                  <a:prstClr val="black"/>
                </a:solidFill>
                <a:cs typeface="Arial" charset="0"/>
              </a:rPr>
              <a:t>Only take into account </a:t>
            </a:r>
            <a:r>
              <a:rPr lang="en-US" sz="2400" b="1" kern="1200" dirty="0">
                <a:solidFill>
                  <a:prstClr val="black"/>
                </a:solidFill>
                <a:cs typeface="Arial" charset="0"/>
              </a:rPr>
              <a:t>material planning considerations </a:t>
            </a:r>
            <a:r>
              <a:rPr lang="en-US" sz="2400" kern="1200" dirty="0">
                <a:solidFill>
                  <a:prstClr val="black"/>
                </a:solidFill>
                <a:cs typeface="Arial" charset="0"/>
              </a:rPr>
              <a:t>including precedents and previous decisions – “benchmarks”</a:t>
            </a:r>
          </a:p>
          <a:p>
            <a:pPr lvl="1" eaLnBrk="1" fontAlgn="auto" hangingPunct="1">
              <a:spcAft>
                <a:spcPts val="0"/>
              </a:spcAft>
              <a:buFont typeface="Arial" panose="020B0604020202020204" pitchFamily="34" charset="0"/>
              <a:buChar char="–"/>
              <a:defRPr/>
            </a:pPr>
            <a:r>
              <a:rPr lang="en-US" sz="2400" kern="1200" dirty="0">
                <a:solidFill>
                  <a:prstClr val="black"/>
                </a:solidFill>
                <a:cs typeface="Arial" charset="0"/>
              </a:rPr>
              <a:t>Base decisions on evidence not hunch – reasonableness</a:t>
            </a:r>
          </a:p>
          <a:p>
            <a:pPr lvl="1" eaLnBrk="1" fontAlgn="auto" hangingPunct="1">
              <a:spcAft>
                <a:spcPts val="0"/>
              </a:spcAft>
              <a:buFont typeface="Arial" panose="020B0604020202020204" pitchFamily="34" charset="0"/>
              <a:buChar char="–"/>
              <a:defRPr/>
            </a:pPr>
            <a:r>
              <a:rPr lang="en-US" sz="2400" kern="1200" dirty="0">
                <a:solidFill>
                  <a:prstClr val="black"/>
                </a:solidFill>
                <a:cs typeface="Arial" charset="0"/>
              </a:rPr>
              <a:t>Jurist or elected representative?</a:t>
            </a:r>
          </a:p>
          <a:p>
            <a:pPr>
              <a:defRPr/>
            </a:pPr>
            <a:endParaRPr lang="en-GB" dirty="0"/>
          </a:p>
        </p:txBody>
      </p:sp>
    </p:spTree>
    <p:extLst>
      <p:ext uri="{BB962C8B-B14F-4D97-AF65-F5344CB8AC3E}">
        <p14:creationId xmlns:p14="http://schemas.microsoft.com/office/powerpoint/2010/main" val="175245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52"/>
          <p:cNvSpPr txBox="1">
            <a:spLocks noGrp="1"/>
          </p:cNvSpPr>
          <p:nvPr>
            <p:ph type="title"/>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69900"/>
              </a:buClr>
              <a:buSzPts val="4000"/>
              <a:buFont typeface="Arial"/>
              <a:buNone/>
            </a:pPr>
            <a:r>
              <a:rPr lang="en-US" sz="4000" b="1" i="0" u="none">
                <a:solidFill>
                  <a:srgbClr val="669900"/>
                </a:solidFill>
                <a:latin typeface="Arial"/>
                <a:ea typeface="Arial"/>
                <a:cs typeface="Arial"/>
                <a:sym typeface="Arial"/>
              </a:rPr>
              <a:t>Examples of predisposition and predetermination</a:t>
            </a:r>
            <a:endParaRPr/>
          </a:p>
        </p:txBody>
      </p:sp>
      <p:sp>
        <p:nvSpPr>
          <p:cNvPr id="964" name="Google Shape;964;p152"/>
          <p:cNvSpPr txBox="1">
            <a:spLocks noGrp="1"/>
          </p:cNvSpPr>
          <p:nvPr>
            <p:ph type="body" idx="1"/>
          </p:nvPr>
        </p:nvSpPr>
        <p:spPr>
          <a:xfrm>
            <a:off x="584200" y="1600200"/>
            <a:ext cx="89154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US" sz="3200" b="1" i="0" u="none" dirty="0">
                <a:solidFill>
                  <a:schemeClr val="dk1"/>
                </a:solidFill>
                <a:latin typeface="Arial"/>
                <a:ea typeface="Arial"/>
                <a:cs typeface="Arial"/>
                <a:sym typeface="Arial"/>
              </a:rPr>
              <a:t>Predisposition</a:t>
            </a:r>
            <a:r>
              <a:rPr lang="en-US" sz="3200" b="0" i="0" u="none" dirty="0">
                <a:solidFill>
                  <a:schemeClr val="dk1"/>
                </a:solidFill>
                <a:latin typeface="Arial"/>
                <a:ea typeface="Arial"/>
                <a:cs typeface="Arial"/>
                <a:sym typeface="Arial"/>
              </a:rPr>
              <a:t> – A </a:t>
            </a:r>
            <a:r>
              <a:rPr lang="en-US" sz="3200" b="0" i="0" u="none" dirty="0" err="1">
                <a:solidFill>
                  <a:schemeClr val="dk1"/>
                </a:solidFill>
                <a:latin typeface="Arial"/>
                <a:ea typeface="Arial"/>
                <a:cs typeface="Arial"/>
                <a:sym typeface="Arial"/>
              </a:rPr>
              <a:t>councillor</a:t>
            </a:r>
            <a:r>
              <a:rPr lang="en-US" sz="3200" b="0" i="0" u="none" dirty="0">
                <a:solidFill>
                  <a:schemeClr val="dk1"/>
                </a:solidFill>
                <a:latin typeface="Arial"/>
                <a:ea typeface="Arial"/>
                <a:cs typeface="Arial"/>
                <a:sym typeface="Arial"/>
              </a:rPr>
              <a:t> expresses concern about the impact of a development on local residents and will only support the application if conditions could be put in place to overcome the harm</a:t>
            </a:r>
            <a:endParaRPr dirty="0"/>
          </a:p>
          <a:p>
            <a:pPr marL="0" marR="0" lvl="0" indent="0" algn="l" rtl="0">
              <a:lnSpc>
                <a:spcPct val="100000"/>
              </a:lnSpc>
              <a:spcBef>
                <a:spcPts val="640"/>
              </a:spcBef>
              <a:spcAft>
                <a:spcPts val="0"/>
              </a:spcAft>
              <a:buClr>
                <a:schemeClr val="dk1"/>
              </a:buClr>
              <a:buSzPts val="3200"/>
              <a:buFont typeface="Arial"/>
              <a:buNone/>
            </a:pPr>
            <a:r>
              <a:rPr lang="en-US" sz="3200" b="1" i="0" u="none" dirty="0">
                <a:solidFill>
                  <a:schemeClr val="dk1"/>
                </a:solidFill>
                <a:latin typeface="Arial"/>
                <a:ea typeface="Arial"/>
                <a:cs typeface="Arial"/>
                <a:sym typeface="Arial"/>
              </a:rPr>
              <a:t>Predetermination</a:t>
            </a:r>
            <a:r>
              <a:rPr lang="en-US" sz="3200" b="0" i="0" u="none" dirty="0">
                <a:solidFill>
                  <a:schemeClr val="dk1"/>
                </a:solidFill>
                <a:latin typeface="Arial"/>
                <a:ea typeface="Arial"/>
                <a:cs typeface="Arial"/>
                <a:sym typeface="Arial"/>
              </a:rPr>
              <a:t> - A </a:t>
            </a:r>
            <a:r>
              <a:rPr lang="en-US" sz="3200" b="0" i="0" u="none" dirty="0" err="1">
                <a:solidFill>
                  <a:schemeClr val="dk1"/>
                </a:solidFill>
                <a:latin typeface="Arial"/>
                <a:ea typeface="Arial"/>
                <a:cs typeface="Arial"/>
                <a:sym typeface="Arial"/>
              </a:rPr>
              <a:t>councillor</a:t>
            </a:r>
            <a:r>
              <a:rPr lang="en-US" sz="3200" b="0" i="0" u="none" dirty="0">
                <a:solidFill>
                  <a:schemeClr val="dk1"/>
                </a:solidFill>
                <a:latin typeface="Arial"/>
                <a:ea typeface="Arial"/>
                <a:cs typeface="Arial"/>
                <a:sym typeface="Arial"/>
              </a:rPr>
              <a:t> makes a statement on social media to say that they will support local residents by voting against the development due to the harm it will cause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88"/>
          <p:cNvSpPr txBox="1">
            <a:spLocks noGrp="1"/>
          </p:cNvSpPr>
          <p:nvPr>
            <p:ph type="title"/>
          </p:nvPr>
        </p:nvSpPr>
        <p:spPr>
          <a:xfrm>
            <a:off x="584200" y="274637"/>
            <a:ext cx="891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Type of Application</a:t>
            </a:r>
            <a:endParaRPr/>
          </a:p>
        </p:txBody>
      </p:sp>
      <p:sp>
        <p:nvSpPr>
          <p:cNvPr id="408" name="Google Shape;408;p88"/>
          <p:cNvSpPr txBox="1">
            <a:spLocks noGrp="1"/>
          </p:cNvSpPr>
          <p:nvPr>
            <p:ph type="body" idx="1"/>
          </p:nvPr>
        </p:nvSpPr>
        <p:spPr>
          <a:xfrm>
            <a:off x="584200" y="1600200"/>
            <a:ext cx="89154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There are lots, but the ones most likely to come to Committee are:</a:t>
            </a:r>
            <a:endParaRPr dirty="0"/>
          </a:p>
          <a:p>
            <a:pPr indent="-381000">
              <a:buSzPts val="2400"/>
            </a:pPr>
            <a:r>
              <a:rPr lang="en-US" dirty="0"/>
              <a:t>Full Planning Permission</a:t>
            </a:r>
          </a:p>
          <a:p>
            <a:pPr marL="457200" lvl="0" indent="-381000" algn="l" rtl="0">
              <a:spcBef>
                <a:spcPts val="360"/>
              </a:spcBef>
              <a:spcAft>
                <a:spcPts val="0"/>
              </a:spcAft>
              <a:buSzPts val="2400"/>
              <a:buChar char="•"/>
            </a:pPr>
            <a:r>
              <a:rPr lang="en-US" dirty="0"/>
              <a:t>Outline</a:t>
            </a:r>
            <a:endParaRPr dirty="0"/>
          </a:p>
          <a:p>
            <a:pPr marL="457200" lvl="0" indent="-381000" algn="l" rtl="0">
              <a:spcBef>
                <a:spcPts val="360"/>
              </a:spcBef>
              <a:spcAft>
                <a:spcPts val="0"/>
              </a:spcAft>
              <a:buSzPts val="2400"/>
              <a:buChar char="•"/>
            </a:pPr>
            <a:r>
              <a:rPr lang="en-US" dirty="0"/>
              <a:t>Reserved Matters</a:t>
            </a:r>
            <a:endParaRPr dirty="0"/>
          </a:p>
          <a:p>
            <a:pPr marL="457200" lvl="0" indent="-381000" algn="l" rtl="0">
              <a:spcBef>
                <a:spcPts val="360"/>
              </a:spcBef>
              <a:spcAft>
                <a:spcPts val="0"/>
              </a:spcAft>
              <a:buSzPts val="2400"/>
              <a:buChar char="•"/>
            </a:pPr>
            <a:r>
              <a:rPr lang="en-US" dirty="0"/>
              <a:t>Listed Buildings</a:t>
            </a:r>
            <a:endParaRPr dirty="0"/>
          </a:p>
        </p:txBody>
      </p:sp>
      <p:pic>
        <p:nvPicPr>
          <p:cNvPr id="2" name="Picture 1">
            <a:extLst>
              <a:ext uri="{FF2B5EF4-FFF2-40B4-BE49-F238E27FC236}">
                <a16:creationId xmlns:a16="http://schemas.microsoft.com/office/drawing/2014/main" id="{5584C20C-3409-1956-9680-7A140C06CEB2}"/>
              </a:ext>
            </a:extLst>
          </p:cNvPr>
          <p:cNvPicPr>
            <a:picLocks noChangeAspect="1"/>
          </p:cNvPicPr>
          <p:nvPr/>
        </p:nvPicPr>
        <p:blipFill>
          <a:blip r:embed="rId3"/>
          <a:stretch>
            <a:fillRect/>
          </a:stretch>
        </p:blipFill>
        <p:spPr>
          <a:xfrm>
            <a:off x="8012047" y="372919"/>
            <a:ext cx="1487553" cy="1213209"/>
          </a:xfrm>
          <a:prstGeom prst="rect">
            <a:avLst/>
          </a:prstGeom>
        </p:spPr>
      </p:pic>
      <p:pic>
        <p:nvPicPr>
          <p:cNvPr id="3" name="Picture 2">
            <a:extLst>
              <a:ext uri="{FF2B5EF4-FFF2-40B4-BE49-F238E27FC236}">
                <a16:creationId xmlns:a16="http://schemas.microsoft.com/office/drawing/2014/main" id="{96155E69-196E-52CD-DB30-6C32C02FD499}"/>
              </a:ext>
            </a:extLst>
          </p:cNvPr>
          <p:cNvPicPr>
            <a:picLocks noChangeAspect="1"/>
          </p:cNvPicPr>
          <p:nvPr/>
        </p:nvPicPr>
        <p:blipFill>
          <a:blip r:embed="rId4"/>
          <a:stretch>
            <a:fillRect/>
          </a:stretch>
        </p:blipFill>
        <p:spPr>
          <a:xfrm>
            <a:off x="6391559" y="551060"/>
            <a:ext cx="1292962" cy="790143"/>
          </a:xfrm>
          <a:prstGeom prst="rect">
            <a:avLst/>
          </a:prstGeom>
        </p:spPr>
      </p:pic>
      <p:pic>
        <p:nvPicPr>
          <p:cNvPr id="5" name="Google Shape;416;p89">
            <a:extLst>
              <a:ext uri="{FF2B5EF4-FFF2-40B4-BE49-F238E27FC236}">
                <a16:creationId xmlns:a16="http://schemas.microsoft.com/office/drawing/2014/main" id="{2E779317-3079-DFEA-4127-472291D415AC}"/>
              </a:ext>
            </a:extLst>
          </p:cNvPr>
          <p:cNvPicPr preferRelativeResize="0"/>
          <p:nvPr/>
        </p:nvPicPr>
        <p:blipFill>
          <a:blip r:embed="rId5">
            <a:alphaModFix/>
          </a:blip>
          <a:stretch>
            <a:fillRect/>
          </a:stretch>
        </p:blipFill>
        <p:spPr>
          <a:xfrm>
            <a:off x="7741749" y="3429000"/>
            <a:ext cx="1757851" cy="1717508"/>
          </a:xfrm>
          <a:prstGeom prst="rect">
            <a:avLst/>
          </a:prstGeom>
          <a:noFill/>
          <a:ln>
            <a:noFill/>
          </a:ln>
        </p:spPr>
      </p:pic>
      <p:pic>
        <p:nvPicPr>
          <p:cNvPr id="6" name="Google Shape;427;p90">
            <a:extLst>
              <a:ext uri="{FF2B5EF4-FFF2-40B4-BE49-F238E27FC236}">
                <a16:creationId xmlns:a16="http://schemas.microsoft.com/office/drawing/2014/main" id="{6384187D-8D30-E2A3-90A9-C6EAFC01DC3C}"/>
              </a:ext>
            </a:extLst>
          </p:cNvPr>
          <p:cNvPicPr preferRelativeResize="0"/>
          <p:nvPr/>
        </p:nvPicPr>
        <p:blipFill>
          <a:blip r:embed="rId6">
            <a:alphaModFix/>
          </a:blip>
          <a:stretch>
            <a:fillRect/>
          </a:stretch>
        </p:blipFill>
        <p:spPr>
          <a:xfrm>
            <a:off x="5778740" y="3388352"/>
            <a:ext cx="1477700" cy="2224951"/>
          </a:xfrm>
          <a:prstGeom prst="rect">
            <a:avLst/>
          </a:prstGeom>
          <a:noFill/>
          <a:ln>
            <a:noFill/>
          </a:ln>
        </p:spPr>
      </p:pic>
      <p:pic>
        <p:nvPicPr>
          <p:cNvPr id="7" name="Google Shape;435;p91">
            <a:extLst>
              <a:ext uri="{FF2B5EF4-FFF2-40B4-BE49-F238E27FC236}">
                <a16:creationId xmlns:a16="http://schemas.microsoft.com/office/drawing/2014/main" id="{83E07B51-62AE-04D1-732D-96FB3726F00E}"/>
              </a:ext>
            </a:extLst>
          </p:cNvPr>
          <p:cNvPicPr preferRelativeResize="0"/>
          <p:nvPr/>
        </p:nvPicPr>
        <p:blipFill>
          <a:blip r:embed="rId7">
            <a:alphaModFix/>
          </a:blip>
          <a:stretch>
            <a:fillRect/>
          </a:stretch>
        </p:blipFill>
        <p:spPr>
          <a:xfrm>
            <a:off x="7741749" y="5007107"/>
            <a:ext cx="1477700" cy="1119193"/>
          </a:xfrm>
          <a:prstGeom prst="rect">
            <a:avLst/>
          </a:prstGeom>
          <a:noFill/>
          <a:ln>
            <a:noFill/>
          </a:ln>
        </p:spPr>
      </p:pic>
      <p:pic>
        <p:nvPicPr>
          <p:cNvPr id="8" name="Google Shape;459;p94">
            <a:extLst>
              <a:ext uri="{FF2B5EF4-FFF2-40B4-BE49-F238E27FC236}">
                <a16:creationId xmlns:a16="http://schemas.microsoft.com/office/drawing/2014/main" id="{6A7878F7-C22A-9A14-A61D-F0F8B1789E18}"/>
              </a:ext>
            </a:extLst>
          </p:cNvPr>
          <p:cNvPicPr preferRelativeResize="0"/>
          <p:nvPr/>
        </p:nvPicPr>
        <p:blipFill>
          <a:blip r:embed="rId8">
            <a:alphaModFix/>
          </a:blip>
          <a:stretch>
            <a:fillRect/>
          </a:stretch>
        </p:blipFill>
        <p:spPr>
          <a:xfrm>
            <a:off x="6159114" y="5547547"/>
            <a:ext cx="1757851" cy="1028500"/>
          </a:xfrm>
          <a:prstGeom prst="rect">
            <a:avLst/>
          </a:prstGeom>
          <a:noFill/>
          <a:ln>
            <a:noFill/>
          </a:ln>
        </p:spPr>
      </p:pic>
      <p:pic>
        <p:nvPicPr>
          <p:cNvPr id="9" name="Picture 3" descr="A building under construction&#10;&#10;">
            <a:extLst>
              <a:ext uri="{FF2B5EF4-FFF2-40B4-BE49-F238E27FC236}">
                <a16:creationId xmlns:a16="http://schemas.microsoft.com/office/drawing/2014/main" id="{987A704E-5F35-7142-459D-FA487F78C4A9}"/>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17590" y="2278522"/>
            <a:ext cx="1780118" cy="118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a:extLst>
              <a:ext uri="{FF2B5EF4-FFF2-40B4-BE49-F238E27FC236}">
                <a16:creationId xmlns:a16="http://schemas.microsoft.com/office/drawing/2014/main" id="{71BCB939-DD7E-4CF9-859D-66550F857293}"/>
              </a:ext>
            </a:extLst>
          </p:cNvPr>
          <p:cNvSpPr txBox="1">
            <a:spLocks noGrp="1" noChangeArrowheads="1"/>
          </p:cNvSpPr>
          <p:nvPr>
            <p:ph type="title" idx="4294967295"/>
          </p:nvPr>
        </p:nvSpPr>
        <p:spPr bwMode="auto">
          <a:xfrm>
            <a:off x="508000" y="620713"/>
            <a:ext cx="7656513" cy="8842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4400" b="1" i="0" u="none" strike="noStrike" kern="1200" cap="none" spc="0" normalizeH="0" baseline="0" noProof="0" dirty="0">
                <a:ln>
                  <a:noFill/>
                </a:ln>
                <a:solidFill>
                  <a:srgbClr val="669900"/>
                </a:solidFill>
                <a:effectLst/>
                <a:uLnTx/>
                <a:uFillTx/>
                <a:latin typeface="Arial" panose="020B0604020202020204" pitchFamily="34" charset="0"/>
                <a:ea typeface="Microsoft YaHei" panose="020B0503020204020204" pitchFamily="34" charset="-122"/>
                <a:cs typeface="+mn-cs"/>
              </a:rPr>
              <a:t>Material Considerations</a:t>
            </a:r>
            <a:endParaRPr kumimoji="0" lang="en-US" altLang="en-US" sz="4000" b="1" i="0" u="none" strike="noStrike" kern="1200" cap="none" spc="0" normalizeH="0" baseline="0" noProof="0" dirty="0">
              <a:ln>
                <a:noFill/>
              </a:ln>
              <a:solidFill>
                <a:srgbClr val="669900"/>
              </a:solidFill>
              <a:effectLst/>
              <a:uLnTx/>
              <a:uFillTx/>
              <a:latin typeface="Trebuchet MS" panose="020B0603020202020204" pitchFamily="34" charset="0"/>
              <a:ea typeface="Microsoft YaHei" panose="020B0503020204020204" pitchFamily="34" charset="-122"/>
              <a:cs typeface="+mn-cs"/>
            </a:endParaRPr>
          </a:p>
        </p:txBody>
      </p:sp>
      <p:sp>
        <p:nvSpPr>
          <p:cNvPr id="47107" name="Text Box 2">
            <a:extLst>
              <a:ext uri="{FF2B5EF4-FFF2-40B4-BE49-F238E27FC236}">
                <a16:creationId xmlns:a16="http://schemas.microsoft.com/office/drawing/2014/main" id="{4FE90C1C-E240-4C12-B336-79B91E75C260}"/>
              </a:ext>
            </a:extLst>
          </p:cNvPr>
          <p:cNvSpPr txBox="1">
            <a:spLocks noChangeArrowheads="1"/>
          </p:cNvSpPr>
          <p:nvPr/>
        </p:nvSpPr>
        <p:spPr bwMode="auto">
          <a:xfrm>
            <a:off x="508000" y="1773238"/>
            <a:ext cx="9047163"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Arial" panose="020B0604020202020204" pitchFamily="34" charset="0"/>
              </a:defRPr>
            </a:lvl1pPr>
            <a:lvl2pPr marL="742950" indent="-28575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defRPr>
            </a:lvl2pPr>
            <a:lvl3pPr marL="11430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defRPr>
            </a:lvl3pPr>
            <a:lvl4pPr marL="16002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4pPr>
            <a:lvl5pPr marL="20574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9pPr>
          </a:lstStyle>
          <a:p>
            <a:pPr eaLnBrk="1" hangingPunct="1">
              <a:spcBef>
                <a:spcPts val="700"/>
              </a:spcBef>
            </a:pPr>
            <a:r>
              <a:rPr lang="en-US" altLang="en-US" b="0" dirty="0">
                <a:solidFill>
                  <a:srgbClr val="000000"/>
                </a:solidFill>
                <a:ea typeface="Microsoft YaHei" panose="020B0503020204020204" pitchFamily="34" charset="-122"/>
              </a:rPr>
              <a:t>Material considerations are decided by statements of national policy or by decisions of the courts</a:t>
            </a:r>
          </a:p>
          <a:p>
            <a:pPr eaLnBrk="1" hangingPunct="1">
              <a:spcBef>
                <a:spcPts val="700"/>
              </a:spcBef>
            </a:pPr>
            <a:r>
              <a:rPr lang="en-US" altLang="en-US" b="0" dirty="0">
                <a:solidFill>
                  <a:srgbClr val="000000"/>
                </a:solidFill>
                <a:ea typeface="Microsoft YaHei" panose="020B0503020204020204" pitchFamily="34" charset="-122"/>
              </a:rPr>
              <a:t>the </a:t>
            </a:r>
            <a:r>
              <a:rPr lang="en-US" altLang="en-US" dirty="0">
                <a:solidFill>
                  <a:srgbClr val="000000"/>
                </a:solidFill>
                <a:ea typeface="Microsoft YaHei" panose="020B0503020204020204" pitchFamily="34" charset="-122"/>
              </a:rPr>
              <a:t>weight </a:t>
            </a:r>
            <a:r>
              <a:rPr lang="en-US" altLang="en-US" b="0" dirty="0">
                <a:solidFill>
                  <a:srgbClr val="000000"/>
                </a:solidFill>
                <a:ea typeface="Microsoft YaHei" panose="020B0503020204020204" pitchFamily="34" charset="-122"/>
              </a:rPr>
              <a:t>that should be attached to each consideration in any particular case is for the decision maker</a:t>
            </a:r>
            <a:endParaRPr lang="en-US" altLang="en-US" sz="2800" dirty="0">
              <a:solidFill>
                <a:srgbClr val="800080"/>
              </a:solidFill>
              <a:ea typeface="Microsoft YaHei" panose="020B0503020204020204" pitchFamily="34" charset="-122"/>
            </a:endParaRPr>
          </a:p>
        </p:txBody>
      </p:sp>
      <p:pic>
        <p:nvPicPr>
          <p:cNvPr id="47108" name="Picture 7" descr="Weighing scales">
            <a:extLst>
              <a:ext uri="{FF2B5EF4-FFF2-40B4-BE49-F238E27FC236}">
                <a16:creationId xmlns:a16="http://schemas.microsoft.com/office/drawing/2014/main" id="{148D3BEB-3E59-4D62-AF6F-2E82C84108D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526" y="4437876"/>
            <a:ext cx="19621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77"/>
          <p:cNvPicPr preferRelativeResize="0"/>
          <p:nvPr/>
        </p:nvPicPr>
        <p:blipFill>
          <a:blip r:embed="rId3">
            <a:alphaModFix/>
          </a:blip>
          <a:stretch>
            <a:fillRect/>
          </a:stretch>
        </p:blipFill>
        <p:spPr>
          <a:xfrm>
            <a:off x="-130629" y="2396067"/>
            <a:ext cx="4498848" cy="3616135"/>
          </a:xfrm>
          <a:prstGeom prst="rect">
            <a:avLst/>
          </a:prstGeom>
          <a:noFill/>
          <a:ln>
            <a:noFill/>
          </a:ln>
        </p:spPr>
      </p:pic>
      <p:sp>
        <p:nvSpPr>
          <p:cNvPr id="314" name="Google Shape;314;p77"/>
          <p:cNvSpPr txBox="1">
            <a:spLocks noGrp="1"/>
          </p:cNvSpPr>
          <p:nvPr>
            <p:ph type="title"/>
          </p:nvPr>
        </p:nvSpPr>
        <p:spPr>
          <a:xfrm>
            <a:off x="638629" y="622980"/>
            <a:ext cx="821232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669900"/>
              </a:buClr>
              <a:buSzPts val="4000"/>
              <a:buFont typeface="Arial"/>
              <a:buNone/>
            </a:pPr>
            <a:r>
              <a:rPr lang="en-US" sz="4000" b="1" i="0" u="none" dirty="0">
                <a:solidFill>
                  <a:srgbClr val="669900"/>
                </a:solidFill>
                <a:latin typeface="Arial"/>
                <a:ea typeface="Arial"/>
                <a:cs typeface="Arial"/>
                <a:sym typeface="Arial"/>
              </a:rPr>
              <a:t>The session: An introduction to planning for </a:t>
            </a:r>
            <a:r>
              <a:rPr lang="en-US" dirty="0"/>
              <a:t>l</a:t>
            </a:r>
            <a:r>
              <a:rPr lang="en-US" sz="4000" b="1" i="0" u="none" dirty="0">
                <a:solidFill>
                  <a:srgbClr val="669900"/>
                </a:solidFill>
                <a:latin typeface="Arial"/>
                <a:ea typeface="Arial"/>
                <a:cs typeface="Arial"/>
                <a:sym typeface="Arial"/>
              </a:rPr>
              <a:t>ocal authority </a:t>
            </a:r>
            <a:r>
              <a:rPr lang="en-US" dirty="0" err="1"/>
              <a:t>C</a:t>
            </a:r>
            <a:r>
              <a:rPr lang="en-US" sz="4000" b="1" i="0" u="none" dirty="0" err="1">
                <a:solidFill>
                  <a:srgbClr val="669900"/>
                </a:solidFill>
                <a:latin typeface="Arial"/>
                <a:ea typeface="Arial"/>
                <a:cs typeface="Arial"/>
                <a:sym typeface="Arial"/>
              </a:rPr>
              <a:t>ouncillors</a:t>
            </a:r>
            <a:r>
              <a:rPr lang="en-US" sz="4000" b="1" i="0" u="none" dirty="0">
                <a:solidFill>
                  <a:srgbClr val="669900"/>
                </a:solidFill>
                <a:latin typeface="Arial"/>
                <a:ea typeface="Arial"/>
                <a:cs typeface="Arial"/>
                <a:sym typeface="Arial"/>
              </a:rPr>
              <a:t> </a:t>
            </a:r>
            <a:endParaRPr dirty="0"/>
          </a:p>
        </p:txBody>
      </p:sp>
      <p:sp>
        <p:nvSpPr>
          <p:cNvPr id="3" name="TextBox 2">
            <a:extLst>
              <a:ext uri="{FF2B5EF4-FFF2-40B4-BE49-F238E27FC236}">
                <a16:creationId xmlns:a16="http://schemas.microsoft.com/office/drawing/2014/main" id="{D2C53640-0A3B-08C0-FCFF-F4E61EA6009A}"/>
              </a:ext>
            </a:extLst>
          </p:cNvPr>
          <p:cNvSpPr txBox="1"/>
          <p:nvPr/>
        </p:nvSpPr>
        <p:spPr>
          <a:xfrm>
            <a:off x="4449645" y="2434419"/>
            <a:ext cx="5663184" cy="3539430"/>
          </a:xfrm>
          <a:prstGeom prst="rect">
            <a:avLst/>
          </a:prstGeom>
          <a:noFill/>
        </p:spPr>
        <p:txBody>
          <a:bodyPr wrap="square">
            <a:spAutoFit/>
          </a:bodyPr>
          <a:lstStyle/>
          <a:p>
            <a:r>
              <a:rPr lang="en-GB" sz="3200" dirty="0"/>
              <a:t>Topics:</a:t>
            </a:r>
          </a:p>
          <a:p>
            <a:pPr marL="457200" indent="-457200">
              <a:buFont typeface="Arial" panose="020B0604020202020204" pitchFamily="34" charset="0"/>
              <a:buChar char="•"/>
            </a:pPr>
            <a:r>
              <a:rPr lang="en-GB" sz="3200" dirty="0"/>
              <a:t>The planning process</a:t>
            </a:r>
          </a:p>
          <a:p>
            <a:pPr marL="457200" indent="-457200">
              <a:buFont typeface="Arial" panose="020B0604020202020204" pitchFamily="34" charset="0"/>
              <a:buChar char="•"/>
            </a:pPr>
            <a:r>
              <a:rPr lang="en-GB" sz="3200" dirty="0"/>
              <a:t>The plan</a:t>
            </a:r>
          </a:p>
          <a:p>
            <a:pPr marL="457200" indent="-457200">
              <a:buFont typeface="Arial" panose="020B0604020202020204" pitchFamily="34" charset="0"/>
              <a:buChar char="•"/>
            </a:pPr>
            <a:r>
              <a:rPr lang="en-GB" sz="3200" dirty="0"/>
              <a:t>Decision making</a:t>
            </a:r>
          </a:p>
          <a:p>
            <a:pPr marL="457200" indent="-457200">
              <a:buFont typeface="Arial" panose="020B0604020202020204" pitchFamily="34" charset="0"/>
              <a:buChar char="•"/>
            </a:pPr>
            <a:r>
              <a:rPr lang="en-GB" sz="3200" dirty="0"/>
              <a:t>The different Councillors’ roles</a:t>
            </a:r>
          </a:p>
          <a:p>
            <a:endParaRPr lang="en-GB"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Google Shape;381;p78">
            <a:extLst>
              <a:ext uri="{FF2B5EF4-FFF2-40B4-BE49-F238E27FC236}">
                <a16:creationId xmlns:a16="http://schemas.microsoft.com/office/drawing/2014/main" id="{78DE6082-CFA9-45DC-A40D-262E36414F59}"/>
              </a:ext>
            </a:extLst>
          </p:cNvPr>
          <p:cNvSpPr txBox="1">
            <a:spLocks noGrp="1"/>
          </p:cNvSpPr>
          <p:nvPr>
            <p:ph type="title" idx="4294967295"/>
          </p:nvPr>
        </p:nvSpPr>
        <p:spPr>
          <a:xfrm>
            <a:off x="508000" y="115888"/>
            <a:ext cx="7656513" cy="8842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669900"/>
              </a:buClr>
              <a:buSzPts val="4400"/>
              <a:buFont typeface="Arial"/>
              <a:buNone/>
              <a:tabLst/>
              <a:defRPr/>
            </a:pPr>
            <a:r>
              <a:rPr kumimoji="0" lang="en-US" sz="4400" b="1" i="0" u="none" strike="noStrike" kern="0" cap="none" spc="0" normalizeH="0" baseline="0" noProof="0" dirty="0">
                <a:ln>
                  <a:noFill/>
                </a:ln>
                <a:solidFill>
                  <a:srgbClr val="669900"/>
                </a:solidFill>
                <a:effectLst/>
                <a:uLnTx/>
                <a:uFillTx/>
                <a:latin typeface="Arial"/>
                <a:ea typeface="Arial"/>
                <a:cs typeface="Arial"/>
                <a:sym typeface="Arial"/>
              </a:rPr>
              <a:t>Material Considerations</a:t>
            </a:r>
            <a:endParaRPr kumimoji="0" lang="en-US" sz="1400" b="0" i="0"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a:sym typeface="Arial"/>
            </a:endParaRPr>
          </a:p>
        </p:txBody>
      </p:sp>
      <p:sp>
        <p:nvSpPr>
          <p:cNvPr id="49155" name="TextBox 1">
            <a:extLst>
              <a:ext uri="{FF2B5EF4-FFF2-40B4-BE49-F238E27FC236}">
                <a16:creationId xmlns:a16="http://schemas.microsoft.com/office/drawing/2014/main" id="{0B162F56-ACC8-4EEB-B484-4677B5094002}"/>
              </a:ext>
            </a:extLst>
          </p:cNvPr>
          <p:cNvSpPr txBox="1">
            <a:spLocks noChangeArrowheads="1"/>
          </p:cNvSpPr>
          <p:nvPr/>
        </p:nvSpPr>
        <p:spPr bwMode="auto">
          <a:xfrm>
            <a:off x="508000" y="982663"/>
            <a:ext cx="528478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GB" altLang="en-US" sz="2800" b="0" dirty="0"/>
              <a:t>Overlooking / loss privacy</a:t>
            </a:r>
          </a:p>
          <a:p>
            <a:pPr>
              <a:spcBef>
                <a:spcPct val="0"/>
              </a:spcBef>
            </a:pPr>
            <a:r>
              <a:rPr lang="en-GB" altLang="en-US" sz="2800" b="0" dirty="0"/>
              <a:t>Loss of light / overshadowing</a:t>
            </a:r>
          </a:p>
          <a:p>
            <a:pPr>
              <a:spcBef>
                <a:spcPct val="0"/>
              </a:spcBef>
            </a:pPr>
            <a:r>
              <a:rPr lang="en-GB" altLang="en-US" sz="2800" b="0" dirty="0"/>
              <a:t>Effect on listed building </a:t>
            </a:r>
          </a:p>
          <a:p>
            <a:pPr>
              <a:spcBef>
                <a:spcPct val="0"/>
              </a:spcBef>
            </a:pPr>
            <a:r>
              <a:rPr lang="en-GB" altLang="en-US" sz="2800" b="0" dirty="0"/>
              <a:t>Layout, density</a:t>
            </a:r>
          </a:p>
          <a:p>
            <a:pPr>
              <a:spcBef>
                <a:spcPct val="0"/>
              </a:spcBef>
            </a:pPr>
            <a:r>
              <a:rPr lang="en-GB" altLang="en-US" sz="2800" b="0" dirty="0"/>
              <a:t>Development plan</a:t>
            </a:r>
          </a:p>
          <a:p>
            <a:pPr>
              <a:spcBef>
                <a:spcPct val="0"/>
              </a:spcBef>
            </a:pPr>
            <a:r>
              <a:rPr lang="en-GB" altLang="en-US" sz="2800" b="0" dirty="0"/>
              <a:t>Previous decisions/appeals</a:t>
            </a:r>
          </a:p>
          <a:p>
            <a:pPr>
              <a:spcBef>
                <a:spcPct val="0"/>
              </a:spcBef>
            </a:pPr>
            <a:r>
              <a:rPr lang="en-GB" altLang="en-US" sz="2800" b="0" dirty="0"/>
              <a:t>Natural environment</a:t>
            </a:r>
          </a:p>
          <a:p>
            <a:pPr>
              <a:spcBef>
                <a:spcPct val="0"/>
              </a:spcBef>
            </a:pPr>
            <a:r>
              <a:rPr lang="en-GB" altLang="en-US" sz="2800" b="0" dirty="0"/>
              <a:t>Flood risk</a:t>
            </a:r>
            <a:br>
              <a:rPr lang="en-GB" altLang="en-US" sz="2800" b="0" dirty="0"/>
            </a:br>
            <a:endParaRPr lang="en-GB" altLang="en-US" sz="2800" b="0" dirty="0"/>
          </a:p>
          <a:p>
            <a:pPr>
              <a:spcBef>
                <a:spcPct val="0"/>
              </a:spcBef>
            </a:pPr>
            <a:endParaRPr lang="en-GB" altLang="en-US" sz="2800" b="0" dirty="0"/>
          </a:p>
        </p:txBody>
      </p:sp>
      <p:sp>
        <p:nvSpPr>
          <p:cNvPr id="3" name="TextBox 2">
            <a:extLst>
              <a:ext uri="{FF2B5EF4-FFF2-40B4-BE49-F238E27FC236}">
                <a16:creationId xmlns:a16="http://schemas.microsoft.com/office/drawing/2014/main" id="{2509FD4C-2DA6-4A04-B1AD-0B9A6A01AE83}"/>
              </a:ext>
            </a:extLst>
          </p:cNvPr>
          <p:cNvSpPr txBox="1"/>
          <p:nvPr/>
        </p:nvSpPr>
        <p:spPr>
          <a:xfrm>
            <a:off x="6350000" y="1000125"/>
            <a:ext cx="3425825" cy="3970338"/>
          </a:xfrm>
          <a:prstGeom prst="rect">
            <a:avLst/>
          </a:prstGeom>
          <a:noFill/>
        </p:spPr>
        <p:txBody>
          <a:bodyPr wrap="none">
            <a:spAutoFit/>
          </a:bodyPr>
          <a:lstStyle/>
          <a:p>
            <a:pPr marL="457200" indent="-457200">
              <a:buFont typeface="Arial" panose="020B0604020202020204" pitchFamily="34" charset="0"/>
              <a:buChar char="•"/>
              <a:defRPr/>
            </a:pPr>
            <a:r>
              <a:rPr lang="en-GB" sz="2800" b="0" dirty="0">
                <a:solidFill>
                  <a:schemeClr val="tx1"/>
                </a:solidFill>
              </a:rPr>
              <a:t>Parking</a:t>
            </a:r>
          </a:p>
          <a:p>
            <a:pPr marL="457200" indent="-457200">
              <a:buFont typeface="Arial" panose="020B0604020202020204" pitchFamily="34" charset="0"/>
              <a:buChar char="•"/>
              <a:defRPr/>
            </a:pPr>
            <a:r>
              <a:rPr lang="en-GB" sz="2800" b="0" dirty="0">
                <a:solidFill>
                  <a:schemeClr val="tx1"/>
                </a:solidFill>
              </a:rPr>
              <a:t>Highway safety</a:t>
            </a:r>
          </a:p>
          <a:p>
            <a:pPr marL="457200" indent="-457200">
              <a:buFont typeface="Arial" panose="020B0604020202020204" pitchFamily="34" charset="0"/>
              <a:buChar char="•"/>
              <a:defRPr/>
            </a:pPr>
            <a:r>
              <a:rPr lang="en-GB" sz="2800" b="0" dirty="0">
                <a:solidFill>
                  <a:schemeClr val="tx1"/>
                </a:solidFill>
              </a:rPr>
              <a:t>Traffic</a:t>
            </a:r>
          </a:p>
          <a:p>
            <a:pPr marL="457200" indent="-457200">
              <a:buFont typeface="Arial" panose="020B0604020202020204" pitchFamily="34" charset="0"/>
              <a:buChar char="•"/>
              <a:defRPr/>
            </a:pPr>
            <a:r>
              <a:rPr lang="en-GB" sz="2800" b="0" dirty="0">
                <a:solidFill>
                  <a:schemeClr val="tx1"/>
                </a:solidFill>
              </a:rPr>
              <a:t>Noise</a:t>
            </a:r>
          </a:p>
          <a:p>
            <a:pPr marL="457200" indent="-457200">
              <a:buFont typeface="Arial" panose="020B0604020202020204" pitchFamily="34" charset="0"/>
              <a:buChar char="•"/>
              <a:defRPr/>
            </a:pPr>
            <a:r>
              <a:rPr lang="en-GB" sz="2800" b="0" dirty="0">
                <a:solidFill>
                  <a:schemeClr val="tx1"/>
                </a:solidFill>
              </a:rPr>
              <a:t>Design, materials</a:t>
            </a:r>
          </a:p>
          <a:p>
            <a:pPr marL="457200" indent="-457200">
              <a:buFont typeface="Arial" panose="020B0604020202020204" pitchFamily="34" charset="0"/>
              <a:buChar char="•"/>
              <a:defRPr/>
            </a:pPr>
            <a:r>
              <a:rPr lang="en-GB" sz="2800" b="0" dirty="0">
                <a:solidFill>
                  <a:schemeClr val="tx1"/>
                </a:solidFill>
              </a:rPr>
              <a:t>Govt. policy</a:t>
            </a:r>
          </a:p>
          <a:p>
            <a:pPr marL="457200" indent="-457200">
              <a:buFont typeface="Arial" panose="020B0604020202020204" pitchFamily="34" charset="0"/>
              <a:buChar char="•"/>
              <a:defRPr/>
            </a:pPr>
            <a:r>
              <a:rPr lang="en-GB" sz="2800" b="0" dirty="0">
                <a:solidFill>
                  <a:schemeClr val="tx1"/>
                </a:solidFill>
              </a:rPr>
              <a:t>Disabled access</a:t>
            </a:r>
          </a:p>
          <a:p>
            <a:pPr marL="457200" indent="-457200">
              <a:buFont typeface="Arial" panose="020B0604020202020204" pitchFamily="34" charset="0"/>
              <a:buChar char="•"/>
              <a:defRPr/>
            </a:pPr>
            <a:endParaRPr lang="en-GB" sz="2800" b="0" dirty="0">
              <a:solidFill>
                <a:schemeClr val="tx1"/>
              </a:solidFill>
            </a:endParaRPr>
          </a:p>
          <a:p>
            <a:pPr>
              <a:defRPr/>
            </a:pPr>
            <a:endParaRPr lang="en-GB" sz="2800" dirty="0"/>
          </a:p>
        </p:txBody>
      </p:sp>
      <p:pic>
        <p:nvPicPr>
          <p:cNvPr id="49157" name="Picture 3">
            <a:extLst>
              <a:ext uri="{FF2B5EF4-FFF2-40B4-BE49-F238E27FC236}">
                <a16:creationId xmlns:a16="http://schemas.microsoft.com/office/drawing/2014/main" id="{74995EFA-94D6-4712-B613-795A10B53B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4552950"/>
            <a:ext cx="40624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a:extLst>
              <a:ext uri="{FF2B5EF4-FFF2-40B4-BE49-F238E27FC236}">
                <a16:creationId xmlns:a16="http://schemas.microsoft.com/office/drawing/2014/main" id="{05644594-0124-43FE-AE97-24565D683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2117" y="4393406"/>
            <a:ext cx="297338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D91B119-9554-4F69-94A8-5AF5D355DD5D}"/>
              </a:ext>
            </a:extLst>
          </p:cNvPr>
          <p:cNvSpPr>
            <a:spLocks noGrp="1" noChangeArrowheads="1"/>
          </p:cNvSpPr>
          <p:nvPr>
            <p:ph type="title"/>
          </p:nvPr>
        </p:nvSpPr>
        <p:spPr>
          <a:xfrm>
            <a:off x="584200" y="115888"/>
            <a:ext cx="8915400" cy="1081087"/>
          </a:xfrm>
        </p:spPr>
        <p:txBody>
          <a:bodyPr/>
          <a:lstStyle/>
          <a:p>
            <a:pPr eaLnBrk="1" hangingPunct="1"/>
            <a:r>
              <a:rPr lang="en-US" altLang="en-US"/>
              <a:t>Non-material Considerations</a:t>
            </a:r>
          </a:p>
        </p:txBody>
      </p:sp>
      <p:sp>
        <p:nvSpPr>
          <p:cNvPr id="3" name="Content Placeholder 2">
            <a:extLst>
              <a:ext uri="{FF2B5EF4-FFF2-40B4-BE49-F238E27FC236}">
                <a16:creationId xmlns:a16="http://schemas.microsoft.com/office/drawing/2014/main" id="{B10DC0C8-7F93-4926-B4A9-A44DFE5B57CA}"/>
              </a:ext>
            </a:extLst>
          </p:cNvPr>
          <p:cNvSpPr>
            <a:spLocks noGrp="1"/>
          </p:cNvSpPr>
          <p:nvPr>
            <p:ph idx="1"/>
          </p:nvPr>
        </p:nvSpPr>
        <p:spPr>
          <a:xfrm>
            <a:off x="584200" y="1052513"/>
            <a:ext cx="8915400" cy="5545137"/>
          </a:xfrm>
        </p:spPr>
        <p:txBody>
          <a:bodyPr/>
          <a:lstStyle/>
          <a:p>
            <a:pPr eaLnBrk="1" hangingPunct="1">
              <a:defRPr/>
            </a:pPr>
            <a:r>
              <a:rPr lang="en-US" sz="2000" dirty="0"/>
              <a:t>House prices and house </a:t>
            </a:r>
            <a:r>
              <a:rPr lang="en-US" sz="2000"/>
              <a:t>insurance </a:t>
            </a:r>
            <a:endParaRPr lang="en-US" sz="2000" dirty="0"/>
          </a:p>
          <a:p>
            <a:pPr eaLnBrk="1" hangingPunct="1">
              <a:defRPr/>
            </a:pPr>
            <a:r>
              <a:rPr lang="en-US" sz="2000" dirty="0"/>
              <a:t>The conduct of the applicant – THIS MAY CHANGE!</a:t>
            </a:r>
          </a:p>
          <a:p>
            <a:pPr eaLnBrk="1" hangingPunct="1">
              <a:defRPr/>
            </a:pPr>
            <a:r>
              <a:rPr lang="en-US" sz="2000" dirty="0"/>
              <a:t>The strength or volume of opposition / objection</a:t>
            </a:r>
          </a:p>
          <a:p>
            <a:pPr eaLnBrk="1" hangingPunct="1">
              <a:defRPr/>
            </a:pPr>
            <a:r>
              <a:rPr lang="en-US" sz="2000" dirty="0"/>
              <a:t>Loss of a </a:t>
            </a:r>
            <a:r>
              <a:rPr lang="en-US" sz="2000" i="1" dirty="0"/>
              <a:t>private</a:t>
            </a:r>
            <a:r>
              <a:rPr lang="en-US" sz="2000" dirty="0"/>
              <a:t> view</a:t>
            </a:r>
          </a:p>
          <a:p>
            <a:pPr eaLnBrk="1" hangingPunct="1">
              <a:defRPr/>
            </a:pPr>
            <a:r>
              <a:rPr lang="en-US" sz="2000" dirty="0"/>
              <a:t>Damage to property or Party Wall Act matters</a:t>
            </a:r>
          </a:p>
          <a:p>
            <a:pPr eaLnBrk="1" hangingPunct="1">
              <a:defRPr/>
            </a:pPr>
            <a:r>
              <a:rPr lang="en-US" sz="2000" dirty="0"/>
              <a:t>Loss of trade</a:t>
            </a:r>
          </a:p>
          <a:p>
            <a:pPr eaLnBrk="1" hangingPunct="1">
              <a:defRPr/>
            </a:pPr>
            <a:r>
              <a:rPr lang="en-US" sz="2000" dirty="0"/>
              <a:t>Boundary disputes or covenants</a:t>
            </a:r>
          </a:p>
          <a:p>
            <a:pPr eaLnBrk="1" hangingPunct="1">
              <a:defRPr/>
            </a:pPr>
            <a:endParaRPr lang="en-US" sz="2000" dirty="0"/>
          </a:p>
          <a:p>
            <a:pPr marL="0" indent="0" eaLnBrk="1" hangingPunct="1">
              <a:buFontTx/>
              <a:buNone/>
              <a:defRPr/>
            </a:pPr>
            <a:r>
              <a:rPr lang="en-US" sz="2400" dirty="0"/>
              <a:t> </a:t>
            </a:r>
          </a:p>
        </p:txBody>
      </p:sp>
      <p:pic>
        <p:nvPicPr>
          <p:cNvPr id="51204" name="Picture 4">
            <a:extLst>
              <a:ext uri="{FF2B5EF4-FFF2-40B4-BE49-F238E27FC236}">
                <a16:creationId xmlns:a16="http://schemas.microsoft.com/office/drawing/2014/main" id="{1ABFF4D6-D53A-41CC-B53F-CECD7437A0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4532313"/>
            <a:ext cx="2263775"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a:extLst>
              <a:ext uri="{FF2B5EF4-FFF2-40B4-BE49-F238E27FC236}">
                <a16:creationId xmlns:a16="http://schemas.microsoft.com/office/drawing/2014/main" id="{3B03A163-CCEC-46EC-B991-F2DC9D2569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314" y="4498975"/>
            <a:ext cx="25781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a:extLst>
              <a:ext uri="{FF2B5EF4-FFF2-40B4-BE49-F238E27FC236}">
                <a16:creationId xmlns:a16="http://schemas.microsoft.com/office/drawing/2014/main" id="{CEE919A3-A8F1-4D92-BE9D-DA64AD82214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5202"/>
          <a:stretch>
            <a:fillRect/>
          </a:stretch>
        </p:blipFill>
        <p:spPr bwMode="auto">
          <a:xfrm>
            <a:off x="558800" y="4730750"/>
            <a:ext cx="31099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36A998E-8AAA-4040-B095-7B14AA745380}"/>
              </a:ext>
            </a:extLst>
          </p:cNvPr>
          <p:cNvSpPr>
            <a:spLocks noGrp="1" noChangeArrowheads="1"/>
          </p:cNvSpPr>
          <p:nvPr>
            <p:ph type="title"/>
          </p:nvPr>
        </p:nvSpPr>
        <p:spPr>
          <a:xfrm>
            <a:off x="508000" y="188913"/>
            <a:ext cx="8915400" cy="1143000"/>
          </a:xfrm>
        </p:spPr>
        <p:txBody>
          <a:bodyPr/>
          <a:lstStyle/>
          <a:p>
            <a:pPr eaLnBrk="1" hangingPunct="1"/>
            <a:r>
              <a:rPr lang="en-US" altLang="en-US"/>
              <a:t>Planning involves balancing issues</a:t>
            </a:r>
          </a:p>
        </p:txBody>
      </p:sp>
      <p:sp>
        <p:nvSpPr>
          <p:cNvPr id="53251" name="Rectangle 3">
            <a:extLst>
              <a:ext uri="{FF2B5EF4-FFF2-40B4-BE49-F238E27FC236}">
                <a16:creationId xmlns:a16="http://schemas.microsoft.com/office/drawing/2014/main" id="{4BCB5019-18A8-40F3-B165-1398E17157CE}"/>
              </a:ext>
            </a:extLst>
          </p:cNvPr>
          <p:cNvSpPr>
            <a:spLocks noGrp="1" noChangeArrowheads="1"/>
          </p:cNvSpPr>
          <p:nvPr>
            <p:ph type="body" idx="1"/>
          </p:nvPr>
        </p:nvSpPr>
        <p:spPr>
          <a:xfrm>
            <a:off x="1100138" y="1506538"/>
            <a:ext cx="8915400" cy="4525962"/>
          </a:xfrm>
        </p:spPr>
        <p:txBody>
          <a:bodyPr/>
          <a:lstStyle/>
          <a:p>
            <a:pPr eaLnBrk="1" hangingPunct="1">
              <a:buFontTx/>
              <a:buNone/>
            </a:pPr>
            <a:r>
              <a:rPr lang="en-GB" altLang="en-US"/>
              <a:t> </a:t>
            </a:r>
          </a:p>
        </p:txBody>
      </p:sp>
      <p:sp>
        <p:nvSpPr>
          <p:cNvPr id="53252" name="Oval 4">
            <a:extLst>
              <a:ext uri="{FF2B5EF4-FFF2-40B4-BE49-F238E27FC236}">
                <a16:creationId xmlns:a16="http://schemas.microsoft.com/office/drawing/2014/main" id="{97F7A16B-0F1B-4D22-B38D-B0CB5A56631E}"/>
              </a:ext>
              <a:ext uri="{C183D7F6-B498-43B3-948B-1728B52AA6E4}">
                <adec:decorative xmlns:adec="http://schemas.microsoft.com/office/drawing/2017/decorative" val="1"/>
              </a:ext>
            </a:extLst>
          </p:cNvPr>
          <p:cNvSpPr>
            <a:spLocks noChangeArrowheads="1"/>
          </p:cNvSpPr>
          <p:nvPr/>
        </p:nvSpPr>
        <p:spPr bwMode="auto">
          <a:xfrm>
            <a:off x="1052513" y="5013325"/>
            <a:ext cx="2730500" cy="50323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53253" name="Oval 5">
            <a:extLst>
              <a:ext uri="{FF2B5EF4-FFF2-40B4-BE49-F238E27FC236}">
                <a16:creationId xmlns:a16="http://schemas.microsoft.com/office/drawing/2014/main" id="{DCAA5923-1D70-4375-B35B-0600AF6AC20B}"/>
              </a:ext>
              <a:ext uri="{C183D7F6-B498-43B3-948B-1728B52AA6E4}">
                <adec:decorative xmlns:adec="http://schemas.microsoft.com/office/drawing/2017/decorative" val="1"/>
              </a:ext>
            </a:extLst>
          </p:cNvPr>
          <p:cNvSpPr>
            <a:spLocks noChangeArrowheads="1"/>
          </p:cNvSpPr>
          <p:nvPr/>
        </p:nvSpPr>
        <p:spPr bwMode="auto">
          <a:xfrm>
            <a:off x="6122988" y="5013325"/>
            <a:ext cx="2730500" cy="50323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53254" name="Rectangle 6">
            <a:extLst>
              <a:ext uri="{FF2B5EF4-FFF2-40B4-BE49-F238E27FC236}">
                <a16:creationId xmlns:a16="http://schemas.microsoft.com/office/drawing/2014/main" id="{C70336EF-B88C-46B8-B2DB-A63F41FC50A6}"/>
              </a:ext>
              <a:ext uri="{C183D7F6-B498-43B3-948B-1728B52AA6E4}">
                <adec:decorative xmlns:adec="http://schemas.microsoft.com/office/drawing/2017/decorative" val="1"/>
              </a:ext>
            </a:extLst>
          </p:cNvPr>
          <p:cNvSpPr>
            <a:spLocks noChangeArrowheads="1"/>
          </p:cNvSpPr>
          <p:nvPr/>
        </p:nvSpPr>
        <p:spPr bwMode="auto">
          <a:xfrm>
            <a:off x="4641850" y="1700213"/>
            <a:ext cx="388938" cy="424815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53255" name="Line 7">
            <a:extLst>
              <a:ext uri="{FF2B5EF4-FFF2-40B4-BE49-F238E27FC236}">
                <a16:creationId xmlns:a16="http://schemas.microsoft.com/office/drawing/2014/main" id="{BD1D5FED-FCE6-49AC-93B6-69520552CB20}"/>
              </a:ext>
              <a:ext uri="{C183D7F6-B498-43B3-948B-1728B52AA6E4}">
                <adec:decorative xmlns:adec="http://schemas.microsoft.com/office/drawing/2017/decorative" val="1"/>
              </a:ext>
            </a:extLst>
          </p:cNvPr>
          <p:cNvSpPr>
            <a:spLocks noChangeShapeType="1"/>
          </p:cNvSpPr>
          <p:nvPr/>
        </p:nvSpPr>
        <p:spPr bwMode="auto">
          <a:xfrm>
            <a:off x="2535238" y="5516563"/>
            <a:ext cx="21066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56" name="Line 8">
            <a:extLst>
              <a:ext uri="{FF2B5EF4-FFF2-40B4-BE49-F238E27FC236}">
                <a16:creationId xmlns:a16="http://schemas.microsoft.com/office/drawing/2014/main" id="{20BEF308-5C2B-4EE1-937B-8116B8E215FB}"/>
              </a:ext>
              <a:ext uri="{C183D7F6-B498-43B3-948B-1728B52AA6E4}">
                <adec:decorative xmlns:adec="http://schemas.microsoft.com/office/drawing/2017/decorative" val="1"/>
              </a:ext>
            </a:extLst>
          </p:cNvPr>
          <p:cNvSpPr>
            <a:spLocks noChangeShapeType="1"/>
          </p:cNvSpPr>
          <p:nvPr/>
        </p:nvSpPr>
        <p:spPr bwMode="auto">
          <a:xfrm>
            <a:off x="5030788" y="5516563"/>
            <a:ext cx="2028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57" name="Rectangle 9">
            <a:extLst>
              <a:ext uri="{FF2B5EF4-FFF2-40B4-BE49-F238E27FC236}">
                <a16:creationId xmlns:a16="http://schemas.microsoft.com/office/drawing/2014/main" id="{9FEFA477-2E9D-4BE3-82AF-4226571CD537}"/>
              </a:ext>
            </a:extLst>
          </p:cNvPr>
          <p:cNvSpPr>
            <a:spLocks noChangeArrowheads="1"/>
          </p:cNvSpPr>
          <p:nvPr/>
        </p:nvSpPr>
        <p:spPr bwMode="auto">
          <a:xfrm>
            <a:off x="1086312" y="1962560"/>
            <a:ext cx="238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t>economic growth</a:t>
            </a:r>
          </a:p>
        </p:txBody>
      </p:sp>
      <p:sp>
        <p:nvSpPr>
          <p:cNvPr id="53258" name="Rectangle 10">
            <a:extLst>
              <a:ext uri="{FF2B5EF4-FFF2-40B4-BE49-F238E27FC236}">
                <a16:creationId xmlns:a16="http://schemas.microsoft.com/office/drawing/2014/main" id="{FE816445-19D8-48C7-82DC-3433A4062DA5}"/>
              </a:ext>
            </a:extLst>
          </p:cNvPr>
          <p:cNvSpPr>
            <a:spLocks noChangeArrowheads="1"/>
          </p:cNvSpPr>
          <p:nvPr/>
        </p:nvSpPr>
        <p:spPr bwMode="auto">
          <a:xfrm>
            <a:off x="6045200" y="1905000"/>
            <a:ext cx="213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t>climate change</a:t>
            </a:r>
          </a:p>
        </p:txBody>
      </p:sp>
      <p:sp>
        <p:nvSpPr>
          <p:cNvPr id="53259" name="Rectangle 12">
            <a:extLst>
              <a:ext uri="{FF2B5EF4-FFF2-40B4-BE49-F238E27FC236}">
                <a16:creationId xmlns:a16="http://schemas.microsoft.com/office/drawing/2014/main" id="{5F577D5E-1EF2-41A8-9D9A-5A5589895B40}"/>
              </a:ext>
            </a:extLst>
          </p:cNvPr>
          <p:cNvSpPr>
            <a:spLocks noChangeArrowheads="1"/>
          </p:cNvSpPr>
          <p:nvPr/>
        </p:nvSpPr>
        <p:spPr bwMode="auto">
          <a:xfrm>
            <a:off x="1018254" y="2348066"/>
            <a:ext cx="362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solidFill>
                  <a:srgbClr val="000000"/>
                </a:solidFill>
              </a:rPr>
              <a:t>meeting rural housing need</a:t>
            </a:r>
          </a:p>
        </p:txBody>
      </p:sp>
      <p:sp>
        <p:nvSpPr>
          <p:cNvPr id="53260" name="Rectangle 13">
            <a:extLst>
              <a:ext uri="{FF2B5EF4-FFF2-40B4-BE49-F238E27FC236}">
                <a16:creationId xmlns:a16="http://schemas.microsoft.com/office/drawing/2014/main" id="{45AF5B61-C7C4-4E55-BAF0-C41A82E801F5}"/>
              </a:ext>
            </a:extLst>
          </p:cNvPr>
          <p:cNvSpPr>
            <a:spLocks noChangeArrowheads="1"/>
          </p:cNvSpPr>
          <p:nvPr/>
        </p:nvSpPr>
        <p:spPr bwMode="auto">
          <a:xfrm>
            <a:off x="6086475" y="2274888"/>
            <a:ext cx="3259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countryside protection</a:t>
            </a:r>
          </a:p>
        </p:txBody>
      </p:sp>
      <p:sp>
        <p:nvSpPr>
          <p:cNvPr id="53261" name="Rectangle 14">
            <a:extLst>
              <a:ext uri="{FF2B5EF4-FFF2-40B4-BE49-F238E27FC236}">
                <a16:creationId xmlns:a16="http://schemas.microsoft.com/office/drawing/2014/main" id="{C6FBCA62-F0EB-4649-9B1E-A0758D0EABA2}"/>
              </a:ext>
            </a:extLst>
          </p:cNvPr>
          <p:cNvSpPr>
            <a:spLocks noChangeArrowheads="1"/>
          </p:cNvSpPr>
          <p:nvPr/>
        </p:nvSpPr>
        <p:spPr bwMode="auto">
          <a:xfrm>
            <a:off x="1101060" y="2802757"/>
            <a:ext cx="267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t>long term strategies</a:t>
            </a:r>
          </a:p>
        </p:txBody>
      </p:sp>
      <p:sp>
        <p:nvSpPr>
          <p:cNvPr id="53262" name="Rectangle 15">
            <a:extLst>
              <a:ext uri="{FF2B5EF4-FFF2-40B4-BE49-F238E27FC236}">
                <a16:creationId xmlns:a16="http://schemas.microsoft.com/office/drawing/2014/main" id="{4675FCB8-053A-4029-9068-20D5F127657B}"/>
              </a:ext>
            </a:extLst>
          </p:cNvPr>
          <p:cNvSpPr>
            <a:spLocks noChangeArrowheads="1"/>
          </p:cNvSpPr>
          <p:nvPr/>
        </p:nvSpPr>
        <p:spPr bwMode="auto">
          <a:xfrm>
            <a:off x="6122988" y="2757488"/>
            <a:ext cx="293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a:t>today’s pressures</a:t>
            </a:r>
          </a:p>
        </p:txBody>
      </p:sp>
      <p:sp>
        <p:nvSpPr>
          <p:cNvPr id="53263" name="Rectangle 16">
            <a:extLst>
              <a:ext uri="{FF2B5EF4-FFF2-40B4-BE49-F238E27FC236}">
                <a16:creationId xmlns:a16="http://schemas.microsoft.com/office/drawing/2014/main" id="{FDDCF7AD-9F48-4247-A7A4-B7160CDD3474}"/>
              </a:ext>
            </a:extLst>
          </p:cNvPr>
          <p:cNvSpPr>
            <a:spLocks noChangeArrowheads="1"/>
          </p:cNvSpPr>
          <p:nvPr/>
        </p:nvSpPr>
        <p:spPr bwMode="auto">
          <a:xfrm>
            <a:off x="1100138" y="3244056"/>
            <a:ext cx="312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solidFill>
                  <a:srgbClr val="000000"/>
                </a:solidFill>
              </a:rPr>
              <a:t>brownfield development</a:t>
            </a:r>
          </a:p>
        </p:txBody>
      </p:sp>
      <p:sp>
        <p:nvSpPr>
          <p:cNvPr id="53264" name="Rectangle 17">
            <a:extLst>
              <a:ext uri="{FF2B5EF4-FFF2-40B4-BE49-F238E27FC236}">
                <a16:creationId xmlns:a16="http://schemas.microsoft.com/office/drawing/2014/main" id="{622D3620-F570-447A-854C-A197484633F0}"/>
              </a:ext>
            </a:extLst>
          </p:cNvPr>
          <p:cNvSpPr>
            <a:spLocks noChangeArrowheads="1"/>
          </p:cNvSpPr>
          <p:nvPr/>
        </p:nvSpPr>
        <p:spPr bwMode="auto">
          <a:xfrm>
            <a:off x="6128876" y="3244850"/>
            <a:ext cx="262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solidFill>
                  <a:srgbClr val="000000"/>
                </a:solidFill>
              </a:rPr>
              <a:t>town cramming</a:t>
            </a:r>
          </a:p>
        </p:txBody>
      </p:sp>
      <p:sp>
        <p:nvSpPr>
          <p:cNvPr id="53265" name="Rectangle 18">
            <a:extLst>
              <a:ext uri="{FF2B5EF4-FFF2-40B4-BE49-F238E27FC236}">
                <a16:creationId xmlns:a16="http://schemas.microsoft.com/office/drawing/2014/main" id="{12CF33A6-CCD7-4CF1-BFE5-8A05933AE56D}"/>
              </a:ext>
            </a:extLst>
          </p:cNvPr>
          <p:cNvSpPr>
            <a:spLocks noChangeArrowheads="1"/>
          </p:cNvSpPr>
          <p:nvPr/>
        </p:nvSpPr>
        <p:spPr bwMode="auto">
          <a:xfrm>
            <a:off x="1071102" y="3761607"/>
            <a:ext cx="2832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t>retail “market forces</a:t>
            </a:r>
            <a:r>
              <a:rPr lang="en-US" altLang="en-US" sz="1800" dirty="0">
                <a:solidFill>
                  <a:srgbClr val="800080"/>
                </a:solidFill>
              </a:rPr>
              <a:t>”</a:t>
            </a:r>
          </a:p>
        </p:txBody>
      </p:sp>
      <p:sp>
        <p:nvSpPr>
          <p:cNvPr id="53266" name="Rectangle 19">
            <a:extLst>
              <a:ext uri="{FF2B5EF4-FFF2-40B4-BE49-F238E27FC236}">
                <a16:creationId xmlns:a16="http://schemas.microsoft.com/office/drawing/2014/main" id="{CEF1D327-50BD-4CA6-ACB3-63679C6D6105}"/>
              </a:ext>
            </a:extLst>
          </p:cNvPr>
          <p:cNvSpPr>
            <a:spLocks noChangeArrowheads="1"/>
          </p:cNvSpPr>
          <p:nvPr/>
        </p:nvSpPr>
        <p:spPr bwMode="auto">
          <a:xfrm>
            <a:off x="6143625" y="3670301"/>
            <a:ext cx="286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t>viability of town </a:t>
            </a:r>
            <a:r>
              <a:rPr lang="en-US" altLang="en-US" sz="1800" dirty="0" err="1"/>
              <a:t>centres</a:t>
            </a:r>
            <a:endParaRPr lang="en-US" altLang="en-US" sz="1800" dirty="0"/>
          </a:p>
        </p:txBody>
      </p:sp>
      <p:sp>
        <p:nvSpPr>
          <p:cNvPr id="53267" name="Rectangle 20">
            <a:extLst>
              <a:ext uri="{FF2B5EF4-FFF2-40B4-BE49-F238E27FC236}">
                <a16:creationId xmlns:a16="http://schemas.microsoft.com/office/drawing/2014/main" id="{18BC6F88-EB4A-4BDA-872C-B67084A97D55}"/>
              </a:ext>
            </a:extLst>
          </p:cNvPr>
          <p:cNvSpPr>
            <a:spLocks noChangeArrowheads="1"/>
          </p:cNvSpPr>
          <p:nvPr/>
        </p:nvSpPr>
        <p:spPr bwMode="auto">
          <a:xfrm>
            <a:off x="1081088" y="4408488"/>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individual interest</a:t>
            </a:r>
          </a:p>
        </p:txBody>
      </p:sp>
      <p:sp>
        <p:nvSpPr>
          <p:cNvPr id="53268" name="Rectangle 21">
            <a:extLst>
              <a:ext uri="{FF2B5EF4-FFF2-40B4-BE49-F238E27FC236}">
                <a16:creationId xmlns:a16="http://schemas.microsoft.com/office/drawing/2014/main" id="{302FCB70-74E3-4FF0-BE92-B1ED2A863BAE}"/>
              </a:ext>
            </a:extLst>
          </p:cNvPr>
          <p:cNvSpPr>
            <a:spLocks noChangeArrowheads="1"/>
          </p:cNvSpPr>
          <p:nvPr/>
        </p:nvSpPr>
        <p:spPr bwMode="auto">
          <a:xfrm>
            <a:off x="6086475" y="4336743"/>
            <a:ext cx="2051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1800" dirty="0">
                <a:solidFill>
                  <a:srgbClr val="000000"/>
                </a:solidFill>
              </a:rPr>
              <a:t>public interest</a:t>
            </a:r>
          </a:p>
        </p:txBody>
      </p:sp>
      <p:sp>
        <p:nvSpPr>
          <p:cNvPr id="53269" name="Rectangle 22">
            <a:extLst>
              <a:ext uri="{FF2B5EF4-FFF2-40B4-BE49-F238E27FC236}">
                <a16:creationId xmlns:a16="http://schemas.microsoft.com/office/drawing/2014/main" id="{6759007E-D35E-4625-B455-2D97B5B90B3C}"/>
              </a:ext>
              <a:ext uri="{C183D7F6-B498-43B3-948B-1728B52AA6E4}">
                <adec:decorative xmlns:adec="http://schemas.microsoft.com/office/drawing/2017/decorative" val="1"/>
              </a:ext>
            </a:extLst>
          </p:cNvPr>
          <p:cNvSpPr>
            <a:spLocks noChangeArrowheads="1"/>
          </p:cNvSpPr>
          <p:nvPr/>
        </p:nvSpPr>
        <p:spPr bwMode="auto">
          <a:xfrm>
            <a:off x="3627438" y="5949950"/>
            <a:ext cx="2417762" cy="2159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53270" name="Oval 23">
            <a:extLst>
              <a:ext uri="{FF2B5EF4-FFF2-40B4-BE49-F238E27FC236}">
                <a16:creationId xmlns:a16="http://schemas.microsoft.com/office/drawing/2014/main" id="{2B9E0C8B-7CB5-4971-BA2C-44A77628B956}"/>
              </a:ext>
              <a:ext uri="{C183D7F6-B498-43B3-948B-1728B52AA6E4}">
                <adec:decorative xmlns:adec="http://schemas.microsoft.com/office/drawing/2017/decorative" val="1"/>
              </a:ext>
            </a:extLst>
          </p:cNvPr>
          <p:cNvSpPr>
            <a:spLocks noChangeArrowheads="1"/>
          </p:cNvSpPr>
          <p:nvPr/>
        </p:nvSpPr>
        <p:spPr bwMode="auto">
          <a:xfrm>
            <a:off x="4641850" y="5373688"/>
            <a:ext cx="388938" cy="28733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36"/>
          <p:cNvSpPr txBox="1">
            <a:spLocks noGrp="1"/>
          </p:cNvSpPr>
          <p:nvPr>
            <p:ph type="title"/>
          </p:nvPr>
        </p:nvSpPr>
        <p:spPr>
          <a:xfrm>
            <a:off x="328083" y="274637"/>
            <a:ext cx="96582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 Listening to objections</a:t>
            </a:r>
            <a:r>
              <a:rPr lang="en-US" sz="4000">
                <a:latin typeface="Arial"/>
                <a:ea typeface="Arial"/>
                <a:cs typeface="Arial"/>
                <a:sym typeface="Arial"/>
              </a:rPr>
              <a:t>:</a:t>
            </a:r>
            <a:endParaRPr sz="4000">
              <a:latin typeface="Arial"/>
              <a:ea typeface="Arial"/>
              <a:cs typeface="Arial"/>
              <a:sym typeface="Arial"/>
            </a:endParaRPr>
          </a:p>
        </p:txBody>
      </p:sp>
      <p:sp>
        <p:nvSpPr>
          <p:cNvPr id="822" name="Google Shape;822;p136"/>
          <p:cNvSpPr txBox="1">
            <a:spLocks noGrp="1"/>
          </p:cNvSpPr>
          <p:nvPr>
            <p:ph type="body" idx="1"/>
          </p:nvPr>
        </p:nvSpPr>
        <p:spPr>
          <a:xfrm>
            <a:off x="495300" y="1194725"/>
            <a:ext cx="4373400" cy="526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500" dirty="0">
                <a:latin typeface="Arial"/>
                <a:ea typeface="Arial"/>
                <a:cs typeface="Arial"/>
                <a:sym typeface="Arial"/>
              </a:rPr>
              <a:t>Sometimes vocal local groups can drown out other residents.</a:t>
            </a:r>
            <a:endParaRPr sz="2500" dirty="0">
              <a:latin typeface="Arial"/>
              <a:ea typeface="Arial"/>
              <a:cs typeface="Arial"/>
              <a:sym typeface="Arial"/>
            </a:endParaRPr>
          </a:p>
          <a:p>
            <a:pPr marL="0" lvl="0" indent="0" algn="l" rtl="0">
              <a:spcBef>
                <a:spcPts val="360"/>
              </a:spcBef>
              <a:spcAft>
                <a:spcPts val="0"/>
              </a:spcAft>
              <a:buNone/>
            </a:pPr>
            <a:endParaRPr sz="2500" dirty="0">
              <a:latin typeface="Arial"/>
              <a:ea typeface="Arial"/>
              <a:cs typeface="Arial"/>
              <a:sym typeface="Arial"/>
            </a:endParaRPr>
          </a:p>
          <a:p>
            <a:pPr marL="0" lvl="0" indent="0" algn="l" rtl="0">
              <a:spcBef>
                <a:spcPts val="360"/>
              </a:spcBef>
              <a:spcAft>
                <a:spcPts val="0"/>
              </a:spcAft>
              <a:buNone/>
            </a:pPr>
            <a:r>
              <a:rPr lang="en-US" sz="2500" dirty="0">
                <a:latin typeface="Arial"/>
                <a:ea typeface="Arial"/>
                <a:cs typeface="Arial"/>
                <a:sym typeface="Arial"/>
              </a:rPr>
              <a:t>Some people feel disenfranchised, afraid</a:t>
            </a:r>
            <a:r>
              <a:rPr lang="en-US" sz="2500" dirty="0"/>
              <a:t> to comment, or are just trusting the authority to make the right decision</a:t>
            </a:r>
            <a:endParaRPr sz="2500" dirty="0"/>
          </a:p>
          <a:p>
            <a:pPr marL="0" lvl="0" indent="0" algn="l" rtl="0">
              <a:spcBef>
                <a:spcPts val="360"/>
              </a:spcBef>
              <a:spcAft>
                <a:spcPts val="0"/>
              </a:spcAft>
              <a:buNone/>
            </a:pPr>
            <a:endParaRPr sz="2500" dirty="0"/>
          </a:p>
          <a:p>
            <a:pPr marL="0" lvl="0" indent="0" algn="l" rtl="0">
              <a:spcBef>
                <a:spcPts val="360"/>
              </a:spcBef>
              <a:spcAft>
                <a:spcPts val="0"/>
              </a:spcAft>
              <a:buNone/>
            </a:pPr>
            <a:r>
              <a:rPr lang="en-US" sz="2500" dirty="0"/>
              <a:t>It’s not the </a:t>
            </a:r>
            <a:r>
              <a:rPr lang="en-US" sz="2500" b="1" dirty="0"/>
              <a:t>volume</a:t>
            </a:r>
            <a:r>
              <a:rPr lang="en-US" sz="2500" dirty="0"/>
              <a:t> of objections but the </a:t>
            </a:r>
            <a:r>
              <a:rPr lang="en-US" sz="2500" b="1" dirty="0"/>
              <a:t>content</a:t>
            </a:r>
            <a:r>
              <a:rPr lang="en-US" sz="2500" dirty="0"/>
              <a:t> that is relevant</a:t>
            </a:r>
            <a:r>
              <a:rPr lang="en-US" sz="2800" dirty="0"/>
              <a:t> </a:t>
            </a:r>
            <a:endParaRPr sz="2800" dirty="0"/>
          </a:p>
          <a:p>
            <a:pPr marL="0" lvl="0" indent="0" algn="l" rtl="0">
              <a:spcBef>
                <a:spcPts val="360"/>
              </a:spcBef>
              <a:spcAft>
                <a:spcPts val="0"/>
              </a:spcAft>
              <a:buNone/>
            </a:pPr>
            <a:endParaRPr sz="2800" dirty="0">
              <a:latin typeface="Arial"/>
              <a:ea typeface="Arial"/>
              <a:cs typeface="Arial"/>
              <a:sym typeface="Arial"/>
            </a:endParaRPr>
          </a:p>
          <a:p>
            <a:pPr marL="0" lvl="0" indent="0" algn="l" rtl="0">
              <a:spcBef>
                <a:spcPts val="360"/>
              </a:spcBef>
              <a:spcAft>
                <a:spcPts val="0"/>
              </a:spcAft>
              <a:buNone/>
            </a:pPr>
            <a:endParaRPr sz="2000" dirty="0">
              <a:latin typeface="Arial"/>
              <a:ea typeface="Arial"/>
              <a:cs typeface="Arial"/>
              <a:sym typeface="Arial"/>
            </a:endParaRPr>
          </a:p>
        </p:txBody>
      </p:sp>
      <p:pic>
        <p:nvPicPr>
          <p:cNvPr id="823" name="Google Shape;823;p136"/>
          <p:cNvPicPr preferRelativeResize="0"/>
          <p:nvPr/>
        </p:nvPicPr>
        <p:blipFill>
          <a:blip r:embed="rId3">
            <a:alphaModFix/>
          </a:blip>
          <a:stretch>
            <a:fillRect/>
          </a:stretch>
        </p:blipFill>
        <p:spPr>
          <a:xfrm>
            <a:off x="5033926" y="1728125"/>
            <a:ext cx="2180833" cy="2208876"/>
          </a:xfrm>
          <a:prstGeom prst="rect">
            <a:avLst/>
          </a:prstGeom>
          <a:noFill/>
          <a:ln>
            <a:noFill/>
          </a:ln>
        </p:spPr>
      </p:pic>
      <p:pic>
        <p:nvPicPr>
          <p:cNvPr id="824" name="Google Shape;824;p136"/>
          <p:cNvPicPr preferRelativeResize="0"/>
          <p:nvPr/>
        </p:nvPicPr>
        <p:blipFill>
          <a:blip r:embed="rId4">
            <a:alphaModFix/>
          </a:blip>
          <a:stretch>
            <a:fillRect/>
          </a:stretch>
        </p:blipFill>
        <p:spPr>
          <a:xfrm>
            <a:off x="5033925" y="4094100"/>
            <a:ext cx="3115250" cy="2079026"/>
          </a:xfrm>
          <a:prstGeom prst="rect">
            <a:avLst/>
          </a:prstGeom>
          <a:noFill/>
          <a:ln>
            <a:noFill/>
          </a:ln>
        </p:spPr>
      </p:pic>
      <p:pic>
        <p:nvPicPr>
          <p:cNvPr id="825" name="Google Shape;825;p136"/>
          <p:cNvPicPr preferRelativeResize="0"/>
          <p:nvPr/>
        </p:nvPicPr>
        <p:blipFill>
          <a:blip r:embed="rId5">
            <a:alphaModFix/>
          </a:blip>
          <a:stretch>
            <a:fillRect/>
          </a:stretch>
        </p:blipFill>
        <p:spPr>
          <a:xfrm>
            <a:off x="7585365" y="1753525"/>
            <a:ext cx="1854239" cy="2208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40"/>
          <p:cNvSpPr txBox="1">
            <a:spLocks noGrp="1"/>
          </p:cNvSpPr>
          <p:nvPr>
            <p:ph type="title" idx="4294967295"/>
          </p:nvPr>
        </p:nvSpPr>
        <p:spPr>
          <a:xfrm>
            <a:off x="998537" y="465137"/>
            <a:ext cx="7921500" cy="598500"/>
          </a:xfrm>
          <a:prstGeom prst="rect">
            <a:avLst/>
          </a:prstGeom>
          <a:noFill/>
          <a:ln>
            <a:noFill/>
          </a:ln>
        </p:spPr>
        <p:txBody>
          <a:bodyPr spcFirstLastPara="1" wrap="square" lIns="84375" tIns="42175" rIns="84375" bIns="42175" anchor="ctr" anchorCtr="0">
            <a:noAutofit/>
          </a:bodyPr>
          <a:lstStyle/>
          <a:p>
            <a:pPr marL="0" marR="0" lvl="0" indent="0" algn="l" rtl="0">
              <a:lnSpc>
                <a:spcPct val="100000"/>
              </a:lnSpc>
              <a:spcBef>
                <a:spcPts val="0"/>
              </a:spcBef>
              <a:spcAft>
                <a:spcPts val="0"/>
              </a:spcAft>
              <a:buClr>
                <a:srgbClr val="669900"/>
              </a:buClr>
              <a:buSzPts val="3600"/>
              <a:buFont typeface="Arial"/>
              <a:buNone/>
            </a:pPr>
            <a:br>
              <a:rPr lang="en-US" sz="3600" b="1" i="0" u="none" strike="noStrike" cap="none">
                <a:solidFill>
                  <a:srgbClr val="669900"/>
                </a:solidFill>
                <a:latin typeface="Arial"/>
                <a:ea typeface="Arial"/>
                <a:cs typeface="Arial"/>
                <a:sym typeface="Arial"/>
              </a:rPr>
            </a:br>
            <a:br>
              <a:rPr lang="en-US" sz="3600" b="1" i="0" u="none" strike="noStrike" cap="none">
                <a:solidFill>
                  <a:srgbClr val="669900"/>
                </a:solidFill>
                <a:latin typeface="Arial"/>
                <a:ea typeface="Arial"/>
                <a:cs typeface="Arial"/>
                <a:sym typeface="Arial"/>
              </a:rPr>
            </a:br>
            <a:endParaRPr/>
          </a:p>
        </p:txBody>
      </p:sp>
      <p:sp>
        <p:nvSpPr>
          <p:cNvPr id="857" name="Google Shape;857;p140"/>
          <p:cNvSpPr txBox="1"/>
          <p:nvPr/>
        </p:nvSpPr>
        <p:spPr>
          <a:xfrm>
            <a:off x="1110175" y="1113550"/>
            <a:ext cx="8577000" cy="400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800"/>
              </a:spcBef>
              <a:spcAft>
                <a:spcPts val="800"/>
              </a:spcAft>
              <a:buNone/>
            </a:pPr>
            <a:endParaRPr/>
          </a:p>
        </p:txBody>
      </p:sp>
      <p:sp>
        <p:nvSpPr>
          <p:cNvPr id="858" name="Google Shape;858;p140"/>
          <p:cNvSpPr txBox="1"/>
          <p:nvPr/>
        </p:nvSpPr>
        <p:spPr>
          <a:xfrm>
            <a:off x="370899" y="1169210"/>
            <a:ext cx="8915400" cy="40933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dirty="0">
                <a:solidFill>
                  <a:schemeClr val="dk1"/>
                </a:solidFill>
              </a:rPr>
              <a:t>It’s </a:t>
            </a:r>
            <a:r>
              <a:rPr lang="en-US" sz="3000" b="1" dirty="0">
                <a:solidFill>
                  <a:schemeClr val="dk1"/>
                </a:solidFill>
              </a:rPr>
              <a:t>YOUR</a:t>
            </a:r>
            <a:r>
              <a:rPr lang="en-US" sz="3000" dirty="0">
                <a:solidFill>
                  <a:schemeClr val="dk1"/>
                </a:solidFill>
              </a:rPr>
              <a:t> plan – it’s used for making decisions.</a:t>
            </a:r>
            <a:endParaRPr dirty="0">
              <a:solidFill>
                <a:schemeClr val="dk1"/>
              </a:solidFill>
            </a:endParaRPr>
          </a:p>
          <a:p>
            <a:pPr marL="0" lvl="0" indent="0" algn="l" rtl="0">
              <a:spcBef>
                <a:spcPts val="0"/>
              </a:spcBef>
              <a:spcAft>
                <a:spcPts val="0"/>
              </a:spcAft>
              <a:buNone/>
            </a:pPr>
            <a:endParaRPr sz="3000" dirty="0">
              <a:solidFill>
                <a:schemeClr val="dk1"/>
              </a:solidFill>
            </a:endParaRPr>
          </a:p>
          <a:p>
            <a:pPr marL="0" lvl="0" indent="0" algn="l" rtl="0">
              <a:spcBef>
                <a:spcPts val="0"/>
              </a:spcBef>
              <a:spcAft>
                <a:spcPts val="0"/>
              </a:spcAft>
              <a:buNone/>
            </a:pPr>
            <a:r>
              <a:rPr lang="en-US" sz="3000" dirty="0">
                <a:solidFill>
                  <a:schemeClr val="dk1"/>
                </a:solidFill>
              </a:rPr>
              <a:t>Get involved with any future review of the plan and encourage others to get involved.</a:t>
            </a:r>
          </a:p>
          <a:p>
            <a:pPr marL="0" lvl="0" indent="0" algn="l" rtl="0">
              <a:spcBef>
                <a:spcPts val="0"/>
              </a:spcBef>
              <a:spcAft>
                <a:spcPts val="0"/>
              </a:spcAft>
              <a:buNone/>
            </a:pPr>
            <a:endParaRPr lang="en-US" sz="3000" dirty="0">
              <a:solidFill>
                <a:schemeClr val="dk1"/>
              </a:solidFill>
            </a:endParaRPr>
          </a:p>
          <a:p>
            <a:pPr marL="0" lvl="0" indent="0" algn="l" rtl="0">
              <a:spcBef>
                <a:spcPts val="0"/>
              </a:spcBef>
              <a:spcAft>
                <a:spcPts val="0"/>
              </a:spcAft>
              <a:buNone/>
            </a:pPr>
            <a:r>
              <a:rPr lang="en-US" sz="3000" dirty="0">
                <a:solidFill>
                  <a:schemeClr val="dk1"/>
                </a:solidFill>
              </a:rPr>
              <a:t>And </a:t>
            </a:r>
          </a:p>
          <a:p>
            <a:pPr marL="0" lvl="0" indent="0" algn="l" rtl="0">
              <a:spcBef>
                <a:spcPts val="0"/>
              </a:spcBef>
              <a:spcAft>
                <a:spcPts val="0"/>
              </a:spcAft>
              <a:buNone/>
            </a:pPr>
            <a:r>
              <a:rPr lang="en-US" sz="3000" dirty="0">
                <a:solidFill>
                  <a:schemeClr val="dk1"/>
                </a:solidFill>
              </a:rPr>
              <a:t>One good planning reason outweighs a huge volume public support / objection </a:t>
            </a:r>
          </a:p>
          <a:p>
            <a:pPr marL="0" lvl="0" indent="0" algn="l" rtl="0">
              <a:spcBef>
                <a:spcPts val="0"/>
              </a:spcBef>
              <a:spcAft>
                <a:spcPts val="0"/>
              </a:spcAft>
              <a:buNone/>
            </a:pPr>
            <a:endParaRPr dirty="0">
              <a:solidFill>
                <a:schemeClr val="dk1"/>
              </a:solidFill>
            </a:endParaRPr>
          </a:p>
        </p:txBody>
      </p:sp>
      <p:sp>
        <p:nvSpPr>
          <p:cNvPr id="859" name="Google Shape;859;p140"/>
          <p:cNvSpPr txBox="1">
            <a:spLocks noGrp="1"/>
          </p:cNvSpPr>
          <p:nvPr>
            <p:ph type="title" idx="4294967295"/>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69900"/>
              </a:buClr>
              <a:buSzPts val="4000"/>
              <a:buFont typeface="Arial"/>
              <a:buNone/>
            </a:pPr>
            <a:r>
              <a:rPr lang="en-US" sz="4000" b="1" i="0" u="none" strike="noStrike" cap="none">
                <a:solidFill>
                  <a:srgbClr val="669900"/>
                </a:solidFill>
                <a:latin typeface="Arial"/>
                <a:ea typeface="Arial"/>
                <a:cs typeface="Arial"/>
                <a:sym typeface="Arial"/>
              </a:rPr>
              <a:t>‘Basic principle’: start with the plan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51"/>
          <p:cNvSpPr txBox="1">
            <a:spLocks noGrp="1"/>
          </p:cNvSpPr>
          <p:nvPr>
            <p:ph type="title"/>
          </p:nvPr>
        </p:nvSpPr>
        <p:spPr>
          <a:xfrm>
            <a:off x="344487" y="44450"/>
            <a:ext cx="93219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69900"/>
              </a:buClr>
              <a:buSzPts val="3600"/>
              <a:buFont typeface="Arial"/>
              <a:buNone/>
            </a:pPr>
            <a:r>
              <a:rPr lang="en-US" sz="3600" b="1" i="0" u="none">
                <a:solidFill>
                  <a:srgbClr val="669900"/>
                </a:solidFill>
                <a:latin typeface="Arial"/>
                <a:ea typeface="Arial"/>
                <a:cs typeface="Arial"/>
                <a:sym typeface="Arial"/>
              </a:rPr>
              <a:t>Committee application and determination </a:t>
            </a:r>
            <a:endParaRPr/>
          </a:p>
        </p:txBody>
      </p:sp>
      <p:sp>
        <p:nvSpPr>
          <p:cNvPr id="953" name="Google Shape;953;p151"/>
          <p:cNvSpPr txBox="1">
            <a:spLocks noGrp="1"/>
          </p:cNvSpPr>
          <p:nvPr>
            <p:ph type="body" idx="1"/>
          </p:nvPr>
        </p:nvSpPr>
        <p:spPr>
          <a:xfrm>
            <a:off x="471487" y="908050"/>
            <a:ext cx="93219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Prepare, read the papers!</a:t>
            </a:r>
            <a:endParaRPr/>
          </a:p>
          <a:p>
            <a:pPr marL="342900" marR="0" lvl="0" indent="-342900" algn="l" rtl="0">
              <a:lnSpc>
                <a:spcPct val="100000"/>
              </a:lnSpc>
              <a:spcBef>
                <a:spcPts val="56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How much weight to give to the issues? </a:t>
            </a:r>
            <a:endParaRPr/>
          </a:p>
          <a:p>
            <a:pPr marL="342900" marR="0" lvl="0" indent="-342900" algn="l" rtl="0">
              <a:lnSpc>
                <a:spcPct val="100000"/>
              </a:lnSpc>
              <a:spcBef>
                <a:spcPts val="56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Considered conditions/reasons before meeting?</a:t>
            </a:r>
            <a:endParaRPr/>
          </a:p>
          <a:p>
            <a:pPr marL="342900" marR="0" lvl="0" indent="-342900" algn="l" rtl="0">
              <a:lnSpc>
                <a:spcPct val="100000"/>
              </a:lnSpc>
              <a:spcBef>
                <a:spcPts val="56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Taken advice on legal/enforceable/reasonable?</a:t>
            </a:r>
            <a:endParaRPr/>
          </a:p>
          <a:p>
            <a:pPr marL="342900" marR="0" lvl="0" indent="-342900" algn="l" rtl="0">
              <a:lnSpc>
                <a:spcPct val="100000"/>
              </a:lnSpc>
              <a:spcBef>
                <a:spcPts val="56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Discussed concerns with officers before Committee?</a:t>
            </a:r>
            <a:endParaRPr/>
          </a:p>
          <a:p>
            <a:pPr marL="342900" marR="0" lvl="0" indent="-165100" algn="l" rtl="0">
              <a:spcBef>
                <a:spcPts val="560"/>
              </a:spcBef>
              <a:spcAft>
                <a:spcPts val="0"/>
              </a:spcAft>
              <a:buClr>
                <a:schemeClr val="dk1"/>
              </a:buClr>
              <a:buSzPts val="2800"/>
              <a:buFont typeface="Arial"/>
              <a:buNone/>
            </a:pPr>
            <a:endParaRPr sz="2800" b="0" i="0" u="none">
              <a:solidFill>
                <a:schemeClr val="dk1"/>
              </a:solidFill>
              <a:latin typeface="Arial"/>
              <a:ea typeface="Arial"/>
              <a:cs typeface="Arial"/>
              <a:sym typeface="Arial"/>
            </a:endParaRPr>
          </a:p>
        </p:txBody>
      </p:sp>
      <p:pic>
        <p:nvPicPr>
          <p:cNvPr id="954" name="Google Shape;954;p151"/>
          <p:cNvPicPr preferRelativeResize="0"/>
          <p:nvPr/>
        </p:nvPicPr>
        <p:blipFill rotWithShape="1">
          <a:blip r:embed="rId3">
            <a:alphaModFix/>
          </a:blip>
          <a:srcRect/>
          <a:stretch/>
        </p:blipFill>
        <p:spPr>
          <a:xfrm>
            <a:off x="344487" y="3429000"/>
            <a:ext cx="2376487" cy="3005137"/>
          </a:xfrm>
          <a:prstGeom prst="rect">
            <a:avLst/>
          </a:prstGeom>
          <a:noFill/>
          <a:ln>
            <a:noFill/>
          </a:ln>
        </p:spPr>
      </p:pic>
      <p:sp>
        <p:nvSpPr>
          <p:cNvPr id="955" name="Google Shape;955;p151"/>
          <p:cNvSpPr txBox="1"/>
          <p:nvPr/>
        </p:nvSpPr>
        <p:spPr>
          <a:xfrm>
            <a:off x="488950" y="3500437"/>
            <a:ext cx="2232000" cy="2862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4400" b="1" i="0" u="none">
              <a:solidFill>
                <a:schemeClr val="dk2"/>
              </a:solidFill>
              <a:latin typeface="Arial"/>
              <a:ea typeface="Arial"/>
              <a:cs typeface="Arial"/>
              <a:sym typeface="Arial"/>
            </a:endParaRPr>
          </a:p>
        </p:txBody>
      </p:sp>
      <p:pic>
        <p:nvPicPr>
          <p:cNvPr id="956" name="Google Shape;956;p151"/>
          <p:cNvPicPr preferRelativeResize="0"/>
          <p:nvPr/>
        </p:nvPicPr>
        <p:blipFill rotWithShape="1">
          <a:blip r:embed="rId4">
            <a:alphaModFix/>
          </a:blip>
          <a:srcRect/>
          <a:stretch/>
        </p:blipFill>
        <p:spPr>
          <a:xfrm>
            <a:off x="3513137" y="3770312"/>
            <a:ext cx="2305050" cy="1990725"/>
          </a:xfrm>
          <a:prstGeom prst="rect">
            <a:avLst/>
          </a:prstGeom>
          <a:noFill/>
          <a:ln>
            <a:noFill/>
          </a:ln>
        </p:spPr>
      </p:pic>
      <p:pic>
        <p:nvPicPr>
          <p:cNvPr id="957" name="Google Shape;957;p151"/>
          <p:cNvPicPr preferRelativeResize="0"/>
          <p:nvPr/>
        </p:nvPicPr>
        <p:blipFill rotWithShape="1">
          <a:blip r:embed="rId5">
            <a:alphaModFix/>
          </a:blip>
          <a:srcRect/>
          <a:stretch/>
        </p:blipFill>
        <p:spPr>
          <a:xfrm>
            <a:off x="6321425" y="3587750"/>
            <a:ext cx="2663825" cy="2355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54"/>
          <p:cNvSpPr txBox="1">
            <a:spLocks noGrp="1"/>
          </p:cNvSpPr>
          <p:nvPr>
            <p:ph type="title"/>
          </p:nvPr>
        </p:nvSpPr>
        <p:spPr>
          <a:xfrm>
            <a:off x="920750" y="517525"/>
            <a:ext cx="8229600" cy="1054200"/>
          </a:xfrm>
          <a:prstGeom prst="rect">
            <a:avLst/>
          </a:prstGeom>
          <a:noFill/>
          <a:ln>
            <a:noFill/>
          </a:ln>
        </p:spPr>
        <p:txBody>
          <a:bodyPr spcFirstLastPara="1" wrap="square" lIns="84375" tIns="42175" rIns="84375" bIns="42175" anchor="ctr" anchorCtr="0">
            <a:noAutofit/>
          </a:bodyPr>
          <a:lstStyle/>
          <a:p>
            <a:pPr marL="0" lvl="0" indent="0" algn="l" rtl="0">
              <a:lnSpc>
                <a:spcPct val="100000"/>
              </a:lnSpc>
              <a:spcBef>
                <a:spcPts val="0"/>
              </a:spcBef>
              <a:spcAft>
                <a:spcPts val="0"/>
              </a:spcAft>
              <a:buClr>
                <a:srgbClr val="669900"/>
              </a:buClr>
              <a:buSzPts val="3600"/>
              <a:buFont typeface="Arial"/>
              <a:buNone/>
            </a:pPr>
            <a:r>
              <a:rPr lang="en-US" sz="3600" b="1" i="0" u="none">
                <a:solidFill>
                  <a:srgbClr val="669900"/>
                </a:solidFill>
                <a:latin typeface="Arial"/>
                <a:ea typeface="Arial"/>
                <a:cs typeface="Arial"/>
                <a:sym typeface="Arial"/>
              </a:rPr>
              <a:t>Committee application and determination </a:t>
            </a:r>
            <a:endParaRPr/>
          </a:p>
        </p:txBody>
      </p:sp>
      <p:sp>
        <p:nvSpPr>
          <p:cNvPr id="978" name="Google Shape;978;p154"/>
          <p:cNvSpPr txBox="1">
            <a:spLocks noGrp="1"/>
          </p:cNvSpPr>
          <p:nvPr>
            <p:ph type="body" idx="1"/>
          </p:nvPr>
        </p:nvSpPr>
        <p:spPr>
          <a:xfrm>
            <a:off x="920750" y="1741487"/>
            <a:ext cx="3857700" cy="4176600"/>
          </a:xfrm>
          <a:prstGeom prst="rect">
            <a:avLst/>
          </a:prstGeom>
          <a:noFill/>
          <a:ln>
            <a:noFill/>
          </a:ln>
        </p:spPr>
        <p:txBody>
          <a:bodyPr spcFirstLastPara="1" wrap="square" lIns="84375" tIns="42175" rIns="84375" bIns="42175" anchor="t" anchorCtr="0">
            <a:noAutofit/>
          </a:bodyPr>
          <a:lstStyle/>
          <a:p>
            <a:pPr marL="0" lvl="0" indent="0" algn="l" rtl="0">
              <a:lnSpc>
                <a:spcPct val="100000"/>
              </a:lnSpc>
              <a:spcBef>
                <a:spcPts val="0"/>
              </a:spcBef>
              <a:spcAft>
                <a:spcPts val="0"/>
              </a:spcAft>
              <a:buClr>
                <a:schemeClr val="dk1"/>
              </a:buClr>
              <a:buSzPts val="3200"/>
              <a:buFont typeface="Arial"/>
              <a:buNone/>
            </a:pPr>
            <a:r>
              <a:rPr lang="en-US" sz="3200" b="0" i="0" u="none">
                <a:solidFill>
                  <a:schemeClr val="dk1"/>
                </a:solidFill>
                <a:latin typeface="Arial"/>
                <a:ea typeface="Arial"/>
                <a:cs typeface="Arial"/>
                <a:sym typeface="Arial"/>
              </a:rPr>
              <a:t>Come to committee with an </a:t>
            </a:r>
            <a:r>
              <a:rPr lang="en-US" sz="3200" b="0" i="1" u="none">
                <a:solidFill>
                  <a:schemeClr val="dk1"/>
                </a:solidFill>
                <a:latin typeface="Arial"/>
                <a:ea typeface="Arial"/>
                <a:cs typeface="Arial"/>
                <a:sym typeface="Arial"/>
              </a:rPr>
              <a:t>open</a:t>
            </a:r>
            <a:r>
              <a:rPr lang="en-US" sz="3200" b="0" i="0" u="none">
                <a:solidFill>
                  <a:schemeClr val="dk1"/>
                </a:solidFill>
                <a:latin typeface="Arial"/>
                <a:ea typeface="Arial"/>
                <a:cs typeface="Arial"/>
                <a:sym typeface="Arial"/>
              </a:rPr>
              <a:t> mind, not an </a:t>
            </a:r>
            <a:r>
              <a:rPr lang="en-US" sz="3200" b="0" i="1" u="none">
                <a:solidFill>
                  <a:schemeClr val="dk1"/>
                </a:solidFill>
                <a:latin typeface="Arial"/>
                <a:ea typeface="Arial"/>
                <a:cs typeface="Arial"/>
                <a:sym typeface="Arial"/>
              </a:rPr>
              <a:t>empty</a:t>
            </a:r>
            <a:r>
              <a:rPr lang="en-US" sz="3200" b="0" i="0" u="none">
                <a:solidFill>
                  <a:schemeClr val="dk1"/>
                </a:solidFill>
                <a:latin typeface="Arial"/>
                <a:ea typeface="Arial"/>
                <a:cs typeface="Arial"/>
                <a:sym typeface="Arial"/>
              </a:rPr>
              <a:t> mind</a:t>
            </a:r>
            <a:endParaRPr/>
          </a:p>
          <a:p>
            <a:pPr marL="0" lvl="0" indent="0" algn="l" rtl="0">
              <a:lnSpc>
                <a:spcPct val="100000"/>
              </a:lnSpc>
              <a:spcBef>
                <a:spcPts val="500"/>
              </a:spcBef>
              <a:spcAft>
                <a:spcPts val="0"/>
              </a:spcAft>
              <a:buClr>
                <a:schemeClr val="dk1"/>
              </a:buClr>
              <a:buSzPts val="3200"/>
              <a:buFont typeface="Arial"/>
              <a:buNone/>
            </a:pPr>
            <a:endParaRPr sz="3200" b="0" i="0" u="none">
              <a:solidFill>
                <a:schemeClr val="dk1"/>
              </a:solidFill>
              <a:latin typeface="Arial"/>
              <a:ea typeface="Arial"/>
              <a:cs typeface="Arial"/>
              <a:sym typeface="Arial"/>
            </a:endParaRPr>
          </a:p>
          <a:p>
            <a:pPr marL="342900" lvl="0" indent="-139700" algn="l" rtl="0">
              <a:spcBef>
                <a:spcPts val="640"/>
              </a:spcBef>
              <a:spcAft>
                <a:spcPts val="0"/>
              </a:spcAft>
              <a:buClr>
                <a:schemeClr val="dk1"/>
              </a:buClr>
              <a:buSzPts val="3200"/>
              <a:buFont typeface="Arial"/>
              <a:buNone/>
            </a:pPr>
            <a:endParaRPr sz="3200" b="0" i="0" u="none">
              <a:solidFill>
                <a:schemeClr val="dk1"/>
              </a:solidFill>
              <a:latin typeface="Arial"/>
              <a:ea typeface="Arial"/>
              <a:cs typeface="Arial"/>
              <a:sym typeface="Arial"/>
            </a:endParaRPr>
          </a:p>
        </p:txBody>
      </p:sp>
      <p:pic>
        <p:nvPicPr>
          <p:cNvPr id="979" name="Google Shape;979;p154"/>
          <p:cNvPicPr preferRelativeResize="0"/>
          <p:nvPr/>
        </p:nvPicPr>
        <p:blipFill rotWithShape="1">
          <a:blip r:embed="rId3">
            <a:alphaModFix/>
          </a:blip>
          <a:srcRect/>
          <a:stretch/>
        </p:blipFill>
        <p:spPr>
          <a:xfrm>
            <a:off x="5208587" y="1712912"/>
            <a:ext cx="3857624" cy="44084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41"/>
          <p:cNvSpPr txBox="1">
            <a:spLocks noGrp="1"/>
          </p:cNvSpPr>
          <p:nvPr>
            <p:ph type="title"/>
          </p:nvPr>
        </p:nvSpPr>
        <p:spPr>
          <a:xfrm>
            <a:off x="584200" y="274637"/>
            <a:ext cx="891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Taking advice</a:t>
            </a:r>
            <a:endParaRPr/>
          </a:p>
        </p:txBody>
      </p:sp>
      <p:sp>
        <p:nvSpPr>
          <p:cNvPr id="867" name="Google Shape;867;p141"/>
          <p:cNvSpPr txBox="1">
            <a:spLocks noGrp="1"/>
          </p:cNvSpPr>
          <p:nvPr>
            <p:ph type="body" idx="1"/>
          </p:nvPr>
        </p:nvSpPr>
        <p:spPr>
          <a:xfrm>
            <a:off x="495300" y="1581925"/>
            <a:ext cx="8915400" cy="4526100"/>
          </a:xfrm>
          <a:prstGeom prst="rect">
            <a:avLst/>
          </a:prstGeom>
        </p:spPr>
        <p:txBody>
          <a:bodyPr spcFirstLastPara="1" wrap="square" lIns="91425" tIns="45700" rIns="91425" bIns="45700" anchor="t" anchorCtr="0">
            <a:noAutofit/>
          </a:bodyPr>
          <a:lstStyle/>
          <a:p>
            <a:pPr marL="342900"/>
            <a:r>
              <a:rPr lang="en-US" sz="2400" dirty="0"/>
              <a:t>You are not expected to be experts</a:t>
            </a:r>
          </a:p>
          <a:p>
            <a:pPr marL="342900"/>
            <a:endParaRPr lang="en-US" sz="2400" dirty="0"/>
          </a:p>
          <a:p>
            <a:pPr marL="342900"/>
            <a:r>
              <a:rPr lang="en-US" sz="2400" dirty="0"/>
              <a:t>Lot of issues surrounding planning applications can be very technical.  </a:t>
            </a:r>
          </a:p>
          <a:p>
            <a:pPr marL="342900"/>
            <a:endParaRPr lang="en-US" sz="2400" dirty="0"/>
          </a:p>
          <a:p>
            <a:pPr marL="342900"/>
            <a:r>
              <a:rPr lang="en-US" sz="2400" dirty="0"/>
              <a:t>However, you are expected to listen to the experts when they offer your advice.</a:t>
            </a:r>
            <a:endParaRPr sz="2400" dirty="0"/>
          </a:p>
          <a:p>
            <a:pPr marL="0" lvl="0" indent="0" algn="l" rtl="0">
              <a:spcBef>
                <a:spcPts val="360"/>
              </a:spcBef>
              <a:spcAft>
                <a:spcPts val="0"/>
              </a:spcAft>
              <a:buNone/>
            </a:pPr>
            <a:endParaRPr sz="2400" dirty="0"/>
          </a:p>
          <a:p>
            <a:pPr marL="342900"/>
            <a:r>
              <a:rPr lang="en-US" sz="2400" dirty="0"/>
              <a:t>If you decide not to follow advice be ready to defend your position with evidence</a:t>
            </a:r>
          </a:p>
          <a:p>
            <a:pPr marL="0" lvl="0" indent="0" algn="l" rtl="0">
              <a:spcBef>
                <a:spcPts val="360"/>
              </a:spcBef>
              <a:spcAft>
                <a:spcPts val="0"/>
              </a:spcAft>
              <a:buNone/>
            </a:pP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6B67A2C6-8677-437C-BEA5-9EE836CBDA06}"/>
              </a:ext>
            </a:extLst>
          </p:cNvPr>
          <p:cNvSpPr>
            <a:spLocks noGrp="1" noChangeArrowheads="1"/>
          </p:cNvSpPr>
          <p:nvPr>
            <p:ph type="title"/>
          </p:nvPr>
        </p:nvSpPr>
        <p:spPr/>
        <p:txBody>
          <a:bodyPr/>
          <a:lstStyle/>
          <a:p>
            <a:r>
              <a:rPr lang="en-GB" altLang="en-US" dirty="0"/>
              <a:t>Listen to what officers are telling you</a:t>
            </a:r>
          </a:p>
        </p:txBody>
      </p:sp>
      <p:sp>
        <p:nvSpPr>
          <p:cNvPr id="81923" name="Content Placeholder 2">
            <a:extLst>
              <a:ext uri="{FF2B5EF4-FFF2-40B4-BE49-F238E27FC236}">
                <a16:creationId xmlns:a16="http://schemas.microsoft.com/office/drawing/2014/main" id="{1C3351FB-95DD-49AD-8802-5D0663742E96}"/>
              </a:ext>
            </a:extLst>
          </p:cNvPr>
          <p:cNvSpPr>
            <a:spLocks noGrp="1" noChangeArrowheads="1"/>
          </p:cNvSpPr>
          <p:nvPr>
            <p:ph idx="1"/>
          </p:nvPr>
        </p:nvSpPr>
        <p:spPr>
          <a:xfrm>
            <a:off x="608013" y="1628775"/>
            <a:ext cx="8915400" cy="4525963"/>
          </a:xfrm>
        </p:spPr>
        <p:txBody>
          <a:bodyPr/>
          <a:lstStyle/>
          <a:p>
            <a:r>
              <a:rPr lang="en-GB" altLang="en-US" sz="2400" dirty="0"/>
              <a:t>Officers are there to help you make ‘sound’ decisions not force you to go with their recommendation</a:t>
            </a:r>
          </a:p>
          <a:p>
            <a:r>
              <a:rPr lang="en-GB" altLang="en-US" sz="2400" dirty="0"/>
              <a:t>Ask officers for their opinion </a:t>
            </a:r>
            <a:r>
              <a:rPr lang="en-GB" altLang="en-US" sz="2400" i="1" dirty="0"/>
              <a:t>before</a:t>
            </a:r>
            <a:r>
              <a:rPr lang="en-GB" altLang="en-US" sz="2400" dirty="0"/>
              <a:t> you vote</a:t>
            </a:r>
          </a:p>
          <a:p>
            <a:r>
              <a:rPr lang="en-GB" altLang="en-US" sz="2400" dirty="0"/>
              <a:t>Is the recommendation ‘finely balanced’ or ‘clearly in conformity with an adopted policy’?</a:t>
            </a:r>
          </a:p>
          <a:p>
            <a:r>
              <a:rPr lang="en-GB" altLang="en-US" sz="2400" dirty="0"/>
              <a:t>Officers are there to help you before as well as during the meeting </a:t>
            </a:r>
          </a:p>
        </p:txBody>
      </p:sp>
      <p:pic>
        <p:nvPicPr>
          <p:cNvPr id="81924" name="Picture 2" descr="A person being confused - illustrated by question marks">
            <a:extLst>
              <a:ext uri="{FF2B5EF4-FFF2-40B4-BE49-F238E27FC236}">
                <a16:creationId xmlns:a16="http://schemas.microsoft.com/office/drawing/2014/main" id="{5A591B1C-CA1D-4805-8CE5-7CD2ADCA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138" y="4192588"/>
            <a:ext cx="25669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73"/>
          <p:cNvSpPr txBox="1">
            <a:spLocks noGrp="1"/>
          </p:cNvSpPr>
          <p:nvPr>
            <p:ph type="ctrTitle"/>
          </p:nvPr>
        </p:nvSpPr>
        <p:spPr>
          <a:xfrm>
            <a:off x="992174" y="2492375"/>
            <a:ext cx="8283000" cy="112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Arial"/>
              <a:buNone/>
            </a:pPr>
            <a:r>
              <a:rPr lang="en-US" dirty="0">
                <a:solidFill>
                  <a:schemeClr val="dk1"/>
                </a:solidFill>
              </a:rPr>
              <a:t>Introduction to Planning</a:t>
            </a:r>
            <a:endParaRPr dirty="0"/>
          </a:p>
        </p:txBody>
      </p:sp>
      <p:sp>
        <p:nvSpPr>
          <p:cNvPr id="259" name="Google Shape;259;p73"/>
          <p:cNvSpPr txBox="1">
            <a:spLocks noGrp="1"/>
          </p:cNvSpPr>
          <p:nvPr>
            <p:ph type="subTitle" idx="1"/>
          </p:nvPr>
        </p:nvSpPr>
        <p:spPr>
          <a:xfrm>
            <a:off x="630826" y="3429000"/>
            <a:ext cx="9099583" cy="18656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3200"/>
              <a:buFont typeface="Arial"/>
              <a:buNone/>
            </a:pPr>
            <a:endParaRPr lang="en-GB" sz="4000" b="1" dirty="0">
              <a:solidFill>
                <a:schemeClr val="dk1"/>
              </a:solidFill>
            </a:endParaRPr>
          </a:p>
          <a:p>
            <a:pPr marL="0" lvl="0" indent="0" algn="ctr" rtl="0">
              <a:lnSpc>
                <a:spcPct val="100000"/>
              </a:lnSpc>
              <a:spcBef>
                <a:spcPts val="640"/>
              </a:spcBef>
              <a:spcAft>
                <a:spcPts val="0"/>
              </a:spcAft>
              <a:buClr>
                <a:schemeClr val="dk1"/>
              </a:buClr>
              <a:buSzPts val="3200"/>
              <a:buFont typeface="Arial"/>
              <a:buNone/>
            </a:pPr>
            <a:r>
              <a:rPr lang="en-GB" sz="4000" b="1" i="0" u="none" dirty="0">
                <a:solidFill>
                  <a:schemeClr val="dk1"/>
                </a:solidFill>
                <a:latin typeface="Arial"/>
                <a:ea typeface="Arial"/>
                <a:cs typeface="Arial"/>
                <a:sym typeface="Arial"/>
              </a:rPr>
              <a:t>Councillor role</a:t>
            </a:r>
            <a:br>
              <a:rPr lang="en-US" sz="3200" b="0" i="0" u="none" dirty="0">
                <a:solidFill>
                  <a:schemeClr val="dk1"/>
                </a:solidFill>
                <a:latin typeface="Arial"/>
                <a:ea typeface="Arial"/>
                <a:cs typeface="Arial"/>
                <a:sym typeface="Arial"/>
              </a:rPr>
            </a:br>
            <a:endParaRPr dirty="0"/>
          </a:p>
        </p:txBody>
      </p:sp>
      <p:sp>
        <p:nvSpPr>
          <p:cNvPr id="260" name="Google Shape;260;p73"/>
          <p:cNvSpPr txBox="1"/>
          <p:nvPr/>
        </p:nvSpPr>
        <p:spPr>
          <a:xfrm>
            <a:off x="6310312" y="5854700"/>
            <a:ext cx="31671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www.pas.gov.uk</a:t>
            </a:r>
            <a:endParaRPr/>
          </a:p>
        </p:txBody>
      </p:sp>
      <p:sp>
        <p:nvSpPr>
          <p:cNvPr id="261" name="Google Shape;261;p73"/>
          <p:cNvSpPr txBox="1"/>
          <p:nvPr/>
        </p:nvSpPr>
        <p:spPr>
          <a:xfrm>
            <a:off x="992172" y="5788025"/>
            <a:ext cx="21414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400" b="1" dirty="0">
                <a:solidFill>
                  <a:schemeClr val="dk2"/>
                </a:solidFill>
              </a:rPr>
              <a:t>May 2023</a:t>
            </a:r>
            <a:endParaRPr dirty="0"/>
          </a:p>
        </p:txBody>
      </p:sp>
      <p:pic>
        <p:nvPicPr>
          <p:cNvPr id="6" name="Picture 5">
            <a:extLst>
              <a:ext uri="{FF2B5EF4-FFF2-40B4-BE49-F238E27FC236}">
                <a16:creationId xmlns:a16="http://schemas.microsoft.com/office/drawing/2014/main" id="{FEE04379-2182-5FAF-B8DC-C82D6F69D1B3}"/>
              </a:ext>
            </a:extLst>
          </p:cNvPr>
          <p:cNvPicPr>
            <a:picLocks noChangeAspect="1"/>
          </p:cNvPicPr>
          <p:nvPr/>
        </p:nvPicPr>
        <p:blipFill>
          <a:blip r:embed="rId3"/>
          <a:stretch>
            <a:fillRect/>
          </a:stretch>
        </p:blipFill>
        <p:spPr>
          <a:xfrm>
            <a:off x="6866673" y="255650"/>
            <a:ext cx="2408501" cy="1575775"/>
          </a:xfrm>
          <a:prstGeom prst="rect">
            <a:avLst/>
          </a:prstGeom>
        </p:spPr>
      </p:pic>
    </p:spTree>
    <p:extLst>
      <p:ext uri="{BB962C8B-B14F-4D97-AF65-F5344CB8AC3E}">
        <p14:creationId xmlns:p14="http://schemas.microsoft.com/office/powerpoint/2010/main" val="8621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9">
                                            <p:txEl>
                                              <p:pRg st="1" end="1"/>
                                            </p:txEl>
                                          </p:spTgt>
                                        </p:tgtEl>
                                        <p:attrNameLst>
                                          <p:attrName>style.visibility</p:attrName>
                                        </p:attrNameLst>
                                      </p:cBhvr>
                                      <p:to>
                                        <p:strVal val="visible"/>
                                      </p:to>
                                    </p:set>
                                    <p:animEffect transition="in" filter="circle(in)">
                                      <p:cBhvr>
                                        <p:cTn id="7" dur="2000"/>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73"/>
          <p:cNvSpPr txBox="1">
            <a:spLocks noGrp="1"/>
          </p:cNvSpPr>
          <p:nvPr>
            <p:ph type="ctrTitle"/>
          </p:nvPr>
        </p:nvSpPr>
        <p:spPr>
          <a:xfrm>
            <a:off x="992174" y="2492375"/>
            <a:ext cx="8283000" cy="112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Arial"/>
              <a:buNone/>
            </a:pPr>
            <a:r>
              <a:rPr lang="en-US" dirty="0">
                <a:solidFill>
                  <a:schemeClr val="dk1"/>
                </a:solidFill>
              </a:rPr>
              <a:t>Introduction to planning</a:t>
            </a:r>
            <a:endParaRPr dirty="0"/>
          </a:p>
        </p:txBody>
      </p:sp>
      <p:sp>
        <p:nvSpPr>
          <p:cNvPr id="259" name="Google Shape;259;p73"/>
          <p:cNvSpPr txBox="1">
            <a:spLocks noGrp="1"/>
          </p:cNvSpPr>
          <p:nvPr>
            <p:ph type="subTitle" idx="1"/>
          </p:nvPr>
        </p:nvSpPr>
        <p:spPr>
          <a:xfrm>
            <a:off x="630826" y="3429000"/>
            <a:ext cx="9099583" cy="18656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3200"/>
              <a:buFont typeface="Arial"/>
              <a:buNone/>
            </a:pPr>
            <a:endParaRPr lang="en-GB" sz="4000" b="1" dirty="0">
              <a:solidFill>
                <a:schemeClr val="dk1"/>
              </a:solidFill>
            </a:endParaRPr>
          </a:p>
          <a:p>
            <a:pPr marL="0" lvl="0" indent="0" algn="ctr" rtl="0">
              <a:lnSpc>
                <a:spcPct val="100000"/>
              </a:lnSpc>
              <a:spcBef>
                <a:spcPts val="640"/>
              </a:spcBef>
              <a:spcAft>
                <a:spcPts val="0"/>
              </a:spcAft>
              <a:buClr>
                <a:schemeClr val="dk1"/>
              </a:buClr>
              <a:buSzPts val="3200"/>
              <a:buFont typeface="Arial"/>
              <a:buNone/>
            </a:pPr>
            <a:r>
              <a:rPr lang="en-GB" sz="4000" b="1" dirty="0">
                <a:solidFill>
                  <a:schemeClr val="dk1"/>
                </a:solidFill>
              </a:rPr>
              <a:t>The planning process</a:t>
            </a:r>
            <a:br>
              <a:rPr lang="en-US" sz="3200" b="0" i="0" u="none" dirty="0">
                <a:solidFill>
                  <a:schemeClr val="dk1"/>
                </a:solidFill>
                <a:latin typeface="Arial"/>
                <a:ea typeface="Arial"/>
                <a:cs typeface="Arial"/>
                <a:sym typeface="Arial"/>
              </a:rPr>
            </a:br>
            <a:endParaRPr dirty="0"/>
          </a:p>
        </p:txBody>
      </p:sp>
      <p:sp>
        <p:nvSpPr>
          <p:cNvPr id="260" name="Google Shape;260;p73"/>
          <p:cNvSpPr txBox="1"/>
          <p:nvPr/>
        </p:nvSpPr>
        <p:spPr>
          <a:xfrm>
            <a:off x="6310312" y="5854700"/>
            <a:ext cx="31671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www.pas.gov.uk</a:t>
            </a:r>
            <a:endParaRPr/>
          </a:p>
        </p:txBody>
      </p:sp>
      <p:sp>
        <p:nvSpPr>
          <p:cNvPr id="261" name="Google Shape;261;p73"/>
          <p:cNvSpPr txBox="1"/>
          <p:nvPr/>
        </p:nvSpPr>
        <p:spPr>
          <a:xfrm>
            <a:off x="992172" y="5788025"/>
            <a:ext cx="21414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400" b="1" dirty="0">
                <a:solidFill>
                  <a:schemeClr val="dk2"/>
                </a:solidFill>
              </a:rPr>
              <a:t>May 2023</a:t>
            </a:r>
            <a:endParaRPr dirty="0"/>
          </a:p>
        </p:txBody>
      </p:sp>
      <p:pic>
        <p:nvPicPr>
          <p:cNvPr id="6" name="Picture 5">
            <a:extLst>
              <a:ext uri="{FF2B5EF4-FFF2-40B4-BE49-F238E27FC236}">
                <a16:creationId xmlns:a16="http://schemas.microsoft.com/office/drawing/2014/main" id="{FEE04379-2182-5FAF-B8DC-C82D6F69D1B3}"/>
              </a:ext>
            </a:extLst>
          </p:cNvPr>
          <p:cNvPicPr>
            <a:picLocks noChangeAspect="1"/>
          </p:cNvPicPr>
          <p:nvPr/>
        </p:nvPicPr>
        <p:blipFill>
          <a:blip r:embed="rId3"/>
          <a:stretch>
            <a:fillRect/>
          </a:stretch>
        </p:blipFill>
        <p:spPr>
          <a:xfrm>
            <a:off x="6866673" y="255650"/>
            <a:ext cx="2408501" cy="1575775"/>
          </a:xfrm>
          <a:prstGeom prst="rect">
            <a:avLst/>
          </a:prstGeom>
        </p:spPr>
      </p:pic>
    </p:spTree>
    <p:extLst>
      <p:ext uri="{BB962C8B-B14F-4D97-AF65-F5344CB8AC3E}">
        <p14:creationId xmlns:p14="http://schemas.microsoft.com/office/powerpoint/2010/main" val="1504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9">
                                            <p:txEl>
                                              <p:pRg st="1" end="1"/>
                                            </p:txEl>
                                          </p:spTgt>
                                        </p:tgtEl>
                                        <p:attrNameLst>
                                          <p:attrName>style.visibility</p:attrName>
                                        </p:attrNameLst>
                                      </p:cBhvr>
                                      <p:to>
                                        <p:strVal val="visible"/>
                                      </p:to>
                                    </p:set>
                                    <p:anim calcmode="lin" valueType="num">
                                      <p:cBhvr>
                                        <p:cTn id="7" dur="500" fill="hold"/>
                                        <p:tgtEl>
                                          <p:spTgt spid="2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5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737313" y="566969"/>
            <a:ext cx="8915400" cy="928850"/>
          </a:xfrm>
          <a:prstGeom prst="rect">
            <a:avLst/>
          </a:prstGeom>
          <a:noFill/>
          <a:ln>
            <a:noFill/>
          </a:ln>
        </p:spPr>
        <p:txBody>
          <a:bodyPr spcFirstLastPara="1" wrap="square" lIns="85719" tIns="42846" rIns="85719" bIns="42846" anchor="ctr" anchorCtr="0">
            <a:noAutofit/>
          </a:bodyPr>
          <a:lstStyle/>
          <a:p>
            <a:pPr>
              <a:buClr>
                <a:srgbClr val="669900"/>
              </a:buClr>
              <a:buSzPts val="3500"/>
            </a:pPr>
            <a:r>
              <a:rPr lang="en-GB" sz="3792" dirty="0"/>
              <a:t>The </a:t>
            </a:r>
            <a:r>
              <a:rPr lang="en-GB" dirty="0"/>
              <a:t>councillor’s</a:t>
            </a:r>
            <a:r>
              <a:rPr lang="en-GB" sz="3792" dirty="0"/>
              <a:t> role depends on…  </a:t>
            </a:r>
            <a:endParaRPr dirty="0"/>
          </a:p>
        </p:txBody>
      </p:sp>
      <p:sp>
        <p:nvSpPr>
          <p:cNvPr id="68" name="Google Shape;68;p15"/>
          <p:cNvSpPr txBox="1">
            <a:spLocks noGrp="1"/>
          </p:cNvSpPr>
          <p:nvPr>
            <p:ph type="body" idx="1"/>
          </p:nvPr>
        </p:nvSpPr>
        <p:spPr>
          <a:xfrm>
            <a:off x="584188" y="1685131"/>
            <a:ext cx="6160375"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t>Political Group member</a:t>
            </a:r>
            <a:endParaRPr sz="3600" dirty="0"/>
          </a:p>
          <a:p>
            <a:pPr marL="316432" indent="-309553">
              <a:spcBef>
                <a:spcPts val="650"/>
              </a:spcBef>
              <a:buSzPts val="3100"/>
            </a:pPr>
            <a:r>
              <a:rPr lang="en-GB" sz="3600" dirty="0"/>
              <a:t>Parish councillor</a:t>
            </a:r>
            <a:endParaRPr sz="3600" dirty="0"/>
          </a:p>
          <a:p>
            <a:pPr marL="316432" indent="-309553">
              <a:spcBef>
                <a:spcPts val="650"/>
              </a:spcBef>
              <a:buClr>
                <a:srgbClr val="000000"/>
              </a:buClr>
              <a:buSzPts val="3100"/>
            </a:pPr>
            <a:r>
              <a:rPr lang="en-GB" sz="3600" dirty="0"/>
              <a:t>Ward member</a:t>
            </a:r>
            <a:endParaRPr sz="3600" dirty="0"/>
          </a:p>
          <a:p>
            <a:pPr marL="316432" indent="-309553">
              <a:spcBef>
                <a:spcPts val="650"/>
              </a:spcBef>
              <a:buClr>
                <a:srgbClr val="000000"/>
              </a:buClr>
              <a:buSzPts val="3100"/>
            </a:pPr>
            <a:r>
              <a:rPr lang="en-GB" sz="3600" dirty="0"/>
              <a:t>Member of the planning committee</a:t>
            </a:r>
            <a:endParaRPr sz="3600" dirty="0"/>
          </a:p>
          <a:p>
            <a:pPr marL="316432" indent="-309553">
              <a:spcBef>
                <a:spcPts val="650"/>
              </a:spcBef>
              <a:buClr>
                <a:srgbClr val="000000"/>
              </a:buClr>
              <a:buSzPts val="3100"/>
            </a:pPr>
            <a:r>
              <a:rPr lang="en-GB" sz="3600" dirty="0">
                <a:solidFill>
                  <a:srgbClr val="000000"/>
                </a:solidFill>
              </a:rPr>
              <a:t>Strategic Committee member</a:t>
            </a:r>
            <a:endParaRPr sz="3600" dirty="0">
              <a:solidFill>
                <a:srgbClr val="000000"/>
              </a:solidFill>
            </a:endParaRPr>
          </a:p>
        </p:txBody>
      </p:sp>
      <p:pic>
        <p:nvPicPr>
          <p:cNvPr id="69" name="Google Shape;69;p15"/>
          <p:cNvPicPr preferRelativeResize="0"/>
          <p:nvPr/>
        </p:nvPicPr>
        <p:blipFill rotWithShape="1">
          <a:blip r:embed="rId3">
            <a:alphaModFix/>
          </a:blip>
          <a:srcRect/>
          <a:stretch/>
        </p:blipFill>
        <p:spPr>
          <a:xfrm>
            <a:off x="7016044" y="1794941"/>
            <a:ext cx="2636669" cy="36774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584188" y="408880"/>
            <a:ext cx="8915400" cy="928850"/>
          </a:xfrm>
          <a:prstGeom prst="rect">
            <a:avLst/>
          </a:prstGeom>
          <a:noFill/>
          <a:ln>
            <a:noFill/>
          </a:ln>
        </p:spPr>
        <p:txBody>
          <a:bodyPr spcFirstLastPara="1" wrap="square" lIns="85719" tIns="42846" rIns="85719" bIns="42846" anchor="ctr" anchorCtr="0">
            <a:noAutofit/>
          </a:bodyPr>
          <a:lstStyle/>
          <a:p>
            <a:pPr>
              <a:buSzPts val="1200"/>
            </a:pPr>
            <a:r>
              <a:rPr lang="en-GB" sz="3792" dirty="0"/>
              <a:t>Political group member</a:t>
            </a:r>
            <a:endParaRPr dirty="0"/>
          </a:p>
        </p:txBody>
      </p:sp>
      <p:sp>
        <p:nvSpPr>
          <p:cNvPr id="76" name="Google Shape;76;p16"/>
          <p:cNvSpPr txBox="1">
            <a:spLocks noGrp="1"/>
          </p:cNvSpPr>
          <p:nvPr>
            <p:ph type="body" idx="1"/>
          </p:nvPr>
        </p:nvSpPr>
        <p:spPr>
          <a:xfrm>
            <a:off x="584188" y="1685131"/>
            <a:ext cx="7274351"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solidFill>
                  <a:srgbClr val="000000"/>
                </a:solidFill>
              </a:rPr>
              <a:t>Pre-election</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Non-political decision making</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Others in your group</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Others in opposition groups</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National party</a:t>
            </a:r>
            <a:endParaRPr sz="3600" dirty="0">
              <a:solidFill>
                <a:srgbClr val="000000"/>
              </a:solidFill>
            </a:endParaRPr>
          </a:p>
        </p:txBody>
      </p:sp>
      <p:pic>
        <p:nvPicPr>
          <p:cNvPr id="2" name="Picture 1">
            <a:extLst>
              <a:ext uri="{FF2B5EF4-FFF2-40B4-BE49-F238E27FC236}">
                <a16:creationId xmlns:a16="http://schemas.microsoft.com/office/drawing/2014/main" id="{1EDB9D74-0487-085D-C3AD-EE3DCEF5175D}"/>
              </a:ext>
            </a:extLst>
          </p:cNvPr>
          <p:cNvPicPr>
            <a:picLocks noChangeAspect="1"/>
          </p:cNvPicPr>
          <p:nvPr/>
        </p:nvPicPr>
        <p:blipFill rotWithShape="1">
          <a:blip r:embed="rId3"/>
          <a:srcRect l="24954" t="54348" r="68269" b="31796"/>
          <a:stretch/>
        </p:blipFill>
        <p:spPr bwMode="auto">
          <a:xfrm rot="20655256">
            <a:off x="6876688" y="848964"/>
            <a:ext cx="1963702" cy="1128456"/>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E175021F-46F8-1CC8-2DBB-B0238F335790}"/>
              </a:ext>
            </a:extLst>
          </p:cNvPr>
          <p:cNvPicPr>
            <a:picLocks noChangeAspect="1"/>
          </p:cNvPicPr>
          <p:nvPr/>
        </p:nvPicPr>
        <p:blipFill>
          <a:blip r:embed="rId4"/>
          <a:stretch>
            <a:fillRect/>
          </a:stretch>
        </p:blipFill>
        <p:spPr>
          <a:xfrm rot="577359">
            <a:off x="7007577" y="2886953"/>
            <a:ext cx="2570910" cy="1471508"/>
          </a:xfrm>
          <a:prstGeom prst="rect">
            <a:avLst/>
          </a:prstGeom>
        </p:spPr>
      </p:pic>
      <p:pic>
        <p:nvPicPr>
          <p:cNvPr id="4" name="Picture 3">
            <a:extLst>
              <a:ext uri="{FF2B5EF4-FFF2-40B4-BE49-F238E27FC236}">
                <a16:creationId xmlns:a16="http://schemas.microsoft.com/office/drawing/2014/main" id="{28C35F8A-61C2-974C-F883-EA922A8C83A7}"/>
              </a:ext>
            </a:extLst>
          </p:cNvPr>
          <p:cNvPicPr>
            <a:picLocks noChangeAspect="1"/>
          </p:cNvPicPr>
          <p:nvPr/>
        </p:nvPicPr>
        <p:blipFill rotWithShape="1">
          <a:blip r:embed="rId3"/>
          <a:srcRect l="24909" t="18015" r="68314" b="68129"/>
          <a:stretch/>
        </p:blipFill>
        <p:spPr bwMode="auto">
          <a:xfrm rot="20113983">
            <a:off x="5259587" y="4800219"/>
            <a:ext cx="2129708" cy="1223853"/>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756480" y="566969"/>
            <a:ext cx="8915400" cy="928850"/>
          </a:xfrm>
          <a:prstGeom prst="rect">
            <a:avLst/>
          </a:prstGeom>
          <a:noFill/>
          <a:ln>
            <a:noFill/>
          </a:ln>
        </p:spPr>
        <p:txBody>
          <a:bodyPr spcFirstLastPara="1" wrap="square" lIns="85719" tIns="42846" rIns="85719" bIns="42846" anchor="ctr" anchorCtr="0">
            <a:noAutofit/>
          </a:bodyPr>
          <a:lstStyle/>
          <a:p>
            <a:pPr>
              <a:buSzPts val="1200"/>
            </a:pPr>
            <a:r>
              <a:rPr lang="en-GB" dirty="0"/>
              <a:t>Parish Councillor</a:t>
            </a:r>
            <a:endParaRPr dirty="0"/>
          </a:p>
        </p:txBody>
      </p:sp>
      <p:sp>
        <p:nvSpPr>
          <p:cNvPr id="83" name="Google Shape;83;p17"/>
          <p:cNvSpPr txBox="1">
            <a:spLocks noGrp="1"/>
          </p:cNvSpPr>
          <p:nvPr>
            <p:ph type="body" idx="1"/>
          </p:nvPr>
        </p:nvSpPr>
        <p:spPr>
          <a:xfrm>
            <a:off x="584188" y="1685131"/>
            <a:ext cx="7989969"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solidFill>
                  <a:srgbClr val="000000"/>
                </a:solidFill>
              </a:rPr>
              <a:t>Whole ward or borough</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Commenting on applications v. 	decision making</a:t>
            </a:r>
          </a:p>
          <a:p>
            <a:pPr marL="316432" indent="-309553">
              <a:spcBef>
                <a:spcPts val="650"/>
              </a:spcBef>
              <a:buClr>
                <a:srgbClr val="000000"/>
              </a:buClr>
              <a:buSzPts val="3100"/>
            </a:pPr>
            <a:r>
              <a:rPr lang="en-GB" sz="3600" dirty="0">
                <a:solidFill>
                  <a:srgbClr val="000000"/>
                </a:solidFill>
              </a:rPr>
              <a:t>Discussion at the parish meeting</a:t>
            </a:r>
          </a:p>
          <a:p>
            <a:pPr marL="6879" indent="0">
              <a:spcBef>
                <a:spcPts val="650"/>
              </a:spcBef>
              <a:buClr>
                <a:srgbClr val="000000"/>
              </a:buClr>
              <a:buSzPts val="3100"/>
              <a:buNone/>
            </a:pPr>
            <a:endParaRPr sz="3600" dirty="0">
              <a:solidFill>
                <a:srgbClr val="000000"/>
              </a:solidFill>
            </a:endParaRPr>
          </a:p>
          <a:p>
            <a:pPr marL="316432" indent="-309553">
              <a:spcBef>
                <a:spcPts val="650"/>
              </a:spcBef>
              <a:buClr>
                <a:srgbClr val="000000"/>
              </a:buClr>
              <a:buSzPts val="3100"/>
            </a:pPr>
            <a:endParaRPr sz="3358" dirty="0">
              <a:solidFill>
                <a:srgbClr val="000000"/>
              </a:solidFill>
            </a:endParaRPr>
          </a:p>
        </p:txBody>
      </p:sp>
      <p:pic>
        <p:nvPicPr>
          <p:cNvPr id="2" name="Picture 1">
            <a:extLst>
              <a:ext uri="{FF2B5EF4-FFF2-40B4-BE49-F238E27FC236}">
                <a16:creationId xmlns:a16="http://schemas.microsoft.com/office/drawing/2014/main" id="{E3022C40-EB60-5942-CBD5-5FC32545C159}"/>
              </a:ext>
            </a:extLst>
          </p:cNvPr>
          <p:cNvPicPr>
            <a:picLocks noChangeAspect="1"/>
          </p:cNvPicPr>
          <p:nvPr/>
        </p:nvPicPr>
        <p:blipFill rotWithShape="1">
          <a:blip r:embed="rId3"/>
          <a:srcRect l="3658" t="16555" r="87860" b="66389"/>
          <a:stretch/>
        </p:blipFill>
        <p:spPr bwMode="auto">
          <a:xfrm>
            <a:off x="7300705" y="1602304"/>
            <a:ext cx="2230273" cy="126016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36167BC0-E241-B9F2-5A33-60288455E65D}"/>
              </a:ext>
            </a:extLst>
          </p:cNvPr>
          <p:cNvPicPr>
            <a:picLocks noChangeAspect="1"/>
          </p:cNvPicPr>
          <p:nvPr/>
        </p:nvPicPr>
        <p:blipFill>
          <a:blip r:embed="rId4"/>
          <a:stretch>
            <a:fillRect/>
          </a:stretch>
        </p:blipFill>
        <p:spPr>
          <a:xfrm>
            <a:off x="1645483" y="4610904"/>
            <a:ext cx="1641056" cy="1405014"/>
          </a:xfrm>
          <a:prstGeom prst="rect">
            <a:avLst/>
          </a:prstGeom>
        </p:spPr>
      </p:pic>
      <p:pic>
        <p:nvPicPr>
          <p:cNvPr id="4" name="Picture 3">
            <a:extLst>
              <a:ext uri="{FF2B5EF4-FFF2-40B4-BE49-F238E27FC236}">
                <a16:creationId xmlns:a16="http://schemas.microsoft.com/office/drawing/2014/main" id="{19EAEF15-DA62-7CCE-46D1-BCF5C3C5F225}"/>
              </a:ext>
            </a:extLst>
          </p:cNvPr>
          <p:cNvPicPr>
            <a:picLocks noChangeAspect="1"/>
          </p:cNvPicPr>
          <p:nvPr/>
        </p:nvPicPr>
        <p:blipFill rotWithShape="1">
          <a:blip r:embed="rId3"/>
          <a:srcRect l="10619" t="33050" r="80242" b="46166"/>
          <a:stretch/>
        </p:blipFill>
        <p:spPr bwMode="auto">
          <a:xfrm>
            <a:off x="5972289" y="4221645"/>
            <a:ext cx="2288228" cy="1463537"/>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990600" y="468515"/>
            <a:ext cx="8915400" cy="928850"/>
          </a:xfrm>
          <a:prstGeom prst="rect">
            <a:avLst/>
          </a:prstGeom>
          <a:noFill/>
          <a:ln>
            <a:noFill/>
          </a:ln>
        </p:spPr>
        <p:txBody>
          <a:bodyPr spcFirstLastPara="1" wrap="square" lIns="85719" tIns="42846" rIns="85719" bIns="42846" anchor="ctr" anchorCtr="0">
            <a:noAutofit/>
          </a:bodyPr>
          <a:lstStyle/>
          <a:p>
            <a:pPr>
              <a:buSzPts val="1200"/>
            </a:pPr>
            <a:r>
              <a:rPr lang="en-GB" dirty="0"/>
              <a:t>Ward member</a:t>
            </a:r>
            <a:endParaRPr dirty="0"/>
          </a:p>
        </p:txBody>
      </p:sp>
      <p:pic>
        <p:nvPicPr>
          <p:cNvPr id="2" name="Picture 1">
            <a:extLst>
              <a:ext uri="{FF2B5EF4-FFF2-40B4-BE49-F238E27FC236}">
                <a16:creationId xmlns:a16="http://schemas.microsoft.com/office/drawing/2014/main" id="{0A90DFED-A778-01F1-A77C-CF673164B930}"/>
              </a:ext>
            </a:extLst>
          </p:cNvPr>
          <p:cNvPicPr>
            <a:picLocks noChangeAspect="1"/>
          </p:cNvPicPr>
          <p:nvPr/>
        </p:nvPicPr>
        <p:blipFill rotWithShape="1">
          <a:blip r:embed="rId3"/>
          <a:srcRect l="17344" t="17380" r="75326" b="65564"/>
          <a:stretch/>
        </p:blipFill>
        <p:spPr bwMode="auto">
          <a:xfrm rot="807987">
            <a:off x="4859806" y="1115377"/>
            <a:ext cx="3271494" cy="214096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145F0010-8209-6AED-3887-BA67CA6A64CF}"/>
              </a:ext>
            </a:extLst>
          </p:cNvPr>
          <p:cNvPicPr>
            <a:picLocks noChangeAspect="1"/>
          </p:cNvPicPr>
          <p:nvPr/>
        </p:nvPicPr>
        <p:blipFill>
          <a:blip r:embed="rId4"/>
          <a:stretch>
            <a:fillRect/>
          </a:stretch>
        </p:blipFill>
        <p:spPr>
          <a:xfrm rot="355256">
            <a:off x="7028694" y="4831845"/>
            <a:ext cx="1819323" cy="1557640"/>
          </a:xfrm>
          <a:prstGeom prst="rect">
            <a:avLst/>
          </a:prstGeom>
        </p:spPr>
      </p:pic>
      <p:pic>
        <p:nvPicPr>
          <p:cNvPr id="4" name="Picture 3">
            <a:extLst>
              <a:ext uri="{FF2B5EF4-FFF2-40B4-BE49-F238E27FC236}">
                <a16:creationId xmlns:a16="http://schemas.microsoft.com/office/drawing/2014/main" id="{A9390789-21E4-F156-670C-67FFF4FD309C}"/>
              </a:ext>
            </a:extLst>
          </p:cNvPr>
          <p:cNvPicPr>
            <a:picLocks noChangeAspect="1"/>
          </p:cNvPicPr>
          <p:nvPr/>
        </p:nvPicPr>
        <p:blipFill rotWithShape="1">
          <a:blip r:embed="rId3"/>
          <a:srcRect l="10294" t="51690" r="81170" b="31429"/>
          <a:stretch/>
        </p:blipFill>
        <p:spPr bwMode="auto">
          <a:xfrm rot="21253428">
            <a:off x="7206198" y="2696836"/>
            <a:ext cx="2632799" cy="1464327"/>
          </a:xfrm>
          <a:prstGeom prst="rect">
            <a:avLst/>
          </a:prstGeom>
          <a:ln>
            <a:noFill/>
          </a:ln>
          <a:extLst>
            <a:ext uri="{53640926-AAD7-44D8-BBD7-CCE9431645EC}">
              <a14:shadowObscured xmlns:a14="http://schemas.microsoft.com/office/drawing/2010/main"/>
            </a:ext>
          </a:extLst>
        </p:spPr>
      </p:pic>
      <p:sp>
        <p:nvSpPr>
          <p:cNvPr id="90" name="Google Shape;90;p18"/>
          <p:cNvSpPr txBox="1">
            <a:spLocks noGrp="1"/>
          </p:cNvSpPr>
          <p:nvPr>
            <p:ph type="body" idx="1"/>
          </p:nvPr>
        </p:nvSpPr>
        <p:spPr>
          <a:xfrm>
            <a:off x="584188" y="1685131"/>
            <a:ext cx="7751429"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solidFill>
                  <a:srgbClr val="000000"/>
                </a:solidFill>
              </a:rPr>
              <a:t>Inform</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Navigate</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Object or support</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Call into committee</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Also planning committee member?</a:t>
            </a:r>
            <a:endParaRPr sz="3600"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584188" y="455263"/>
            <a:ext cx="8915400" cy="928850"/>
          </a:xfrm>
          <a:prstGeom prst="rect">
            <a:avLst/>
          </a:prstGeom>
          <a:noFill/>
          <a:ln>
            <a:noFill/>
          </a:ln>
        </p:spPr>
        <p:txBody>
          <a:bodyPr spcFirstLastPara="1" wrap="square" lIns="85719" tIns="42846" rIns="85719" bIns="42846" anchor="ctr" anchorCtr="0">
            <a:noAutofit/>
          </a:bodyPr>
          <a:lstStyle/>
          <a:p>
            <a:pPr>
              <a:buSzPts val="1200"/>
            </a:pPr>
            <a:r>
              <a:rPr lang="en-GB" dirty="0"/>
              <a:t>Member of the planning committee</a:t>
            </a:r>
            <a:endParaRPr dirty="0"/>
          </a:p>
        </p:txBody>
      </p:sp>
      <p:sp>
        <p:nvSpPr>
          <p:cNvPr id="97" name="Google Shape;97;p19"/>
          <p:cNvSpPr txBox="1">
            <a:spLocks noGrp="1"/>
          </p:cNvSpPr>
          <p:nvPr>
            <p:ph type="body" idx="1"/>
          </p:nvPr>
        </p:nvSpPr>
        <p:spPr>
          <a:xfrm>
            <a:off x="584188" y="1685131"/>
            <a:ext cx="8313175"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solidFill>
                  <a:srgbClr val="000000"/>
                </a:solidFill>
              </a:rPr>
              <a:t>Understanding your planning policies</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Pre-determination v pre-disposition</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Balancing exercise</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Listening to different viewpoints</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Working with officers</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On public display!</a:t>
            </a:r>
            <a:endParaRPr sz="3600" dirty="0">
              <a:solidFill>
                <a:srgbClr val="000000"/>
              </a:solidFill>
            </a:endParaRPr>
          </a:p>
        </p:txBody>
      </p:sp>
      <p:pic>
        <p:nvPicPr>
          <p:cNvPr id="2" name="Picture 1">
            <a:extLst>
              <a:ext uri="{FF2B5EF4-FFF2-40B4-BE49-F238E27FC236}">
                <a16:creationId xmlns:a16="http://schemas.microsoft.com/office/drawing/2014/main" id="{8CB03EF0-7DCF-5D60-9DD3-1D8F235038E2}"/>
              </a:ext>
            </a:extLst>
          </p:cNvPr>
          <p:cNvPicPr>
            <a:picLocks noChangeAspect="1"/>
          </p:cNvPicPr>
          <p:nvPr/>
        </p:nvPicPr>
        <p:blipFill rotWithShape="1">
          <a:blip r:embed="rId3"/>
          <a:srcRect l="19200" t="32391" r="74305" b="47815"/>
          <a:stretch/>
        </p:blipFill>
        <p:spPr bwMode="auto">
          <a:xfrm>
            <a:off x="7689021" y="3533950"/>
            <a:ext cx="1912072" cy="1638919"/>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CBBDB4FE-8A28-1366-B785-24E7E66F9F7D}"/>
              </a:ext>
            </a:extLst>
          </p:cNvPr>
          <p:cNvPicPr>
            <a:picLocks noChangeAspect="1"/>
          </p:cNvPicPr>
          <p:nvPr/>
        </p:nvPicPr>
        <p:blipFill rotWithShape="1">
          <a:blip r:embed="rId3"/>
          <a:srcRect l="3890" t="50040" r="89615" b="30166"/>
          <a:stretch/>
        </p:blipFill>
        <p:spPr bwMode="auto">
          <a:xfrm>
            <a:off x="5362265" y="4669115"/>
            <a:ext cx="1912073" cy="1638919"/>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584188" y="566969"/>
            <a:ext cx="8915400" cy="928850"/>
          </a:xfrm>
          <a:prstGeom prst="rect">
            <a:avLst/>
          </a:prstGeom>
          <a:noFill/>
          <a:ln>
            <a:noFill/>
          </a:ln>
        </p:spPr>
        <p:txBody>
          <a:bodyPr spcFirstLastPara="1" wrap="square" lIns="85719" tIns="42846" rIns="85719" bIns="42846" anchor="ctr" anchorCtr="0">
            <a:noAutofit/>
          </a:bodyPr>
          <a:lstStyle/>
          <a:p>
            <a:pPr>
              <a:buSzPts val="1200"/>
            </a:pPr>
            <a:r>
              <a:rPr lang="en-GB" dirty="0"/>
              <a:t>Strategic Committee Member</a:t>
            </a:r>
            <a:endParaRPr dirty="0"/>
          </a:p>
        </p:txBody>
      </p:sp>
      <p:sp>
        <p:nvSpPr>
          <p:cNvPr id="104" name="Google Shape;104;p20"/>
          <p:cNvSpPr txBox="1">
            <a:spLocks noGrp="1"/>
          </p:cNvSpPr>
          <p:nvPr>
            <p:ph type="body" idx="1"/>
          </p:nvPr>
        </p:nvSpPr>
        <p:spPr>
          <a:xfrm>
            <a:off x="584188" y="1685131"/>
            <a:ext cx="8202003"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solidFill>
                  <a:srgbClr val="000000"/>
                </a:solidFill>
              </a:rPr>
              <a:t>Steering groups</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Cabinet or committee member</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Fairness</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What will it actually produce?</a:t>
            </a:r>
            <a:endParaRPr sz="3600" dirty="0">
              <a:solidFill>
                <a:srgbClr val="000000"/>
              </a:solidFill>
            </a:endParaRPr>
          </a:p>
          <a:p>
            <a:pPr marL="0" indent="0">
              <a:spcBef>
                <a:spcPts val="650"/>
              </a:spcBef>
              <a:buNone/>
            </a:pPr>
            <a:endParaRPr sz="3358" dirty="0">
              <a:solidFill>
                <a:srgbClr val="000000"/>
              </a:solidFill>
            </a:endParaRPr>
          </a:p>
        </p:txBody>
      </p:sp>
      <p:pic>
        <p:nvPicPr>
          <p:cNvPr id="2" name="Picture 1">
            <a:extLst>
              <a:ext uri="{FF2B5EF4-FFF2-40B4-BE49-F238E27FC236}">
                <a16:creationId xmlns:a16="http://schemas.microsoft.com/office/drawing/2014/main" id="{EC1AF83A-809E-E8A1-8650-9E54D7EE6B4B}"/>
              </a:ext>
            </a:extLst>
          </p:cNvPr>
          <p:cNvPicPr>
            <a:picLocks noChangeAspect="1"/>
          </p:cNvPicPr>
          <p:nvPr/>
        </p:nvPicPr>
        <p:blipFill>
          <a:blip r:embed="rId3"/>
          <a:stretch>
            <a:fillRect/>
          </a:stretch>
        </p:blipFill>
        <p:spPr>
          <a:xfrm>
            <a:off x="6906596" y="4518959"/>
            <a:ext cx="1879595" cy="1609242"/>
          </a:xfrm>
          <a:prstGeom prst="rect">
            <a:avLst/>
          </a:prstGeom>
        </p:spPr>
      </p:pic>
      <p:pic>
        <p:nvPicPr>
          <p:cNvPr id="3" name="Picture 2">
            <a:extLst>
              <a:ext uri="{FF2B5EF4-FFF2-40B4-BE49-F238E27FC236}">
                <a16:creationId xmlns:a16="http://schemas.microsoft.com/office/drawing/2014/main" id="{5C76BA6C-8A68-4B90-D6AC-55E2EA8D2F8A}"/>
              </a:ext>
            </a:extLst>
          </p:cNvPr>
          <p:cNvPicPr>
            <a:picLocks noChangeAspect="1"/>
          </p:cNvPicPr>
          <p:nvPr/>
        </p:nvPicPr>
        <p:blipFill>
          <a:blip r:embed="rId4"/>
          <a:stretch>
            <a:fillRect/>
          </a:stretch>
        </p:blipFill>
        <p:spPr>
          <a:xfrm>
            <a:off x="3232431" y="4587035"/>
            <a:ext cx="1720569" cy="1473090"/>
          </a:xfrm>
          <a:prstGeom prst="rect">
            <a:avLst/>
          </a:prstGeom>
        </p:spPr>
      </p:pic>
      <p:pic>
        <p:nvPicPr>
          <p:cNvPr id="4" name="Picture 3">
            <a:extLst>
              <a:ext uri="{FF2B5EF4-FFF2-40B4-BE49-F238E27FC236}">
                <a16:creationId xmlns:a16="http://schemas.microsoft.com/office/drawing/2014/main" id="{E534495B-E382-47A4-A8F8-E8A3999C6BE5}"/>
              </a:ext>
            </a:extLst>
          </p:cNvPr>
          <p:cNvPicPr>
            <a:picLocks noChangeAspect="1"/>
          </p:cNvPicPr>
          <p:nvPr/>
        </p:nvPicPr>
        <p:blipFill rotWithShape="1">
          <a:blip r:embed="rId5"/>
          <a:srcRect l="24304" t="17874" r="67160" b="68270"/>
          <a:stretch/>
        </p:blipFill>
        <p:spPr bwMode="auto">
          <a:xfrm rot="20237651">
            <a:off x="7048735" y="1071298"/>
            <a:ext cx="2876952" cy="1314106"/>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711540" y="457731"/>
            <a:ext cx="8229650" cy="696800"/>
          </a:xfrm>
          <a:prstGeom prst="rect">
            <a:avLst/>
          </a:prstGeom>
          <a:noFill/>
          <a:ln>
            <a:noFill/>
          </a:ln>
        </p:spPr>
        <p:txBody>
          <a:bodyPr spcFirstLastPara="1" wrap="square" lIns="85719" tIns="42846" rIns="85719" bIns="42846" anchor="ctr" anchorCtr="0">
            <a:noAutofit/>
          </a:bodyPr>
          <a:lstStyle/>
          <a:p>
            <a:pPr>
              <a:buClr>
                <a:srgbClr val="669900"/>
              </a:buClr>
              <a:buSzPts val="3500"/>
            </a:pPr>
            <a:r>
              <a:rPr lang="en-GB" dirty="0"/>
              <a:t>Change is the only constant</a:t>
            </a:r>
            <a:r>
              <a:rPr lang="en-GB" sz="3792" dirty="0"/>
              <a:t> </a:t>
            </a:r>
            <a:endParaRPr dirty="0"/>
          </a:p>
        </p:txBody>
      </p:sp>
      <p:pic>
        <p:nvPicPr>
          <p:cNvPr id="2" name="Picture 1">
            <a:extLst>
              <a:ext uri="{FF2B5EF4-FFF2-40B4-BE49-F238E27FC236}">
                <a16:creationId xmlns:a16="http://schemas.microsoft.com/office/drawing/2014/main" id="{FF1087CB-E7B0-0310-AE21-9BBC0604A28D}"/>
              </a:ext>
            </a:extLst>
          </p:cNvPr>
          <p:cNvPicPr>
            <a:picLocks noChangeAspect="1"/>
          </p:cNvPicPr>
          <p:nvPr/>
        </p:nvPicPr>
        <p:blipFill>
          <a:blip r:embed="rId3"/>
          <a:stretch>
            <a:fillRect/>
          </a:stretch>
        </p:blipFill>
        <p:spPr>
          <a:xfrm rot="241897">
            <a:off x="73247" y="4482654"/>
            <a:ext cx="4606187" cy="1924650"/>
          </a:xfrm>
          <a:prstGeom prst="rect">
            <a:avLst/>
          </a:prstGeom>
        </p:spPr>
      </p:pic>
      <p:pic>
        <p:nvPicPr>
          <p:cNvPr id="3" name="Picture 2">
            <a:extLst>
              <a:ext uri="{FF2B5EF4-FFF2-40B4-BE49-F238E27FC236}">
                <a16:creationId xmlns:a16="http://schemas.microsoft.com/office/drawing/2014/main" id="{26273546-DA17-882E-1A6B-7D72524C3EA7}"/>
              </a:ext>
            </a:extLst>
          </p:cNvPr>
          <p:cNvPicPr>
            <a:picLocks noChangeAspect="1"/>
          </p:cNvPicPr>
          <p:nvPr/>
        </p:nvPicPr>
        <p:blipFill rotWithShape="1">
          <a:blip r:embed="rId4"/>
          <a:srcRect l="57539" t="28380" r="24834" b="53882"/>
          <a:stretch/>
        </p:blipFill>
        <p:spPr bwMode="auto">
          <a:xfrm rot="20345724">
            <a:off x="316716" y="1647225"/>
            <a:ext cx="2582690" cy="730950"/>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350B8B95-AFF4-C2B9-D504-9EED1AF3FDBC}"/>
              </a:ext>
            </a:extLst>
          </p:cNvPr>
          <p:cNvPicPr>
            <a:picLocks noChangeAspect="1"/>
          </p:cNvPicPr>
          <p:nvPr/>
        </p:nvPicPr>
        <p:blipFill rotWithShape="1">
          <a:blip r:embed="rId5"/>
          <a:srcRect l="61676" t="23407" r="13026" b="35142"/>
          <a:stretch/>
        </p:blipFill>
        <p:spPr bwMode="auto">
          <a:xfrm rot="610428">
            <a:off x="6202141" y="1375008"/>
            <a:ext cx="2983120" cy="1374392"/>
          </a:xfrm>
          <a:prstGeom prst="rect">
            <a:avLst/>
          </a:prstGeom>
          <a:ln>
            <a:noFill/>
          </a:ln>
          <a:extLst>
            <a:ext uri="{53640926-AAD7-44D8-BBD7-CCE9431645EC}">
              <a14:shadowObscured xmlns:a14="http://schemas.microsoft.com/office/drawing/2010/main"/>
            </a:ext>
          </a:extLst>
        </p:spPr>
      </p:pic>
      <p:sp>
        <p:nvSpPr>
          <p:cNvPr id="111" name="Google Shape;111;p21"/>
          <p:cNvSpPr txBox="1">
            <a:spLocks noGrp="1"/>
          </p:cNvSpPr>
          <p:nvPr>
            <p:ph type="body" idx="1"/>
          </p:nvPr>
        </p:nvSpPr>
        <p:spPr>
          <a:xfrm>
            <a:off x="1157488" y="2544659"/>
            <a:ext cx="7382056" cy="1924650"/>
          </a:xfrm>
          <a:prstGeom prst="rect">
            <a:avLst/>
          </a:prstGeom>
          <a:noFill/>
          <a:ln>
            <a:noFill/>
          </a:ln>
        </p:spPr>
        <p:txBody>
          <a:bodyPr spcFirstLastPara="1" wrap="square" lIns="85719" tIns="42846" rIns="85719" bIns="42846" anchor="t" anchorCtr="0">
            <a:noAutofit/>
          </a:bodyPr>
          <a:lstStyle/>
          <a:p>
            <a:pPr marL="426495" indent="-385221">
              <a:spcBef>
                <a:spcPts val="0"/>
              </a:spcBef>
              <a:buSzPts val="2600"/>
            </a:pPr>
            <a:r>
              <a:rPr lang="en-GB" sz="2817" dirty="0"/>
              <a:t>Not in force yet</a:t>
            </a:r>
            <a:endParaRPr sz="2817" dirty="0"/>
          </a:p>
          <a:p>
            <a:pPr marL="426495" indent="-385221">
              <a:spcBef>
                <a:spcPts val="0"/>
              </a:spcBef>
              <a:buSzPts val="2600"/>
            </a:pPr>
            <a:r>
              <a:rPr lang="en-GB" sz="2817" dirty="0"/>
              <a:t>More about plan making than determining applications but it will affect it</a:t>
            </a:r>
            <a:endParaRPr sz="2817" dirty="0"/>
          </a:p>
          <a:p>
            <a:pPr marL="426495" indent="-385221">
              <a:spcBef>
                <a:spcPts val="0"/>
              </a:spcBef>
              <a:buSzPts val="2600"/>
            </a:pPr>
            <a:r>
              <a:rPr lang="en-GB" sz="2817" dirty="0"/>
              <a:t>Need an up to date plan</a:t>
            </a:r>
            <a:endParaRPr sz="2817" dirty="0"/>
          </a:p>
          <a:p>
            <a:pPr marL="426495" indent="0">
              <a:spcBef>
                <a:spcPts val="0"/>
              </a:spcBef>
              <a:buSzPts val="1600"/>
              <a:buNone/>
            </a:pPr>
            <a:endParaRPr sz="2275" dirty="0"/>
          </a:p>
        </p:txBody>
      </p:sp>
      <p:pic>
        <p:nvPicPr>
          <p:cNvPr id="112" name="Google Shape;112;p21"/>
          <p:cNvPicPr preferRelativeResize="0"/>
          <p:nvPr/>
        </p:nvPicPr>
        <p:blipFill rotWithShape="1">
          <a:blip r:embed="rId6">
            <a:alphaModFix/>
          </a:blip>
          <a:srcRect/>
          <a:stretch/>
        </p:blipFill>
        <p:spPr>
          <a:xfrm rot="-750371">
            <a:off x="4051644" y="4510450"/>
            <a:ext cx="6082903" cy="124598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584188" y="566969"/>
            <a:ext cx="8915400" cy="928850"/>
          </a:xfrm>
          <a:prstGeom prst="rect">
            <a:avLst/>
          </a:prstGeom>
          <a:noFill/>
          <a:ln>
            <a:noFill/>
          </a:ln>
        </p:spPr>
        <p:txBody>
          <a:bodyPr spcFirstLastPara="1" wrap="square" lIns="85719" tIns="42846" rIns="85719" bIns="42846" anchor="ctr" anchorCtr="0">
            <a:noAutofit/>
          </a:bodyPr>
          <a:lstStyle/>
          <a:p>
            <a:pPr>
              <a:buSzPts val="1200"/>
            </a:pPr>
            <a:r>
              <a:rPr lang="en-GB" dirty="0"/>
              <a:t>Planning is key</a:t>
            </a:r>
            <a:endParaRPr dirty="0"/>
          </a:p>
        </p:txBody>
      </p:sp>
      <p:sp>
        <p:nvSpPr>
          <p:cNvPr id="120" name="Google Shape;120;p22"/>
          <p:cNvSpPr txBox="1">
            <a:spLocks noGrp="1"/>
          </p:cNvSpPr>
          <p:nvPr>
            <p:ph type="body" idx="1"/>
          </p:nvPr>
        </p:nvSpPr>
        <p:spPr>
          <a:xfrm>
            <a:off x="584188" y="1685131"/>
            <a:ext cx="8341450" cy="4141475"/>
          </a:xfrm>
          <a:prstGeom prst="rect">
            <a:avLst/>
          </a:prstGeom>
          <a:noFill/>
          <a:ln>
            <a:noFill/>
          </a:ln>
        </p:spPr>
        <p:txBody>
          <a:bodyPr spcFirstLastPara="1" wrap="square" lIns="85719" tIns="42846" rIns="85719" bIns="42846" anchor="t" anchorCtr="0">
            <a:noAutofit/>
          </a:bodyPr>
          <a:lstStyle/>
          <a:p>
            <a:pPr marL="316432" indent="-309553">
              <a:spcBef>
                <a:spcPts val="650"/>
              </a:spcBef>
              <a:buClr>
                <a:srgbClr val="000000"/>
              </a:buClr>
              <a:buSzPts val="3100"/>
            </a:pPr>
            <a:r>
              <a:rPr lang="en-GB" sz="3600" dirty="0">
                <a:solidFill>
                  <a:srgbClr val="000000"/>
                </a:solidFill>
              </a:rPr>
              <a:t>Leaders of place</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Positive change</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Embrace it</a:t>
            </a:r>
            <a:endParaRPr sz="3600" dirty="0">
              <a:solidFill>
                <a:srgbClr val="000000"/>
              </a:solidFill>
            </a:endParaRPr>
          </a:p>
          <a:p>
            <a:pPr marL="316432" indent="-309553">
              <a:spcBef>
                <a:spcPts val="650"/>
              </a:spcBef>
              <a:buClr>
                <a:srgbClr val="000000"/>
              </a:buClr>
              <a:buSzPts val="3100"/>
            </a:pPr>
            <a:r>
              <a:rPr lang="en-GB" sz="3600" dirty="0">
                <a:solidFill>
                  <a:srgbClr val="000000"/>
                </a:solidFill>
              </a:rPr>
              <a:t>It’s why you were elected!</a:t>
            </a:r>
            <a:endParaRPr sz="3600" dirty="0">
              <a:solidFill>
                <a:srgbClr val="000000"/>
              </a:solidFill>
            </a:endParaRPr>
          </a:p>
        </p:txBody>
      </p:sp>
      <p:pic>
        <p:nvPicPr>
          <p:cNvPr id="2" name="Picture 1">
            <a:extLst>
              <a:ext uri="{FF2B5EF4-FFF2-40B4-BE49-F238E27FC236}">
                <a16:creationId xmlns:a16="http://schemas.microsoft.com/office/drawing/2014/main" id="{97F77320-741B-361D-F799-0D6D9D7001B6}"/>
              </a:ext>
            </a:extLst>
          </p:cNvPr>
          <p:cNvPicPr>
            <a:picLocks noChangeAspect="1"/>
          </p:cNvPicPr>
          <p:nvPr/>
        </p:nvPicPr>
        <p:blipFill>
          <a:blip r:embed="rId3"/>
          <a:stretch>
            <a:fillRect/>
          </a:stretch>
        </p:blipFill>
        <p:spPr>
          <a:xfrm>
            <a:off x="5247861" y="368280"/>
            <a:ext cx="2540077" cy="1490328"/>
          </a:xfrm>
          <a:prstGeom prst="rect">
            <a:avLst/>
          </a:prstGeom>
        </p:spPr>
      </p:pic>
      <p:pic>
        <p:nvPicPr>
          <p:cNvPr id="3" name="Picture 2">
            <a:extLst>
              <a:ext uri="{FF2B5EF4-FFF2-40B4-BE49-F238E27FC236}">
                <a16:creationId xmlns:a16="http://schemas.microsoft.com/office/drawing/2014/main" id="{6CC83BBE-C02A-8A5B-D6C0-1156D4BB5810}"/>
              </a:ext>
            </a:extLst>
          </p:cNvPr>
          <p:cNvPicPr>
            <a:picLocks noChangeAspect="1"/>
          </p:cNvPicPr>
          <p:nvPr/>
        </p:nvPicPr>
        <p:blipFill>
          <a:blip r:embed="rId4"/>
          <a:stretch>
            <a:fillRect/>
          </a:stretch>
        </p:blipFill>
        <p:spPr>
          <a:xfrm>
            <a:off x="7731616" y="1036083"/>
            <a:ext cx="1450974" cy="1316850"/>
          </a:xfrm>
          <a:prstGeom prst="rect">
            <a:avLst/>
          </a:prstGeom>
        </p:spPr>
      </p:pic>
      <p:pic>
        <p:nvPicPr>
          <p:cNvPr id="4" name="Picture 3">
            <a:extLst>
              <a:ext uri="{FF2B5EF4-FFF2-40B4-BE49-F238E27FC236}">
                <a16:creationId xmlns:a16="http://schemas.microsoft.com/office/drawing/2014/main" id="{F994C5CB-4E24-E079-2E08-21B56FDDD76B}"/>
              </a:ext>
            </a:extLst>
          </p:cNvPr>
          <p:cNvPicPr>
            <a:picLocks noChangeAspect="1"/>
          </p:cNvPicPr>
          <p:nvPr/>
        </p:nvPicPr>
        <p:blipFill rotWithShape="1">
          <a:blip r:embed="rId5"/>
          <a:srcRect t="50000" r="67172"/>
          <a:stretch/>
        </p:blipFill>
        <p:spPr>
          <a:xfrm>
            <a:off x="6336963" y="2027477"/>
            <a:ext cx="1450975" cy="1371719"/>
          </a:xfrm>
          <a:prstGeom prst="rect">
            <a:avLst/>
          </a:prstGeom>
        </p:spPr>
      </p:pic>
      <p:pic>
        <p:nvPicPr>
          <p:cNvPr id="5" name="Picture 4">
            <a:extLst>
              <a:ext uri="{FF2B5EF4-FFF2-40B4-BE49-F238E27FC236}">
                <a16:creationId xmlns:a16="http://schemas.microsoft.com/office/drawing/2014/main" id="{68ABFB62-5704-5FC1-B533-47135201FA07}"/>
              </a:ext>
            </a:extLst>
          </p:cNvPr>
          <p:cNvPicPr>
            <a:picLocks noChangeAspect="1"/>
          </p:cNvPicPr>
          <p:nvPr/>
        </p:nvPicPr>
        <p:blipFill rotWithShape="1">
          <a:blip r:embed="rId5"/>
          <a:srcRect l="33780" t="2000" r="33392" b="50000"/>
          <a:stretch/>
        </p:blipFill>
        <p:spPr>
          <a:xfrm>
            <a:off x="7787938" y="2674497"/>
            <a:ext cx="1728381" cy="1568615"/>
          </a:xfrm>
          <a:prstGeom prst="rect">
            <a:avLst/>
          </a:prstGeom>
        </p:spPr>
      </p:pic>
      <p:pic>
        <p:nvPicPr>
          <p:cNvPr id="6" name="Picture 5">
            <a:extLst>
              <a:ext uri="{FF2B5EF4-FFF2-40B4-BE49-F238E27FC236}">
                <a16:creationId xmlns:a16="http://schemas.microsoft.com/office/drawing/2014/main" id="{5A2F9D6B-3B19-F551-9311-AA9A676E1F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4373" y="4325797"/>
            <a:ext cx="2087130" cy="141812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E60E2D9-B9C2-4B52-A60C-F5ADFEC9D4CF}"/>
              </a:ext>
            </a:extLst>
          </p:cNvPr>
          <p:cNvSpPr>
            <a:spLocks noGrp="1" noChangeArrowheads="1"/>
          </p:cNvSpPr>
          <p:nvPr>
            <p:ph type="title"/>
          </p:nvPr>
        </p:nvSpPr>
        <p:spPr/>
        <p:txBody>
          <a:bodyPr/>
          <a:lstStyle/>
          <a:p>
            <a:r>
              <a:rPr lang="en-GB" altLang="en-US">
                <a:ea typeface="ＭＳ Ｐゴシック" panose="020B0600070205080204" pitchFamily="34" charset="-128"/>
              </a:rPr>
              <a:t>Understanding the jargon</a:t>
            </a:r>
          </a:p>
        </p:txBody>
      </p:sp>
      <p:sp>
        <p:nvSpPr>
          <p:cNvPr id="102403" name="Content Placeholder 2">
            <a:extLst>
              <a:ext uri="{FF2B5EF4-FFF2-40B4-BE49-F238E27FC236}">
                <a16:creationId xmlns:a16="http://schemas.microsoft.com/office/drawing/2014/main" id="{DBADDD63-51EE-41BE-9AA1-B087D0749FA1}"/>
              </a:ext>
            </a:extLst>
          </p:cNvPr>
          <p:cNvSpPr>
            <a:spLocks noGrp="1" noChangeArrowheads="1"/>
          </p:cNvSpPr>
          <p:nvPr>
            <p:ph idx="1"/>
          </p:nvPr>
        </p:nvSpPr>
        <p:spPr>
          <a:xfrm>
            <a:off x="430213" y="1417638"/>
            <a:ext cx="3673475" cy="4829175"/>
          </a:xfrm>
        </p:spPr>
        <p:txBody>
          <a:bodyPr/>
          <a:lstStyle/>
          <a:p>
            <a:pPr marL="0" indent="0">
              <a:buFontTx/>
              <a:buNone/>
              <a:defRPr/>
            </a:pPr>
            <a:r>
              <a:rPr lang="en-GB" altLang="en-US" sz="1200" dirty="0">
                <a:ea typeface="ＭＳ Ｐゴシック" panose="020B0600070205080204" pitchFamily="34" charset="-128"/>
              </a:rPr>
              <a:t>AH – Affordable housing</a:t>
            </a:r>
          </a:p>
          <a:p>
            <a:pPr marL="0" indent="0">
              <a:buFontTx/>
              <a:buNone/>
              <a:defRPr/>
            </a:pPr>
            <a:r>
              <a:rPr lang="en-GB" altLang="en-US" sz="1200" dirty="0">
                <a:ea typeface="ＭＳ Ｐゴシック" panose="020B0600070205080204" pitchFamily="34" charset="-128"/>
              </a:rPr>
              <a:t>AMR – Annual Monitoring Report</a:t>
            </a:r>
          </a:p>
          <a:p>
            <a:pPr marL="0" indent="0">
              <a:buFontTx/>
              <a:buNone/>
              <a:defRPr/>
            </a:pPr>
            <a:r>
              <a:rPr lang="en-GB" sz="1200" dirty="0"/>
              <a:t>AONB – Area of Outstanding Natural Beauty</a:t>
            </a:r>
          </a:p>
          <a:p>
            <a:pPr marL="0" indent="0">
              <a:buFontTx/>
              <a:buNone/>
              <a:defRPr/>
            </a:pPr>
            <a:r>
              <a:rPr lang="en-GB" sz="1200" dirty="0"/>
              <a:t>AQMA – Air Quality Management Area</a:t>
            </a:r>
          </a:p>
          <a:p>
            <a:pPr marL="0" indent="0">
              <a:buFontTx/>
              <a:buNone/>
              <a:defRPr/>
            </a:pPr>
            <a:r>
              <a:rPr lang="en-GB" altLang="en-US" sz="1200" dirty="0">
                <a:ea typeface="ＭＳ Ｐゴシック" panose="020B0600070205080204" pitchFamily="34" charset="-128"/>
              </a:rPr>
              <a:t>BNG – Biodiversity Net Gain</a:t>
            </a:r>
          </a:p>
          <a:p>
            <a:pPr marL="0" indent="0">
              <a:buFontTx/>
              <a:buNone/>
              <a:defRPr/>
            </a:pPr>
            <a:r>
              <a:rPr lang="en-GB" sz="1200" dirty="0"/>
              <a:t>CIL – Community Infrastructure Levy</a:t>
            </a:r>
          </a:p>
          <a:p>
            <a:pPr marL="0" indent="0">
              <a:buFontTx/>
              <a:buNone/>
              <a:defRPr/>
            </a:pPr>
            <a:r>
              <a:rPr lang="en-GB" sz="1200" dirty="0"/>
              <a:t>CPO – Compulsory Purchase Order</a:t>
            </a:r>
          </a:p>
          <a:p>
            <a:pPr marL="0" indent="0">
              <a:buFontTx/>
              <a:buNone/>
              <a:defRPr/>
            </a:pPr>
            <a:r>
              <a:rPr lang="en-GB" sz="1200" dirty="0"/>
              <a:t>DAS – Design and Access Statement</a:t>
            </a:r>
          </a:p>
          <a:p>
            <a:pPr marL="0" indent="0">
              <a:buFontTx/>
              <a:buNone/>
              <a:defRPr/>
            </a:pPr>
            <a:r>
              <a:rPr lang="en-GB" altLang="en-US" sz="1200" dirty="0">
                <a:ea typeface="ＭＳ Ｐゴシック" panose="020B0600070205080204" pitchFamily="34" charset="-128"/>
              </a:rPr>
              <a:t>DP – Development Plan</a:t>
            </a:r>
          </a:p>
          <a:p>
            <a:pPr marL="0" indent="0">
              <a:buFontTx/>
              <a:buNone/>
              <a:defRPr/>
            </a:pPr>
            <a:r>
              <a:rPr lang="en-GB" altLang="en-US" sz="1200" dirty="0">
                <a:ea typeface="ＭＳ Ｐゴシック" panose="020B0600070205080204" pitchFamily="34" charset="-128"/>
              </a:rPr>
              <a:t>EIA – Environmental Impact Assessment</a:t>
            </a:r>
          </a:p>
          <a:p>
            <a:pPr marL="0" indent="0">
              <a:buFontTx/>
              <a:buNone/>
              <a:defRPr/>
            </a:pPr>
            <a:r>
              <a:rPr lang="en-GB" sz="1200" dirty="0"/>
              <a:t>GPDO – General Permitted Development Order</a:t>
            </a:r>
          </a:p>
          <a:p>
            <a:pPr marL="0" indent="0">
              <a:buFontTx/>
              <a:buNone/>
              <a:defRPr/>
            </a:pPr>
            <a:r>
              <a:rPr lang="en-GB" sz="1200" dirty="0"/>
              <a:t>HDT – Housing Delivery Test</a:t>
            </a:r>
          </a:p>
          <a:p>
            <a:pPr marL="0" indent="0">
              <a:buFontTx/>
              <a:buNone/>
              <a:defRPr/>
            </a:pPr>
            <a:r>
              <a:rPr lang="en-GB" altLang="en-US" sz="1200" dirty="0">
                <a:ea typeface="ＭＳ Ｐゴシック" panose="020B0600070205080204" pitchFamily="34" charset="-128"/>
              </a:rPr>
              <a:t>HER – Historic Environment Record</a:t>
            </a:r>
          </a:p>
          <a:p>
            <a:pPr marL="0" indent="0">
              <a:buFontTx/>
              <a:buNone/>
              <a:defRPr/>
            </a:pPr>
            <a:r>
              <a:rPr lang="en-GB" sz="1200" dirty="0"/>
              <a:t>HMO – House in Multiple Occupation</a:t>
            </a:r>
          </a:p>
          <a:p>
            <a:pPr marL="0" indent="0">
              <a:buFontTx/>
              <a:buNone/>
              <a:defRPr/>
            </a:pPr>
            <a:r>
              <a:rPr lang="en-GB" altLang="en-US" sz="1200" dirty="0">
                <a:ea typeface="ＭＳ Ｐゴシック" panose="020B0600070205080204" pitchFamily="34" charset="-128"/>
              </a:rPr>
              <a:t>HRA – Habitats Regulation Assessment</a:t>
            </a:r>
          </a:p>
          <a:p>
            <a:pPr marL="0" indent="0">
              <a:buFontTx/>
              <a:buNone/>
              <a:defRPr/>
            </a:pPr>
            <a:r>
              <a:rPr lang="en-GB" sz="1200" dirty="0"/>
              <a:t>LBC – Listed Building Consent</a:t>
            </a:r>
          </a:p>
          <a:p>
            <a:pPr marL="0" indent="0">
              <a:buFontTx/>
              <a:buNone/>
              <a:defRPr/>
            </a:pPr>
            <a:r>
              <a:rPr lang="en-GB" sz="1200" dirty="0"/>
              <a:t>LDC – Lawful Development Certificate</a:t>
            </a:r>
          </a:p>
          <a:p>
            <a:pPr marL="0" indent="0">
              <a:buFontTx/>
              <a:buNone/>
              <a:defRPr/>
            </a:pPr>
            <a:r>
              <a:rPr lang="en-GB" sz="1200" dirty="0"/>
              <a:t>LDO – Local Development Order</a:t>
            </a:r>
          </a:p>
          <a:p>
            <a:pPr marL="0" indent="0">
              <a:buFontTx/>
              <a:buNone/>
              <a:defRPr/>
            </a:pPr>
            <a:r>
              <a:rPr lang="en-GB" sz="1200" dirty="0"/>
              <a:t>LNR – Local Nature Reserve</a:t>
            </a:r>
          </a:p>
          <a:p>
            <a:pPr marL="0" indent="0">
              <a:buFontTx/>
              <a:buNone/>
              <a:defRPr/>
            </a:pPr>
            <a:r>
              <a:rPr lang="en-GB" altLang="en-US" sz="1200" dirty="0"/>
              <a:t>LP – Local Plan</a:t>
            </a:r>
          </a:p>
          <a:p>
            <a:pPr marL="0" indent="0">
              <a:buFontTx/>
              <a:buNone/>
              <a:defRPr/>
            </a:pPr>
            <a:r>
              <a:rPr lang="en-GB" altLang="en-US" sz="1200" dirty="0"/>
              <a:t>LPA – Local Planning Authority</a:t>
            </a:r>
          </a:p>
          <a:p>
            <a:pPr marL="0" indent="0">
              <a:buFontTx/>
              <a:buNone/>
              <a:defRPr/>
            </a:pPr>
            <a:endParaRPr lang="en-GB" altLang="en-US" sz="1200" dirty="0"/>
          </a:p>
          <a:p>
            <a:pPr marL="0" indent="0">
              <a:buFontTx/>
              <a:buNone/>
              <a:defRPr/>
            </a:pPr>
            <a:endParaRPr lang="en-GB" altLang="en-US" dirty="0">
              <a:ea typeface="ＭＳ Ｐゴシック" panose="020B0600070205080204" pitchFamily="34" charset="-128"/>
            </a:endParaRPr>
          </a:p>
          <a:p>
            <a:pPr>
              <a:defRPr/>
            </a:pPr>
            <a:endParaRPr lang="en-GB" altLang="en-US" dirty="0">
              <a:ea typeface="ＭＳ Ｐゴシック" panose="020B0600070205080204" pitchFamily="34" charset="-128"/>
            </a:endParaRPr>
          </a:p>
          <a:p>
            <a:pPr>
              <a:defRPr/>
            </a:pPr>
            <a:endParaRPr lang="en-GB" altLang="en-US" dirty="0">
              <a:ea typeface="ＭＳ Ｐゴシック" panose="020B0600070205080204" pitchFamily="34" charset="-128"/>
            </a:endParaRPr>
          </a:p>
        </p:txBody>
      </p:sp>
      <p:sp>
        <p:nvSpPr>
          <p:cNvPr id="99332" name="TextBox 1">
            <a:extLst>
              <a:ext uri="{FF2B5EF4-FFF2-40B4-BE49-F238E27FC236}">
                <a16:creationId xmlns:a16="http://schemas.microsoft.com/office/drawing/2014/main" id="{7FA72EF3-4FFE-49B9-AFFF-711D3A6A3599}"/>
              </a:ext>
            </a:extLst>
          </p:cNvPr>
          <p:cNvSpPr txBox="1">
            <a:spLocks noChangeArrowheads="1"/>
          </p:cNvSpPr>
          <p:nvPr/>
        </p:nvSpPr>
        <p:spPr bwMode="auto">
          <a:xfrm>
            <a:off x="4957763" y="1352550"/>
            <a:ext cx="3960812"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NDO – Neighbourhood Development Order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NPPF – National Planning Policy Framework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OAN – Objectively Assessed Need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PD – Permitted Development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PINS – Planning Inspectorate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PPA – Planning Performance Agreement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PPG – Planning Practice Guidance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Pre app – pre application discussions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RIGS – Regionally Important Geological Sites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S106 – Planning obligation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SA – Sustainability Appraisal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SAC – Special Areas of Conservation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SEA – Strategic Environmental Assessment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SEP – Strategic Economic Plan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SFRA – Strategic Flood Risk Assessment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SHLAA – Strategic Housing Land Availability Assessment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SPA – Special Protection Areas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SPD – Supplementary Planning Document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SRN – Strategic Road Net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SSSI – Site of Special Scientific Interest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work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TA – Transport Assessment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TPO – Tree Preservation Order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UCO – Use Class Order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60"/>
          <p:cNvSpPr txBox="1">
            <a:spLocks noGrp="1"/>
          </p:cNvSpPr>
          <p:nvPr>
            <p:ph type="title"/>
          </p:nvPr>
        </p:nvSpPr>
        <p:spPr>
          <a:xfrm>
            <a:off x="584200" y="274637"/>
            <a:ext cx="891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Thank You</a:t>
            </a:r>
            <a:endParaRPr/>
          </a:p>
        </p:txBody>
      </p:sp>
      <p:sp>
        <p:nvSpPr>
          <p:cNvPr id="1018" name="Google Shape;1018;p160"/>
          <p:cNvSpPr txBox="1">
            <a:spLocks noGrp="1"/>
          </p:cNvSpPr>
          <p:nvPr>
            <p:ph type="body" idx="1"/>
          </p:nvPr>
        </p:nvSpPr>
        <p:spPr>
          <a:xfrm>
            <a:off x="406400" y="1365373"/>
            <a:ext cx="6696765" cy="2438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600" dirty="0"/>
              <a:t>We’ll stop the recording here and take questions</a:t>
            </a:r>
          </a:p>
          <a:p>
            <a:pPr marL="0" lvl="0" indent="0" algn="l" rtl="0">
              <a:spcBef>
                <a:spcPts val="360"/>
              </a:spcBef>
              <a:spcAft>
                <a:spcPts val="0"/>
              </a:spcAft>
              <a:buNone/>
            </a:pPr>
            <a:endParaRPr lang="en-US" sz="3600" dirty="0"/>
          </a:p>
          <a:p>
            <a:pPr marL="0" lvl="0" indent="0" algn="l" rtl="0">
              <a:spcBef>
                <a:spcPts val="360"/>
              </a:spcBef>
              <a:spcAft>
                <a:spcPts val="0"/>
              </a:spcAft>
              <a:buNone/>
            </a:pPr>
            <a:r>
              <a:rPr lang="en-US" sz="3600" dirty="0"/>
              <a:t>Presentations and recording will be available on the LGA site</a:t>
            </a:r>
            <a:endParaRPr sz="3600" dirty="0"/>
          </a:p>
          <a:p>
            <a:pPr marL="0" lvl="0" indent="0" algn="l" rtl="0">
              <a:spcBef>
                <a:spcPts val="360"/>
              </a:spcBef>
              <a:spcAft>
                <a:spcPts val="0"/>
              </a:spcAft>
              <a:buNone/>
            </a:pPr>
            <a:endParaRPr dirty="0"/>
          </a:p>
        </p:txBody>
      </p:sp>
      <p:pic>
        <p:nvPicPr>
          <p:cNvPr id="3" name="Picture 2">
            <a:extLst>
              <a:ext uri="{FF2B5EF4-FFF2-40B4-BE49-F238E27FC236}">
                <a16:creationId xmlns:a16="http://schemas.microsoft.com/office/drawing/2014/main" id="{AAA7B705-E19B-3247-C817-20C308B6E637}"/>
              </a:ext>
            </a:extLst>
          </p:cNvPr>
          <p:cNvPicPr>
            <a:picLocks noChangeAspect="1"/>
          </p:cNvPicPr>
          <p:nvPr/>
        </p:nvPicPr>
        <p:blipFill>
          <a:blip r:embed="rId3"/>
          <a:stretch>
            <a:fillRect/>
          </a:stretch>
        </p:blipFill>
        <p:spPr>
          <a:xfrm>
            <a:off x="7204897" y="587673"/>
            <a:ext cx="1748117" cy="1143000"/>
          </a:xfrm>
          <a:prstGeom prst="rect">
            <a:avLst/>
          </a:prstGeom>
        </p:spPr>
      </p:pic>
      <p:sp>
        <p:nvSpPr>
          <p:cNvPr id="6" name="TextBox 5">
            <a:extLst>
              <a:ext uri="{FF2B5EF4-FFF2-40B4-BE49-F238E27FC236}">
                <a16:creationId xmlns:a16="http://schemas.microsoft.com/office/drawing/2014/main" id="{6062F852-356F-D04E-3231-0892C6C2883A}"/>
              </a:ext>
            </a:extLst>
          </p:cNvPr>
          <p:cNvSpPr txBox="1"/>
          <p:nvPr/>
        </p:nvSpPr>
        <p:spPr>
          <a:xfrm>
            <a:off x="247374" y="4916557"/>
            <a:ext cx="5928139" cy="1077218"/>
          </a:xfrm>
          <a:prstGeom prst="rect">
            <a:avLst/>
          </a:prstGeom>
          <a:noFill/>
        </p:spPr>
        <p:txBody>
          <a:bodyPr wrap="square">
            <a:spAutoFit/>
          </a:bodyPr>
          <a:lstStyle/>
          <a:p>
            <a:r>
              <a:rPr kumimoji="0" lang="en-GB" altLang="en-US" sz="3200" b="1" i="0" u="none" strike="noStrike" kern="0" cap="none" spc="0" normalizeH="0" baseline="0" noProof="0" dirty="0">
                <a:ln>
                  <a:noFill/>
                </a:ln>
                <a:solidFill>
                  <a:srgbClr val="669900"/>
                </a:solidFill>
                <a:effectLst/>
                <a:uLnTx/>
                <a:uFillTx/>
                <a:latin typeface="Arial"/>
                <a:ea typeface="ＭＳ Ｐゴシック" panose="020B0600070205080204" pitchFamily="34" charset="-128"/>
                <a:cs typeface="Arial"/>
                <a:sym typeface="Arial"/>
              </a:rPr>
              <a:t>Stay in touch: we are at local.gov.uk/pas</a:t>
            </a:r>
            <a:endParaRPr lang="en-GB" sz="3200" dirty="0"/>
          </a:p>
        </p:txBody>
      </p:sp>
      <p:pic>
        <p:nvPicPr>
          <p:cNvPr id="7" name="Picture 2">
            <a:extLst>
              <a:ext uri="{FF2B5EF4-FFF2-40B4-BE49-F238E27FC236}">
                <a16:creationId xmlns:a16="http://schemas.microsoft.com/office/drawing/2014/main" id="{61AED9F3-2171-EBAC-73D2-861E64FB6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855" y="4309374"/>
            <a:ext cx="3493679" cy="20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3">
            <a:extLst>
              <a:ext uri="{FF2B5EF4-FFF2-40B4-BE49-F238E27FC236}">
                <a16:creationId xmlns:a16="http://schemas.microsoft.com/office/drawing/2014/main" id="{239E330C-5D8F-12A1-4FA9-61A867D433AC}"/>
              </a:ext>
            </a:extLst>
          </p:cNvPr>
          <p:cNvSpPr/>
          <p:nvPr/>
        </p:nvSpPr>
        <p:spPr bwMode="auto">
          <a:xfrm rot="7073456">
            <a:off x="8593421" y="4365735"/>
            <a:ext cx="1143666" cy="511119"/>
          </a:xfrm>
          <a:prstGeom prst="rightArrow">
            <a:avLst/>
          </a:prstGeom>
          <a:solidFill>
            <a:srgbClr val="FF0000"/>
          </a:solidFill>
          <a:ln>
            <a:noFill/>
          </a:ln>
          <a:effectLst/>
        </p:spPr>
        <p:txBody>
          <a:bodyPr lIns="74295" tIns="37148" rIns="74295" bIns="37148" anchor="ctr"/>
          <a:lstStyle/>
          <a:p>
            <a:pPr>
              <a:defRPr/>
            </a:pPr>
            <a:endParaRPr lang="en-GB" sz="3575"/>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8" name="Google Shape;338;p80"/>
          <p:cNvPicPr preferRelativeResize="0"/>
          <p:nvPr/>
        </p:nvPicPr>
        <p:blipFill rotWithShape="1">
          <a:blip r:embed="rId3">
            <a:alphaModFix/>
          </a:blip>
          <a:srcRect/>
          <a:stretch/>
        </p:blipFill>
        <p:spPr>
          <a:xfrm>
            <a:off x="7519987" y="606425"/>
            <a:ext cx="2152650" cy="1905000"/>
          </a:xfrm>
          <a:prstGeom prst="rect">
            <a:avLst/>
          </a:prstGeom>
          <a:noFill/>
          <a:ln>
            <a:noFill/>
          </a:ln>
        </p:spPr>
      </p:pic>
      <p:sp>
        <p:nvSpPr>
          <p:cNvPr id="333" name="Google Shape;333;p80"/>
          <p:cNvSpPr txBox="1">
            <a:spLocks noGrp="1"/>
          </p:cNvSpPr>
          <p:nvPr>
            <p:ph type="title" idx="4294967295"/>
          </p:nvPr>
        </p:nvSpPr>
        <p:spPr>
          <a:xfrm>
            <a:off x="241300" y="677862"/>
            <a:ext cx="8915400" cy="50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69900"/>
              </a:buClr>
              <a:buSzPts val="4000"/>
              <a:buFont typeface="Arial"/>
              <a:buNone/>
            </a:pPr>
            <a:r>
              <a:rPr lang="en-US" sz="4000" b="1" i="0" u="none" strike="noStrike" cap="none">
                <a:solidFill>
                  <a:srgbClr val="669900"/>
                </a:solidFill>
                <a:latin typeface="Arial"/>
                <a:ea typeface="Arial"/>
                <a:cs typeface="Arial"/>
                <a:sym typeface="Arial"/>
              </a:rPr>
              <a:t>Planning creates headlines</a:t>
            </a:r>
            <a:br>
              <a:rPr lang="en-US" sz="4000" b="1" i="0" u="none" strike="noStrike" cap="none">
                <a:solidFill>
                  <a:srgbClr val="669900"/>
                </a:solidFill>
                <a:latin typeface="Arial"/>
                <a:ea typeface="Arial"/>
                <a:cs typeface="Arial"/>
                <a:sym typeface="Arial"/>
              </a:rPr>
            </a:br>
            <a:endParaRPr/>
          </a:p>
        </p:txBody>
      </p:sp>
      <p:pic>
        <p:nvPicPr>
          <p:cNvPr id="334" name="Google Shape;334;p80"/>
          <p:cNvPicPr preferRelativeResize="0"/>
          <p:nvPr/>
        </p:nvPicPr>
        <p:blipFill rotWithShape="1">
          <a:blip r:embed="rId4">
            <a:alphaModFix/>
          </a:blip>
          <a:srcRect/>
          <a:stretch/>
        </p:blipFill>
        <p:spPr>
          <a:xfrm>
            <a:off x="523874" y="1427367"/>
            <a:ext cx="4591051" cy="1727200"/>
          </a:xfrm>
          <a:prstGeom prst="rect">
            <a:avLst/>
          </a:prstGeom>
          <a:noFill/>
          <a:ln>
            <a:noFill/>
          </a:ln>
        </p:spPr>
      </p:pic>
      <p:pic>
        <p:nvPicPr>
          <p:cNvPr id="335" name="Google Shape;335;p80"/>
          <p:cNvPicPr preferRelativeResize="0"/>
          <p:nvPr/>
        </p:nvPicPr>
        <p:blipFill rotWithShape="1">
          <a:blip r:embed="rId5">
            <a:alphaModFix/>
          </a:blip>
          <a:srcRect b="90968"/>
          <a:stretch/>
        </p:blipFill>
        <p:spPr>
          <a:xfrm rot="20327561">
            <a:off x="338132" y="4069717"/>
            <a:ext cx="3621297" cy="421512"/>
          </a:xfrm>
          <a:prstGeom prst="rect">
            <a:avLst/>
          </a:prstGeom>
          <a:noFill/>
          <a:ln>
            <a:noFill/>
          </a:ln>
        </p:spPr>
      </p:pic>
      <p:pic>
        <p:nvPicPr>
          <p:cNvPr id="5" name="Picture 4">
            <a:extLst>
              <a:ext uri="{FF2B5EF4-FFF2-40B4-BE49-F238E27FC236}">
                <a16:creationId xmlns:a16="http://schemas.microsoft.com/office/drawing/2014/main" id="{FECA9875-66AB-8444-DCC1-7CF0BDE81BF7}"/>
              </a:ext>
            </a:extLst>
          </p:cNvPr>
          <p:cNvPicPr>
            <a:picLocks noChangeAspect="1"/>
          </p:cNvPicPr>
          <p:nvPr/>
        </p:nvPicPr>
        <p:blipFill>
          <a:blip r:embed="rId6"/>
          <a:stretch>
            <a:fillRect/>
          </a:stretch>
        </p:blipFill>
        <p:spPr>
          <a:xfrm>
            <a:off x="4340021" y="2578493"/>
            <a:ext cx="2859272" cy="1493649"/>
          </a:xfrm>
          <a:prstGeom prst="rect">
            <a:avLst/>
          </a:prstGeom>
        </p:spPr>
      </p:pic>
      <p:pic>
        <p:nvPicPr>
          <p:cNvPr id="336" name="Google Shape;336;p80"/>
          <p:cNvPicPr preferRelativeResize="0"/>
          <p:nvPr/>
        </p:nvPicPr>
        <p:blipFill rotWithShape="1">
          <a:blip r:embed="rId7">
            <a:alphaModFix/>
          </a:blip>
          <a:srcRect/>
          <a:stretch/>
        </p:blipFill>
        <p:spPr>
          <a:xfrm>
            <a:off x="5372456" y="2863206"/>
            <a:ext cx="4162425" cy="2409825"/>
          </a:xfrm>
          <a:prstGeom prst="rect">
            <a:avLst/>
          </a:prstGeom>
          <a:noFill/>
          <a:ln>
            <a:noFill/>
          </a:ln>
        </p:spPr>
      </p:pic>
      <p:pic>
        <p:nvPicPr>
          <p:cNvPr id="2" name="Google Shape;345;p81">
            <a:extLst>
              <a:ext uri="{FF2B5EF4-FFF2-40B4-BE49-F238E27FC236}">
                <a16:creationId xmlns:a16="http://schemas.microsoft.com/office/drawing/2014/main" id="{B1F62AD0-598E-8AC0-F94D-6D47C261FE88}"/>
              </a:ext>
            </a:extLst>
          </p:cNvPr>
          <p:cNvPicPr preferRelativeResize="0"/>
          <p:nvPr/>
        </p:nvPicPr>
        <p:blipFill>
          <a:blip r:embed="rId8">
            <a:alphaModFix/>
          </a:blip>
          <a:stretch>
            <a:fillRect/>
          </a:stretch>
        </p:blipFill>
        <p:spPr>
          <a:xfrm rot="20582062">
            <a:off x="4559624" y="1182762"/>
            <a:ext cx="4750264" cy="5370437"/>
          </a:xfrm>
          <a:prstGeom prst="rect">
            <a:avLst/>
          </a:prstGeom>
          <a:noFill/>
          <a:ln>
            <a:noFill/>
          </a:ln>
          <a:effectLst>
            <a:outerShdw blurRad="57150" dist="200025" dir="2760000" algn="bl" rotWithShape="0">
              <a:srgbClr val="000000">
                <a:alpha val="50000"/>
              </a:srgbClr>
            </a:outerShdw>
          </a:effectLst>
        </p:spPr>
      </p:pic>
      <p:pic>
        <p:nvPicPr>
          <p:cNvPr id="337" name="Google Shape;337;p80"/>
          <p:cNvPicPr preferRelativeResize="0"/>
          <p:nvPr/>
        </p:nvPicPr>
        <p:blipFill rotWithShape="1">
          <a:blip r:embed="rId9">
            <a:alphaModFix/>
          </a:blip>
          <a:srcRect/>
          <a:stretch/>
        </p:blipFill>
        <p:spPr>
          <a:xfrm rot="480000">
            <a:off x="6129337" y="5892800"/>
            <a:ext cx="3443287" cy="576262"/>
          </a:xfrm>
          <a:prstGeom prst="rect">
            <a:avLst/>
          </a:prstGeom>
          <a:noFill/>
          <a:ln>
            <a:noFill/>
          </a:ln>
        </p:spPr>
      </p:pic>
      <p:pic>
        <p:nvPicPr>
          <p:cNvPr id="3" name="Google Shape;346;p81">
            <a:extLst>
              <a:ext uri="{FF2B5EF4-FFF2-40B4-BE49-F238E27FC236}">
                <a16:creationId xmlns:a16="http://schemas.microsoft.com/office/drawing/2014/main" id="{55508FB8-D28F-C337-84C6-4A03E2AEE0E3}"/>
              </a:ext>
            </a:extLst>
          </p:cNvPr>
          <p:cNvPicPr preferRelativeResize="0"/>
          <p:nvPr/>
        </p:nvPicPr>
        <p:blipFill>
          <a:blip r:embed="rId10">
            <a:alphaModFix/>
          </a:blip>
          <a:stretch>
            <a:fillRect/>
          </a:stretch>
        </p:blipFill>
        <p:spPr>
          <a:xfrm rot="427515">
            <a:off x="203645" y="1480625"/>
            <a:ext cx="4698535" cy="3576107"/>
          </a:xfrm>
          <a:prstGeom prst="rect">
            <a:avLst/>
          </a:prstGeom>
          <a:noFill/>
          <a:ln>
            <a:noFill/>
          </a:ln>
          <a:effectLst>
            <a:outerShdw blurRad="57150" dist="152400" dir="162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fill="hold"/>
                                        <p:tgtEl>
                                          <p:spTgt spid="334"/>
                                        </p:tgtEl>
                                        <p:attrNameLst>
                                          <p:attrName>ppt_x</p:attrName>
                                        </p:attrNameLst>
                                      </p:cBhvr>
                                      <p:tavLst>
                                        <p:tav tm="0">
                                          <p:val>
                                            <p:strVal val="#ppt_x"/>
                                          </p:val>
                                        </p:tav>
                                        <p:tav tm="100000">
                                          <p:val>
                                            <p:strVal val="#ppt_x"/>
                                          </p:val>
                                        </p:tav>
                                      </p:tavLst>
                                    </p:anim>
                                    <p:anim calcmode="lin" valueType="num">
                                      <p:cBhvr additive="base">
                                        <p:cTn id="8" dur="500" fill="hold"/>
                                        <p:tgtEl>
                                          <p:spTgt spid="3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8"/>
                                        </p:tgtEl>
                                        <p:attrNameLst>
                                          <p:attrName>style.visibility</p:attrName>
                                        </p:attrNameLst>
                                      </p:cBhvr>
                                      <p:to>
                                        <p:strVal val="visible"/>
                                      </p:to>
                                    </p:set>
                                    <p:anim calcmode="lin" valueType="num">
                                      <p:cBhvr additive="base">
                                        <p:cTn id="13" dur="500" fill="hold"/>
                                        <p:tgtEl>
                                          <p:spTgt spid="338"/>
                                        </p:tgtEl>
                                        <p:attrNameLst>
                                          <p:attrName>ppt_x</p:attrName>
                                        </p:attrNameLst>
                                      </p:cBhvr>
                                      <p:tavLst>
                                        <p:tav tm="0">
                                          <p:val>
                                            <p:strVal val="#ppt_x"/>
                                          </p:val>
                                        </p:tav>
                                        <p:tav tm="100000">
                                          <p:val>
                                            <p:strVal val="#ppt_x"/>
                                          </p:val>
                                        </p:tav>
                                      </p:tavLst>
                                    </p:anim>
                                    <p:anim calcmode="lin" valueType="num">
                                      <p:cBhvr additive="base">
                                        <p:cTn id="14"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5"/>
                                        </p:tgtEl>
                                        <p:attrNameLst>
                                          <p:attrName>style.visibility</p:attrName>
                                        </p:attrNameLst>
                                      </p:cBhvr>
                                      <p:to>
                                        <p:strVal val="visible"/>
                                      </p:to>
                                    </p:set>
                                    <p:anim calcmode="lin" valueType="num">
                                      <p:cBhvr additive="base">
                                        <p:cTn id="19" dur="500" fill="hold"/>
                                        <p:tgtEl>
                                          <p:spTgt spid="335"/>
                                        </p:tgtEl>
                                        <p:attrNameLst>
                                          <p:attrName>ppt_x</p:attrName>
                                        </p:attrNameLst>
                                      </p:cBhvr>
                                      <p:tavLst>
                                        <p:tav tm="0">
                                          <p:val>
                                            <p:strVal val="#ppt_x"/>
                                          </p:val>
                                        </p:tav>
                                        <p:tav tm="100000">
                                          <p:val>
                                            <p:strVal val="#ppt_x"/>
                                          </p:val>
                                        </p:tav>
                                      </p:tavLst>
                                    </p:anim>
                                    <p:anim calcmode="lin" valueType="num">
                                      <p:cBhvr additive="base">
                                        <p:cTn id="2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6"/>
                                        </p:tgtEl>
                                        <p:attrNameLst>
                                          <p:attrName>style.visibility</p:attrName>
                                        </p:attrNameLst>
                                      </p:cBhvr>
                                      <p:to>
                                        <p:strVal val="visible"/>
                                      </p:to>
                                    </p:set>
                                    <p:anim calcmode="lin" valueType="num">
                                      <p:cBhvr additive="base">
                                        <p:cTn id="31" dur="500" fill="hold"/>
                                        <p:tgtEl>
                                          <p:spTgt spid="336"/>
                                        </p:tgtEl>
                                        <p:attrNameLst>
                                          <p:attrName>ppt_x</p:attrName>
                                        </p:attrNameLst>
                                      </p:cBhvr>
                                      <p:tavLst>
                                        <p:tav tm="0">
                                          <p:val>
                                            <p:strVal val="#ppt_x"/>
                                          </p:val>
                                        </p:tav>
                                        <p:tav tm="100000">
                                          <p:val>
                                            <p:strVal val="#ppt_x"/>
                                          </p:val>
                                        </p:tav>
                                      </p:tavLst>
                                    </p:anim>
                                    <p:anim calcmode="lin" valueType="num">
                                      <p:cBhvr additive="base">
                                        <p:cTn id="32" dur="500" fill="hold"/>
                                        <p:tgtEl>
                                          <p:spTgt spid="3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7"/>
                                        </p:tgtEl>
                                        <p:attrNameLst>
                                          <p:attrName>style.visibility</p:attrName>
                                        </p:attrNameLst>
                                      </p:cBhvr>
                                      <p:to>
                                        <p:strVal val="visible"/>
                                      </p:to>
                                    </p:set>
                                    <p:anim calcmode="lin" valueType="num">
                                      <p:cBhvr additive="base">
                                        <p:cTn id="37" dur="500" fill="hold"/>
                                        <p:tgtEl>
                                          <p:spTgt spid="337"/>
                                        </p:tgtEl>
                                        <p:attrNameLst>
                                          <p:attrName>ppt_x</p:attrName>
                                        </p:attrNameLst>
                                      </p:cBhvr>
                                      <p:tavLst>
                                        <p:tav tm="0">
                                          <p:val>
                                            <p:strVal val="#ppt_x"/>
                                          </p:val>
                                        </p:tav>
                                        <p:tav tm="100000">
                                          <p:val>
                                            <p:strVal val="#ppt_x"/>
                                          </p:val>
                                        </p:tav>
                                      </p:tavLst>
                                    </p:anim>
                                    <p:anim calcmode="lin" valueType="num">
                                      <p:cBhvr additive="base">
                                        <p:cTn id="38" dur="500" fill="hold"/>
                                        <p:tgtEl>
                                          <p:spTgt spid="3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82"/>
          <p:cNvSpPr txBox="1"/>
          <p:nvPr/>
        </p:nvSpPr>
        <p:spPr>
          <a:xfrm>
            <a:off x="684100" y="393350"/>
            <a:ext cx="7949100" cy="9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82"/>
          <p:cNvSpPr txBox="1"/>
          <p:nvPr/>
        </p:nvSpPr>
        <p:spPr>
          <a:xfrm>
            <a:off x="527475" y="0"/>
            <a:ext cx="9086400" cy="141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000" b="1" dirty="0">
                <a:solidFill>
                  <a:srgbClr val="669900"/>
                </a:solidFill>
              </a:rPr>
              <a:t>The planning system</a:t>
            </a:r>
            <a:endParaRPr sz="4000" b="1" dirty="0">
              <a:solidFill>
                <a:srgbClr val="669900"/>
              </a:solidFill>
            </a:endParaRPr>
          </a:p>
        </p:txBody>
      </p:sp>
      <p:sp>
        <p:nvSpPr>
          <p:cNvPr id="354" name="Google Shape;354;p82"/>
          <p:cNvSpPr txBox="1"/>
          <p:nvPr/>
        </p:nvSpPr>
        <p:spPr>
          <a:xfrm>
            <a:off x="527475" y="1160420"/>
            <a:ext cx="9060300" cy="5355282"/>
          </a:xfrm>
          <a:prstGeom prst="rect">
            <a:avLst/>
          </a:prstGeom>
          <a:noFill/>
          <a:ln>
            <a:noFill/>
          </a:ln>
        </p:spPr>
        <p:txBody>
          <a:bodyPr spcFirstLastPara="1" wrap="square" lIns="91425" tIns="91425" rIns="91425" bIns="91425" anchor="t" anchorCtr="0">
            <a:spAutoFit/>
          </a:bodyPr>
          <a:lstStyle/>
          <a:p>
            <a:pPr marL="457200" indent="-381000">
              <a:buSzPts val="2400"/>
              <a:buFont typeface="Arial"/>
              <a:buChar char="●"/>
            </a:pPr>
            <a:r>
              <a:rPr lang="en-US" sz="2400" dirty="0"/>
              <a:t>short to long term </a:t>
            </a:r>
            <a:r>
              <a:rPr lang="en-US" sz="2400" b="1" dirty="0"/>
              <a:t>plans</a:t>
            </a:r>
            <a:r>
              <a:rPr lang="en-US" sz="2400" dirty="0"/>
              <a:t> for development needs are produced across a local authority area </a:t>
            </a:r>
          </a:p>
          <a:p>
            <a:pPr marL="76200" lvl="6">
              <a:buSzPts val="2400"/>
            </a:pPr>
            <a:r>
              <a:rPr lang="en-US" sz="2400" dirty="0"/>
              <a:t>	- public consulted</a:t>
            </a:r>
          </a:p>
          <a:p>
            <a:pPr marL="76200" lvl="6">
              <a:buSzPts val="2400"/>
            </a:pPr>
            <a:r>
              <a:rPr lang="en-US" sz="2400" dirty="0"/>
              <a:t>	- evidence based </a:t>
            </a:r>
          </a:p>
          <a:p>
            <a:pPr marL="76200" lvl="6">
              <a:buSzPts val="2400"/>
            </a:pPr>
            <a:r>
              <a:rPr lang="en-US" sz="2400" dirty="0"/>
              <a:t>	- following national rules (regulations)</a:t>
            </a:r>
          </a:p>
          <a:p>
            <a:pPr marL="457200" indent="-381000">
              <a:buSzPts val="2400"/>
              <a:buFont typeface="Arial"/>
              <a:buChar char="●"/>
            </a:pPr>
            <a:r>
              <a:rPr lang="en-US" sz="2400" dirty="0"/>
              <a:t>most decisions on </a:t>
            </a:r>
            <a:r>
              <a:rPr lang="en-US" sz="2400" b="1" dirty="0"/>
              <a:t>Planning applications </a:t>
            </a:r>
            <a:r>
              <a:rPr lang="en-US" sz="2400" dirty="0"/>
              <a:t>for development are decided by </a:t>
            </a:r>
            <a:r>
              <a:rPr lang="en-US" sz="2400" b="1" dirty="0"/>
              <a:t>Local Planning Authorities </a:t>
            </a:r>
            <a:r>
              <a:rPr lang="en-US" sz="2400" dirty="0"/>
              <a:t>(99%)</a:t>
            </a:r>
            <a:r>
              <a:rPr lang="en-US" sz="2400" b="1" dirty="0"/>
              <a:t>,</a:t>
            </a:r>
            <a:r>
              <a:rPr lang="en-US" sz="2400" dirty="0"/>
              <a:t> a small number are made by </a:t>
            </a:r>
            <a:r>
              <a:rPr lang="en-US" sz="2400" b="1" dirty="0"/>
              <a:t>government</a:t>
            </a:r>
            <a:r>
              <a:rPr lang="en-US" sz="2400" dirty="0"/>
              <a:t> (NSIPs &amp; Appeals 1%)</a:t>
            </a:r>
          </a:p>
          <a:p>
            <a:pPr marL="457200" indent="-381000">
              <a:buSzPts val="2400"/>
              <a:buFont typeface="Arial"/>
              <a:buChar char="●"/>
            </a:pPr>
            <a:r>
              <a:rPr lang="en-US" sz="2400" dirty="0"/>
              <a:t>public </a:t>
            </a:r>
            <a:r>
              <a:rPr lang="en-US" sz="2400" b="1" dirty="0"/>
              <a:t>consulted</a:t>
            </a:r>
            <a:r>
              <a:rPr lang="en-US" sz="2400" dirty="0"/>
              <a:t> on applications </a:t>
            </a:r>
          </a:p>
          <a:p>
            <a:pPr marL="457200" indent="-381000">
              <a:buSzPts val="2400"/>
              <a:buFont typeface="Arial"/>
              <a:buChar char="●"/>
            </a:pPr>
            <a:r>
              <a:rPr lang="en-US" sz="2400" dirty="0"/>
              <a:t>applications decided by planning officers (90%+) or by elected councilors on </a:t>
            </a:r>
            <a:r>
              <a:rPr lang="en-US" sz="2400" b="1" dirty="0"/>
              <a:t>planning committees</a:t>
            </a:r>
          </a:p>
          <a:p>
            <a:pPr marL="457200" lvl="0" indent="-381000" algn="l" rtl="0">
              <a:spcBef>
                <a:spcPts val="0"/>
              </a:spcBef>
              <a:spcAft>
                <a:spcPts val="0"/>
              </a:spcAft>
              <a:buSzPts val="2400"/>
              <a:buChar char="●"/>
            </a:pPr>
            <a:r>
              <a:rPr lang="en-US" sz="2400" dirty="0"/>
              <a:t>planning decisions can be </a:t>
            </a:r>
            <a:r>
              <a:rPr lang="en-US" sz="2400" b="1" dirty="0"/>
              <a:t>enforced </a:t>
            </a:r>
            <a:r>
              <a:rPr lang="en-US" sz="2400" dirty="0"/>
              <a:t>(policed/enforcement) with an applicant</a:t>
            </a:r>
            <a:endParaRPr lang="en-US" sz="2400" b="1" dirty="0"/>
          </a:p>
          <a:p>
            <a:pPr marL="457200" lvl="0" indent="-381000" algn="l" rtl="0">
              <a:spcBef>
                <a:spcPts val="0"/>
              </a:spcBef>
              <a:spcAft>
                <a:spcPts val="0"/>
              </a:spcAft>
              <a:buSzPts val="2400"/>
              <a:buChar char="●"/>
            </a:pPr>
            <a:r>
              <a:rPr lang="en-US" sz="2400" dirty="0"/>
              <a:t>Decision can be challenged by </a:t>
            </a:r>
            <a:r>
              <a:rPr lang="en-US" sz="2400" b="1" dirty="0"/>
              <a:t>appeal</a:t>
            </a:r>
            <a:r>
              <a:rPr lang="en-US" sz="2400" dirty="0"/>
              <a:t> or court</a:t>
            </a:r>
          </a:p>
        </p:txBody>
      </p:sp>
    </p:spTree>
    <p:extLst>
      <p:ext uri="{BB962C8B-B14F-4D97-AF65-F5344CB8AC3E}">
        <p14:creationId xmlns:p14="http://schemas.microsoft.com/office/powerpoint/2010/main" val="162150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73"/>
          <p:cNvSpPr txBox="1">
            <a:spLocks noGrp="1"/>
          </p:cNvSpPr>
          <p:nvPr>
            <p:ph type="ctrTitle"/>
          </p:nvPr>
        </p:nvSpPr>
        <p:spPr>
          <a:xfrm>
            <a:off x="992174" y="2492375"/>
            <a:ext cx="8283000" cy="112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Arial"/>
              <a:buNone/>
            </a:pPr>
            <a:r>
              <a:rPr lang="en-US" dirty="0">
                <a:solidFill>
                  <a:schemeClr val="dk1"/>
                </a:solidFill>
              </a:rPr>
              <a:t>Introduction to planning </a:t>
            </a:r>
            <a:endParaRPr dirty="0"/>
          </a:p>
        </p:txBody>
      </p:sp>
      <p:sp>
        <p:nvSpPr>
          <p:cNvPr id="259" name="Google Shape;259;p73"/>
          <p:cNvSpPr txBox="1">
            <a:spLocks noGrp="1"/>
          </p:cNvSpPr>
          <p:nvPr>
            <p:ph type="subTitle" idx="1"/>
          </p:nvPr>
        </p:nvSpPr>
        <p:spPr>
          <a:xfrm>
            <a:off x="630826" y="3486700"/>
            <a:ext cx="9099583" cy="153987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3200"/>
              <a:buFont typeface="Arial"/>
              <a:buNone/>
            </a:pPr>
            <a:endParaRPr lang="en-GB" sz="4000" b="1" dirty="0">
              <a:solidFill>
                <a:schemeClr val="dk1"/>
              </a:solidFill>
            </a:endParaRPr>
          </a:p>
          <a:p>
            <a:pPr marL="0" lvl="0" indent="0" algn="ctr" rtl="0">
              <a:lnSpc>
                <a:spcPct val="100000"/>
              </a:lnSpc>
              <a:spcBef>
                <a:spcPts val="640"/>
              </a:spcBef>
              <a:spcAft>
                <a:spcPts val="0"/>
              </a:spcAft>
              <a:buClr>
                <a:schemeClr val="dk1"/>
              </a:buClr>
              <a:buSzPts val="3200"/>
              <a:buFont typeface="Arial"/>
              <a:buNone/>
            </a:pPr>
            <a:r>
              <a:rPr lang="en-GB" sz="5400" b="1" dirty="0">
                <a:solidFill>
                  <a:schemeClr val="dk1"/>
                </a:solidFill>
              </a:rPr>
              <a:t>The plan</a:t>
            </a:r>
            <a:br>
              <a:rPr lang="en-US" sz="3200" b="0" i="0" u="none" dirty="0">
                <a:solidFill>
                  <a:schemeClr val="dk1"/>
                </a:solidFill>
                <a:latin typeface="Arial"/>
                <a:ea typeface="Arial"/>
                <a:cs typeface="Arial"/>
                <a:sym typeface="Arial"/>
              </a:rPr>
            </a:br>
            <a:endParaRPr dirty="0"/>
          </a:p>
        </p:txBody>
      </p:sp>
      <p:sp>
        <p:nvSpPr>
          <p:cNvPr id="260" name="Google Shape;260;p73"/>
          <p:cNvSpPr txBox="1"/>
          <p:nvPr/>
        </p:nvSpPr>
        <p:spPr>
          <a:xfrm>
            <a:off x="6310312" y="5854700"/>
            <a:ext cx="31671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www.pas.gov.uk</a:t>
            </a:r>
            <a:endParaRPr/>
          </a:p>
        </p:txBody>
      </p:sp>
      <p:sp>
        <p:nvSpPr>
          <p:cNvPr id="261" name="Google Shape;261;p73"/>
          <p:cNvSpPr txBox="1"/>
          <p:nvPr/>
        </p:nvSpPr>
        <p:spPr>
          <a:xfrm>
            <a:off x="992172" y="5788025"/>
            <a:ext cx="21414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r>
              <a:rPr lang="en-US" sz="2400" b="1" dirty="0">
                <a:solidFill>
                  <a:schemeClr val="dk2"/>
                </a:solidFill>
              </a:rPr>
              <a:t>May 2023</a:t>
            </a:r>
            <a:endParaRPr dirty="0"/>
          </a:p>
        </p:txBody>
      </p:sp>
      <p:pic>
        <p:nvPicPr>
          <p:cNvPr id="6" name="Picture 5">
            <a:extLst>
              <a:ext uri="{FF2B5EF4-FFF2-40B4-BE49-F238E27FC236}">
                <a16:creationId xmlns:a16="http://schemas.microsoft.com/office/drawing/2014/main" id="{FEE04379-2182-5FAF-B8DC-C82D6F69D1B3}"/>
              </a:ext>
            </a:extLst>
          </p:cNvPr>
          <p:cNvPicPr>
            <a:picLocks noChangeAspect="1"/>
          </p:cNvPicPr>
          <p:nvPr/>
        </p:nvPicPr>
        <p:blipFill>
          <a:blip r:embed="rId3"/>
          <a:stretch>
            <a:fillRect/>
          </a:stretch>
        </p:blipFill>
        <p:spPr>
          <a:xfrm>
            <a:off x="6866673" y="255650"/>
            <a:ext cx="2408501" cy="1575775"/>
          </a:xfrm>
          <a:prstGeom prst="rect">
            <a:avLst/>
          </a:prstGeom>
        </p:spPr>
      </p:pic>
    </p:spTree>
    <p:extLst>
      <p:ext uri="{BB962C8B-B14F-4D97-AF65-F5344CB8AC3E}">
        <p14:creationId xmlns:p14="http://schemas.microsoft.com/office/powerpoint/2010/main" val="204950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9">
                                            <p:txEl>
                                              <p:pRg st="1" end="1"/>
                                            </p:txEl>
                                          </p:spTgt>
                                        </p:tgtEl>
                                        <p:attrNameLst>
                                          <p:attrName>style.visibility</p:attrName>
                                        </p:attrNameLst>
                                      </p:cBhvr>
                                      <p:to>
                                        <p:strVal val="visible"/>
                                      </p:to>
                                    </p:set>
                                    <p:anim calcmode="lin" valueType="num">
                                      <p:cBhvr>
                                        <p:cTn id="7" dur="1000" fill="hold"/>
                                        <p:tgtEl>
                                          <p:spTgt spid="2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5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13"/>
          <p:cNvSpPr txBox="1">
            <a:spLocks noGrp="1"/>
          </p:cNvSpPr>
          <p:nvPr>
            <p:ph type="body" idx="4294967295"/>
          </p:nvPr>
        </p:nvSpPr>
        <p:spPr>
          <a:xfrm>
            <a:off x="428625" y="1484312"/>
            <a:ext cx="8658300" cy="4824300"/>
          </a:xfrm>
          <a:prstGeom prst="rect">
            <a:avLst/>
          </a:prstGeom>
          <a:noFill/>
          <a:ln>
            <a:noFill/>
          </a:ln>
        </p:spPr>
        <p:txBody>
          <a:bodyPr spcFirstLastPara="1" wrap="square" lIns="91425" tIns="45700" rIns="91425" bIns="45700" anchor="t" anchorCtr="0">
            <a:noAutofit/>
          </a:bodyPr>
          <a:lstStyle/>
          <a:p>
            <a:pPr marL="625475" marR="0" lvl="1" indent="-352425"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national policy</a:t>
            </a:r>
            <a:endParaRPr/>
          </a:p>
          <a:p>
            <a:pPr marL="1130300" marR="0" lvl="2" indent="-457200" algn="l" rtl="0">
              <a:lnSpc>
                <a:spcPct val="10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National Planning Policy Framework (NPPF)</a:t>
            </a:r>
            <a:endParaRPr/>
          </a:p>
          <a:p>
            <a:pPr marL="1130300" marR="0" lvl="2" indent="-457200" algn="l" rtl="0">
              <a:lnSpc>
                <a:spcPct val="10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National Policy Statements</a:t>
            </a:r>
            <a:endParaRPr/>
          </a:p>
          <a:p>
            <a:pPr marL="1130300" marR="0" lvl="2" indent="-457200" algn="l" rtl="0">
              <a:lnSpc>
                <a:spcPct val="10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Specialist policy such as Gypsy and Traveller guidance</a:t>
            </a:r>
            <a:endParaRPr/>
          </a:p>
          <a:p>
            <a:pPr marL="1130300" marR="0" lvl="2" indent="-457200" algn="l" rtl="0">
              <a:lnSpc>
                <a:spcPct val="10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Planning Practice Guidance</a:t>
            </a:r>
            <a:endParaRPr/>
          </a:p>
          <a:p>
            <a:pPr marL="625475" marR="0" lvl="1" indent="-352425" algn="l" rtl="0">
              <a:lnSpc>
                <a:spcPct val="100000"/>
              </a:lnSpc>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local policy </a:t>
            </a:r>
            <a:endParaRPr/>
          </a:p>
          <a:p>
            <a:pPr marL="1130300" marR="0" lvl="2" indent="-457200" algn="l" rtl="0">
              <a:lnSpc>
                <a:spcPct val="10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Development / local plan </a:t>
            </a:r>
            <a:endParaRPr/>
          </a:p>
          <a:p>
            <a:pPr marL="625475" marR="0" lvl="1" indent="-352425" algn="l" rtl="0">
              <a:lnSpc>
                <a:spcPct val="100000"/>
              </a:lnSpc>
              <a:spcBef>
                <a:spcPts val="64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neighbourhood policies</a:t>
            </a:r>
            <a:endParaRPr/>
          </a:p>
          <a:p>
            <a:pPr marL="1130300" marR="0" lvl="2" indent="-457200" algn="l" rtl="0">
              <a:lnSpc>
                <a:spcPct val="100000"/>
              </a:lnSpc>
              <a:spcBef>
                <a:spcPts val="48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neighbourhood plans</a:t>
            </a:r>
            <a:endParaRPr/>
          </a:p>
        </p:txBody>
      </p:sp>
      <p:sp>
        <p:nvSpPr>
          <p:cNvPr id="634" name="Google Shape;634;p113"/>
          <p:cNvSpPr txBox="1">
            <a:spLocks noGrp="1"/>
          </p:cNvSpPr>
          <p:nvPr>
            <p:ph type="title" idx="4294967295"/>
          </p:nvPr>
        </p:nvSpPr>
        <p:spPr>
          <a:xfrm>
            <a:off x="271462" y="404812"/>
            <a:ext cx="9441000" cy="863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69900"/>
              </a:buClr>
              <a:buSzPts val="4000"/>
              <a:buFont typeface="Arial"/>
              <a:buNone/>
            </a:pPr>
            <a:br>
              <a:rPr lang="en-US" sz="4000" b="1" i="0" u="none" strike="noStrike" cap="none">
                <a:solidFill>
                  <a:srgbClr val="669900"/>
                </a:solidFill>
                <a:latin typeface="Arial"/>
                <a:ea typeface="Arial"/>
                <a:cs typeface="Arial"/>
                <a:sym typeface="Arial"/>
              </a:rPr>
            </a:br>
            <a:r>
              <a:rPr lang="en-US" sz="4000" b="1" i="0" u="none" strike="noStrike" cap="none">
                <a:solidFill>
                  <a:srgbClr val="669900"/>
                </a:solidFill>
                <a:latin typeface="Arial"/>
                <a:ea typeface="Arial"/>
                <a:cs typeface="Arial"/>
                <a:sym typeface="Arial"/>
              </a:rPr>
              <a:t>Planning in England is </a:t>
            </a:r>
            <a:r>
              <a:rPr lang="en-US" sz="4000" b="1" i="0" u="sng" strike="noStrike" cap="none">
                <a:solidFill>
                  <a:srgbClr val="669900"/>
                </a:solidFill>
                <a:latin typeface="Arial"/>
                <a:ea typeface="Arial"/>
                <a:cs typeface="Arial"/>
                <a:sym typeface="Arial"/>
              </a:rPr>
              <a:t>policy-led</a:t>
            </a:r>
            <a:r>
              <a:rPr lang="en-US" sz="4000" b="1" i="0" u="none" strike="noStrike" cap="none">
                <a:solidFill>
                  <a:srgbClr val="669900"/>
                </a:solidFill>
                <a:latin typeface="Arial"/>
                <a:ea typeface="Arial"/>
                <a:cs typeface="Arial"/>
                <a:sym typeface="Arial"/>
              </a:rPr>
              <a:t>   </a:t>
            </a:r>
            <a:br>
              <a:rPr lang="en-US" sz="4000" b="1" i="0" u="none" strike="noStrike" cap="none">
                <a:solidFill>
                  <a:srgbClr val="669900"/>
                </a:solidFill>
                <a:latin typeface="Arial"/>
                <a:ea typeface="Arial"/>
                <a:cs typeface="Arial"/>
                <a:sym typeface="Arial"/>
              </a:rPr>
            </a:b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4"/>
          <p:cNvSpPr txBox="1">
            <a:spLocks noGrp="1"/>
          </p:cNvSpPr>
          <p:nvPr>
            <p:ph type="title"/>
          </p:nvPr>
        </p:nvSpPr>
        <p:spPr>
          <a:xfrm>
            <a:off x="584200" y="-26987"/>
            <a:ext cx="93219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669900"/>
              </a:buClr>
              <a:buSzPts val="3200"/>
              <a:buFont typeface="Arial"/>
              <a:buNone/>
            </a:pPr>
            <a:r>
              <a:rPr lang="en-US" sz="3200" b="1" i="0" u="none">
                <a:solidFill>
                  <a:srgbClr val="669900"/>
                </a:solidFill>
                <a:latin typeface="Arial"/>
                <a:ea typeface="Arial"/>
                <a:cs typeface="Arial"/>
                <a:sym typeface="Arial"/>
              </a:rPr>
              <a:t>Sustainable development; the ‘presumption’ </a:t>
            </a:r>
            <a:endParaRPr/>
          </a:p>
        </p:txBody>
      </p:sp>
      <p:sp>
        <p:nvSpPr>
          <p:cNvPr id="368" name="Google Shape;368;p84"/>
          <p:cNvSpPr txBox="1"/>
          <p:nvPr/>
        </p:nvSpPr>
        <p:spPr>
          <a:xfrm>
            <a:off x="592137" y="1019175"/>
            <a:ext cx="5640300" cy="551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dirty="0">
                <a:solidFill>
                  <a:srgbClr val="000000"/>
                </a:solidFill>
                <a:latin typeface="Arial"/>
                <a:ea typeface="Arial"/>
                <a:cs typeface="Arial"/>
                <a:sym typeface="Arial"/>
              </a:rPr>
              <a:t>At the hear</a:t>
            </a:r>
            <a:r>
              <a:rPr lang="en-US" sz="2800" b="0" i="0" u="none" dirty="0">
                <a:solidFill>
                  <a:schemeClr val="dk2"/>
                </a:solidFill>
                <a:latin typeface="Arial"/>
                <a:ea typeface="Arial"/>
                <a:cs typeface="Arial"/>
                <a:sym typeface="Arial"/>
              </a:rPr>
              <a:t>t</a:t>
            </a:r>
            <a:r>
              <a:rPr lang="en-US" sz="2800" b="0" i="0" u="none" dirty="0">
                <a:solidFill>
                  <a:srgbClr val="000000"/>
                </a:solidFill>
                <a:latin typeface="Arial"/>
                <a:ea typeface="Arial"/>
                <a:cs typeface="Arial"/>
                <a:sym typeface="Arial"/>
              </a:rPr>
              <a:t> of the National </a:t>
            </a:r>
            <a:endParaRPr dirty="0"/>
          </a:p>
          <a:p>
            <a:pPr marL="0" marR="0" lvl="0" indent="0" algn="l" rtl="0">
              <a:lnSpc>
                <a:spcPct val="100000"/>
              </a:lnSpc>
              <a:spcBef>
                <a:spcPts val="0"/>
              </a:spcBef>
              <a:spcAft>
                <a:spcPts val="0"/>
              </a:spcAft>
              <a:buClr>
                <a:srgbClr val="000000"/>
              </a:buClr>
              <a:buSzPts val="2800"/>
              <a:buFont typeface="Arial"/>
              <a:buNone/>
            </a:pPr>
            <a:r>
              <a:rPr lang="en-US" sz="2800" b="0" i="0" u="none" dirty="0">
                <a:solidFill>
                  <a:srgbClr val="000000"/>
                </a:solidFill>
                <a:latin typeface="Arial"/>
                <a:ea typeface="Arial"/>
                <a:cs typeface="Arial"/>
                <a:sym typeface="Arial"/>
              </a:rPr>
              <a:t>Planning Policy Framework </a:t>
            </a:r>
            <a:br>
              <a:rPr lang="en-US" sz="2800" b="0" i="0" u="none" dirty="0">
                <a:solidFill>
                  <a:srgbClr val="000000"/>
                </a:solidFill>
                <a:latin typeface="Arial"/>
                <a:ea typeface="Arial"/>
                <a:cs typeface="Arial"/>
                <a:sym typeface="Arial"/>
              </a:rPr>
            </a:br>
            <a:r>
              <a:rPr lang="en-US" sz="2800" b="0" i="0" u="none" dirty="0">
                <a:solidFill>
                  <a:srgbClr val="000000"/>
                </a:solidFill>
                <a:latin typeface="Arial"/>
                <a:ea typeface="Arial"/>
                <a:cs typeface="Arial"/>
                <a:sym typeface="Arial"/>
              </a:rPr>
              <a:t>(NPPF)</a:t>
            </a:r>
            <a:endParaRPr dirty="0"/>
          </a:p>
          <a:p>
            <a:pPr marL="0" marR="0" lvl="0" indent="0" algn="l" rtl="0">
              <a:lnSpc>
                <a:spcPct val="100000"/>
              </a:lnSpc>
              <a:spcBef>
                <a:spcPts val="0"/>
              </a:spcBef>
              <a:spcAft>
                <a:spcPts val="0"/>
              </a:spcAft>
              <a:buClr>
                <a:schemeClr val="dk2"/>
              </a:buClr>
              <a:buSzPts val="2800"/>
              <a:buFont typeface="Arial"/>
              <a:buNone/>
            </a:pPr>
            <a:endParaRPr sz="2800" b="0" i="1"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2800"/>
              <a:buFont typeface="Arial"/>
              <a:buNone/>
            </a:pPr>
            <a:r>
              <a:rPr lang="en-US" sz="2800" b="0" i="1" u="none" dirty="0">
                <a:solidFill>
                  <a:schemeClr val="dk2"/>
                </a:solidFill>
                <a:latin typeface="Arial"/>
                <a:ea typeface="Arial"/>
                <a:cs typeface="Arial"/>
                <a:sym typeface="Arial"/>
              </a:rPr>
              <a:t>2. </a:t>
            </a:r>
            <a:r>
              <a:rPr lang="en-US" sz="2800" b="1" i="1" u="none" dirty="0">
                <a:solidFill>
                  <a:schemeClr val="dk2"/>
                </a:solidFill>
                <a:latin typeface="Arial"/>
                <a:ea typeface="Arial"/>
                <a:cs typeface="Arial"/>
                <a:sym typeface="Arial"/>
              </a:rPr>
              <a:t>Achieving sustainable </a:t>
            </a:r>
            <a:br>
              <a:rPr lang="en-US" sz="2800" b="1" i="1" u="none" dirty="0">
                <a:solidFill>
                  <a:schemeClr val="dk2"/>
                </a:solidFill>
                <a:latin typeface="Arial"/>
                <a:ea typeface="Arial"/>
                <a:cs typeface="Arial"/>
                <a:sym typeface="Arial"/>
              </a:rPr>
            </a:br>
            <a:r>
              <a:rPr lang="en-US" sz="2800" b="1" i="1" u="none" dirty="0">
                <a:solidFill>
                  <a:schemeClr val="dk2"/>
                </a:solidFill>
                <a:latin typeface="Arial"/>
                <a:ea typeface="Arial"/>
                <a:cs typeface="Arial"/>
                <a:sym typeface="Arial"/>
              </a:rPr>
              <a:t>development</a:t>
            </a:r>
            <a:endParaRPr dirty="0"/>
          </a:p>
          <a:p>
            <a:pPr marL="0" marR="0" lvl="0" indent="0" algn="l" rtl="0">
              <a:lnSpc>
                <a:spcPct val="100000"/>
              </a:lnSpc>
              <a:spcBef>
                <a:spcPts val="0"/>
              </a:spcBef>
              <a:spcAft>
                <a:spcPts val="0"/>
              </a:spcAft>
              <a:buClr>
                <a:schemeClr val="dk2"/>
              </a:buClr>
              <a:buSzPts val="2800"/>
              <a:buFont typeface="Arial"/>
              <a:buNone/>
            </a:pPr>
            <a:endParaRPr sz="2800" b="0" i="1" u="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2600"/>
              <a:buFont typeface="Arial"/>
              <a:buNone/>
            </a:pPr>
            <a:r>
              <a:rPr lang="en-US" sz="2600" b="0" i="1" u="none" dirty="0">
                <a:solidFill>
                  <a:schemeClr val="dk2"/>
                </a:solidFill>
                <a:latin typeface="Arial"/>
                <a:ea typeface="Arial"/>
                <a:cs typeface="Arial"/>
                <a:sym typeface="Arial"/>
              </a:rPr>
              <a:t>7.… the objective of sustainable </a:t>
            </a:r>
            <a:br>
              <a:rPr lang="en-US" sz="2600" b="0" i="1" u="none" dirty="0">
                <a:solidFill>
                  <a:schemeClr val="dk2"/>
                </a:solidFill>
                <a:latin typeface="Arial"/>
                <a:ea typeface="Arial"/>
                <a:cs typeface="Arial"/>
                <a:sym typeface="Arial"/>
              </a:rPr>
            </a:br>
            <a:r>
              <a:rPr lang="en-US" sz="2600" b="0" i="1" u="none" dirty="0">
                <a:solidFill>
                  <a:schemeClr val="dk2"/>
                </a:solidFill>
                <a:latin typeface="Arial"/>
                <a:ea typeface="Arial"/>
                <a:cs typeface="Arial"/>
                <a:sym typeface="Arial"/>
              </a:rPr>
              <a:t>development can be </a:t>
            </a:r>
            <a:r>
              <a:rPr lang="en-US" sz="2600" b="0" i="1" u="none" dirty="0" err="1">
                <a:solidFill>
                  <a:schemeClr val="dk2"/>
                </a:solidFill>
                <a:latin typeface="Arial"/>
                <a:ea typeface="Arial"/>
                <a:cs typeface="Arial"/>
                <a:sym typeface="Arial"/>
              </a:rPr>
              <a:t>summarised</a:t>
            </a:r>
            <a:r>
              <a:rPr lang="en-US" sz="2600" b="0" i="1" u="none" dirty="0">
                <a:solidFill>
                  <a:schemeClr val="dk2"/>
                </a:solidFill>
                <a:latin typeface="Arial"/>
                <a:ea typeface="Arial"/>
                <a:cs typeface="Arial"/>
                <a:sym typeface="Arial"/>
              </a:rPr>
              <a:t> as </a:t>
            </a:r>
            <a:br>
              <a:rPr lang="en-US" sz="2600" b="0" i="1" u="none" dirty="0">
                <a:solidFill>
                  <a:schemeClr val="dk2"/>
                </a:solidFill>
                <a:latin typeface="Arial"/>
                <a:ea typeface="Arial"/>
                <a:cs typeface="Arial"/>
                <a:sym typeface="Arial"/>
              </a:rPr>
            </a:br>
            <a:r>
              <a:rPr lang="en-US" sz="2600" b="0" i="1" u="none" dirty="0">
                <a:solidFill>
                  <a:schemeClr val="dk2"/>
                </a:solidFill>
                <a:latin typeface="Arial"/>
                <a:ea typeface="Arial"/>
                <a:cs typeface="Arial"/>
                <a:sym typeface="Arial"/>
              </a:rPr>
              <a:t>meeting the needs of the </a:t>
            </a:r>
            <a:r>
              <a:rPr lang="en-US" sz="2600" b="1" i="1" u="none" dirty="0">
                <a:solidFill>
                  <a:schemeClr val="dk2"/>
                </a:solidFill>
                <a:latin typeface="Arial"/>
                <a:ea typeface="Arial"/>
                <a:cs typeface="Arial"/>
                <a:sym typeface="Arial"/>
              </a:rPr>
              <a:t>present </a:t>
            </a:r>
            <a:br>
              <a:rPr lang="en-US" sz="2600" b="1" i="1" u="none" dirty="0">
                <a:solidFill>
                  <a:schemeClr val="dk2"/>
                </a:solidFill>
                <a:latin typeface="Arial"/>
                <a:ea typeface="Arial"/>
                <a:cs typeface="Arial"/>
                <a:sym typeface="Arial"/>
              </a:rPr>
            </a:br>
            <a:r>
              <a:rPr lang="en-US" sz="2600" b="1" i="1" u="none" dirty="0">
                <a:solidFill>
                  <a:schemeClr val="dk2"/>
                </a:solidFill>
                <a:latin typeface="Arial"/>
                <a:ea typeface="Arial"/>
                <a:cs typeface="Arial"/>
                <a:sym typeface="Arial"/>
              </a:rPr>
              <a:t>without compromising the ability </a:t>
            </a:r>
            <a:br>
              <a:rPr lang="en-US" sz="2600" b="1" i="1" u="none" dirty="0">
                <a:solidFill>
                  <a:schemeClr val="dk2"/>
                </a:solidFill>
                <a:latin typeface="Arial"/>
                <a:ea typeface="Arial"/>
                <a:cs typeface="Arial"/>
                <a:sym typeface="Arial"/>
              </a:rPr>
            </a:br>
            <a:r>
              <a:rPr lang="en-US" sz="2600" b="1" i="1" u="none" dirty="0">
                <a:solidFill>
                  <a:schemeClr val="dk2"/>
                </a:solidFill>
                <a:latin typeface="Arial"/>
                <a:ea typeface="Arial"/>
                <a:cs typeface="Arial"/>
                <a:sym typeface="Arial"/>
              </a:rPr>
              <a:t>of future generations to meet </a:t>
            </a:r>
            <a:endParaRPr dirty="0"/>
          </a:p>
          <a:p>
            <a:pPr marL="0" marR="0" lvl="0" indent="0" algn="l" rtl="0">
              <a:lnSpc>
                <a:spcPct val="100000"/>
              </a:lnSpc>
              <a:spcBef>
                <a:spcPts val="0"/>
              </a:spcBef>
              <a:spcAft>
                <a:spcPts val="0"/>
              </a:spcAft>
              <a:buClr>
                <a:schemeClr val="dk2"/>
              </a:buClr>
              <a:buSzPts val="2600"/>
              <a:buFont typeface="Arial"/>
              <a:buNone/>
            </a:pPr>
            <a:r>
              <a:rPr lang="en-US" sz="2600" b="1" i="1" u="none" dirty="0">
                <a:solidFill>
                  <a:schemeClr val="dk2"/>
                </a:solidFill>
                <a:latin typeface="Arial"/>
                <a:ea typeface="Arial"/>
                <a:cs typeface="Arial"/>
                <a:sym typeface="Arial"/>
              </a:rPr>
              <a:t>their own needs</a:t>
            </a:r>
            <a:r>
              <a:rPr lang="en-US" sz="2600" b="0" i="1" u="none" dirty="0">
                <a:solidFill>
                  <a:schemeClr val="dk2"/>
                </a:solidFill>
                <a:latin typeface="Arial"/>
                <a:ea typeface="Arial"/>
                <a:cs typeface="Arial"/>
                <a:sym typeface="Arial"/>
              </a:rPr>
              <a:t>.</a:t>
            </a:r>
            <a:endParaRPr dirty="0"/>
          </a:p>
        </p:txBody>
      </p:sp>
      <p:pic>
        <p:nvPicPr>
          <p:cNvPr id="369" name="Google Shape;369;p84"/>
          <p:cNvPicPr preferRelativeResize="0"/>
          <p:nvPr/>
        </p:nvPicPr>
        <p:blipFill rotWithShape="1">
          <a:blip r:embed="rId3">
            <a:alphaModFix/>
          </a:blip>
          <a:srcRect/>
          <a:stretch/>
        </p:blipFill>
        <p:spPr>
          <a:xfrm>
            <a:off x="6580187" y="3397250"/>
            <a:ext cx="2995612" cy="2928937"/>
          </a:xfrm>
          <a:prstGeom prst="rect">
            <a:avLst/>
          </a:prstGeom>
          <a:noFill/>
          <a:ln>
            <a:noFill/>
          </a:ln>
        </p:spPr>
      </p:pic>
      <p:pic>
        <p:nvPicPr>
          <p:cNvPr id="370" name="Google Shape;370;p84"/>
          <p:cNvPicPr preferRelativeResize="0"/>
          <p:nvPr/>
        </p:nvPicPr>
        <p:blipFill rotWithShape="1">
          <a:blip r:embed="rId4">
            <a:alphaModFix/>
          </a:blip>
          <a:srcRect/>
          <a:stretch/>
        </p:blipFill>
        <p:spPr>
          <a:xfrm>
            <a:off x="6764337" y="1120775"/>
            <a:ext cx="2803525" cy="2120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16"/>
          <p:cNvSpPr txBox="1">
            <a:spLocks noGrp="1"/>
          </p:cNvSpPr>
          <p:nvPr>
            <p:ph type="title" idx="4294967295"/>
          </p:nvPr>
        </p:nvSpPr>
        <p:spPr>
          <a:xfrm>
            <a:off x="584200" y="274637"/>
            <a:ext cx="8915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69900"/>
              </a:buClr>
              <a:buSzPts val="4000"/>
              <a:buFont typeface="Arial"/>
              <a:buNone/>
            </a:pPr>
            <a:r>
              <a:rPr lang="en-US" sz="4000" b="1" i="0" u="none" strike="noStrike" cap="none">
                <a:solidFill>
                  <a:srgbClr val="669900"/>
                </a:solidFill>
                <a:latin typeface="Arial"/>
                <a:ea typeface="Arial"/>
                <a:cs typeface="Arial"/>
                <a:sym typeface="Arial"/>
              </a:rPr>
              <a:t>‘Basic principle’: start with the plan</a:t>
            </a:r>
            <a:endParaRPr/>
          </a:p>
        </p:txBody>
      </p:sp>
      <p:sp>
        <p:nvSpPr>
          <p:cNvPr id="656" name="Google Shape;656;p116"/>
          <p:cNvSpPr txBox="1">
            <a:spLocks noGrp="1"/>
          </p:cNvSpPr>
          <p:nvPr>
            <p:ph type="body" idx="4294967295"/>
          </p:nvPr>
        </p:nvSpPr>
        <p:spPr>
          <a:xfrm>
            <a:off x="666750" y="1763712"/>
            <a:ext cx="4375200" cy="3916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800" b="0" i="1" u="none" strike="noStrike" cap="none">
                <a:solidFill>
                  <a:srgbClr val="000000"/>
                </a:solidFill>
                <a:latin typeface="Arial"/>
                <a:ea typeface="Arial"/>
                <a:cs typeface="Arial"/>
                <a:sym typeface="Arial"/>
              </a:rPr>
              <a:t>“……have regard to the provisions of the development plan, so far as material to the application, and to any other material considerations”.</a:t>
            </a:r>
            <a:endParaRPr/>
          </a:p>
          <a:p>
            <a:pPr marL="342900" marR="0" lvl="0" indent="-165100" algn="l" rtl="0">
              <a:spcBef>
                <a:spcPts val="560"/>
              </a:spcBef>
              <a:spcAft>
                <a:spcPts val="0"/>
              </a:spcAft>
              <a:buClr>
                <a:schemeClr val="dk1"/>
              </a:buClr>
              <a:buSzPts val="2800"/>
              <a:buFont typeface="Arial"/>
              <a:buNone/>
            </a:pPr>
            <a:endParaRPr sz="2800" b="0" i="1" u="none">
              <a:solidFill>
                <a:srgbClr val="000000"/>
              </a:solidFill>
              <a:latin typeface="Arial"/>
              <a:ea typeface="Arial"/>
              <a:cs typeface="Arial"/>
              <a:sym typeface="Arial"/>
            </a:endParaRPr>
          </a:p>
        </p:txBody>
      </p:sp>
      <p:pic>
        <p:nvPicPr>
          <p:cNvPr id="657" name="Google Shape;657;p116"/>
          <p:cNvPicPr preferRelativeResize="0"/>
          <p:nvPr/>
        </p:nvPicPr>
        <p:blipFill rotWithShape="1">
          <a:blip r:embed="rId3">
            <a:alphaModFix/>
          </a:blip>
          <a:srcRect/>
          <a:stretch/>
        </p:blipFill>
        <p:spPr>
          <a:xfrm rot="20829592">
            <a:off x="7213115" y="1323102"/>
            <a:ext cx="2327275" cy="3284537"/>
          </a:xfrm>
          <a:prstGeom prst="rect">
            <a:avLst/>
          </a:prstGeom>
          <a:noFill/>
          <a:ln>
            <a:noFill/>
          </a:ln>
        </p:spPr>
      </p:pic>
      <p:pic>
        <p:nvPicPr>
          <p:cNvPr id="658" name="Google Shape;658;p116"/>
          <p:cNvPicPr preferRelativeResize="0"/>
          <p:nvPr/>
        </p:nvPicPr>
        <p:blipFill rotWithShape="1">
          <a:blip r:embed="rId4">
            <a:alphaModFix/>
          </a:blip>
          <a:srcRect/>
          <a:stretch/>
        </p:blipFill>
        <p:spPr>
          <a:xfrm rot="944103">
            <a:off x="6022381" y="1356807"/>
            <a:ext cx="1709736" cy="2416175"/>
          </a:xfrm>
          <a:prstGeom prst="rect">
            <a:avLst/>
          </a:prstGeom>
          <a:noFill/>
          <a:ln>
            <a:noFill/>
          </a:ln>
        </p:spPr>
      </p:pic>
      <p:pic>
        <p:nvPicPr>
          <p:cNvPr id="659" name="Google Shape;659;p116"/>
          <p:cNvPicPr preferRelativeResize="0"/>
          <p:nvPr/>
        </p:nvPicPr>
        <p:blipFill rotWithShape="1">
          <a:blip r:embed="rId5">
            <a:alphaModFix/>
          </a:blip>
          <a:srcRect/>
          <a:stretch/>
        </p:blipFill>
        <p:spPr>
          <a:xfrm rot="462222">
            <a:off x="7404254" y="4082903"/>
            <a:ext cx="2051050" cy="2381251"/>
          </a:xfrm>
          <a:prstGeom prst="rect">
            <a:avLst/>
          </a:prstGeom>
          <a:noFill/>
          <a:ln>
            <a:noFill/>
          </a:ln>
        </p:spPr>
      </p:pic>
      <p:pic>
        <p:nvPicPr>
          <p:cNvPr id="2" name="Picture 1">
            <a:extLst>
              <a:ext uri="{FF2B5EF4-FFF2-40B4-BE49-F238E27FC236}">
                <a16:creationId xmlns:a16="http://schemas.microsoft.com/office/drawing/2014/main" id="{73FD2050-7127-2F54-8A84-B32C912E5C31}"/>
              </a:ext>
            </a:extLst>
          </p:cNvPr>
          <p:cNvPicPr>
            <a:picLocks noChangeAspect="1"/>
          </p:cNvPicPr>
          <p:nvPr/>
        </p:nvPicPr>
        <p:blipFill>
          <a:blip r:embed="rId6"/>
          <a:stretch>
            <a:fillRect/>
          </a:stretch>
        </p:blipFill>
        <p:spPr>
          <a:xfrm rot="5045486">
            <a:off x="5120769" y="4229383"/>
            <a:ext cx="2678054" cy="1816347"/>
          </a:xfrm>
          <a:prstGeom prst="rect">
            <a:avLst/>
          </a:prstGeom>
        </p:spPr>
      </p:pic>
    </p:spTree>
  </p:cSld>
  <p:clrMapOvr>
    <a:masterClrMapping/>
  </p:clrMapOvr>
</p:sld>
</file>

<file path=ppt/theme/theme1.xml><?xml version="1.0" encoding="utf-8"?>
<a:theme xmlns:a="http://schemas.openxmlformats.org/drawingml/2006/main" name="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2513</TotalTime>
  <Words>6151</Words>
  <Application>Microsoft Office PowerPoint</Application>
  <PresentationFormat>A4 Paper (210x297 mm)</PresentationFormat>
  <Paragraphs>603</Paragraphs>
  <Slides>39</Slides>
  <Notes>39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39</vt:i4>
      </vt:variant>
    </vt:vector>
  </HeadingPairs>
  <TitlesOfParts>
    <vt:vector size="49" baseType="lpstr">
      <vt:lpstr>Arial</vt:lpstr>
      <vt:lpstr>Calibri</vt:lpstr>
      <vt:lpstr>Times New Roman</vt:lpstr>
      <vt:lpstr>Trebuchet MS</vt:lpstr>
      <vt:lpstr>LG Group 2</vt:lpstr>
      <vt:lpstr>1_LG Group 2</vt:lpstr>
      <vt:lpstr>LG Group 2</vt:lpstr>
      <vt:lpstr>5_LG Group 2</vt:lpstr>
      <vt:lpstr>LG Group 2</vt:lpstr>
      <vt:lpstr>3_LG Group 2</vt:lpstr>
      <vt:lpstr>Introduction to Planning for new Local Authority Councillors</vt:lpstr>
      <vt:lpstr>The session: An introduction to planning for local authority Councillors </vt:lpstr>
      <vt:lpstr>Introduction to planning</vt:lpstr>
      <vt:lpstr>Planning creates headlines </vt:lpstr>
      <vt:lpstr>PowerPoint Presentation</vt:lpstr>
      <vt:lpstr>Introduction to planning </vt:lpstr>
      <vt:lpstr> Planning in England is policy-led    </vt:lpstr>
      <vt:lpstr>Sustainable development; the ‘presumption’ </vt:lpstr>
      <vt:lpstr>‘Basic principle’: start with the plan</vt:lpstr>
      <vt:lpstr>PowerPoint Presentation</vt:lpstr>
      <vt:lpstr>Introduction to Planning</vt:lpstr>
      <vt:lpstr>The role of decision-making</vt:lpstr>
      <vt:lpstr>Make no mistake.. </vt:lpstr>
      <vt:lpstr>Make no mistake.. </vt:lpstr>
      <vt:lpstr>When to get involved: The life of a Planning Application</vt:lpstr>
      <vt:lpstr>Duty of an elected member </vt:lpstr>
      <vt:lpstr>Examples of predisposition and predetermination</vt:lpstr>
      <vt:lpstr>Type of Application</vt:lpstr>
      <vt:lpstr>Material Considerations</vt:lpstr>
      <vt:lpstr>Material Considerations</vt:lpstr>
      <vt:lpstr>Non-material Considerations</vt:lpstr>
      <vt:lpstr>Planning involves balancing issues</vt:lpstr>
      <vt:lpstr> Listening to objections:</vt:lpstr>
      <vt:lpstr>  </vt:lpstr>
      <vt:lpstr>Committee application and determination </vt:lpstr>
      <vt:lpstr>Committee application and determination </vt:lpstr>
      <vt:lpstr>Taking advice</vt:lpstr>
      <vt:lpstr>Listen to what officers are telling you</vt:lpstr>
      <vt:lpstr>Introduction to Planning</vt:lpstr>
      <vt:lpstr>The councillor’s role depends on…  </vt:lpstr>
      <vt:lpstr>Political group member</vt:lpstr>
      <vt:lpstr>Parish Councillor</vt:lpstr>
      <vt:lpstr>Ward member</vt:lpstr>
      <vt:lpstr>Member of the planning committee</vt:lpstr>
      <vt:lpstr>Strategic Committee Member</vt:lpstr>
      <vt:lpstr>Change is the only constant </vt:lpstr>
      <vt:lpstr>Planning is key</vt:lpstr>
      <vt:lpstr>Understanding the jargon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 Making at Committee</dc:title>
  <dc:creator>Faye Barker</dc:creator>
  <cp:lastModifiedBy>Stephen Barker</cp:lastModifiedBy>
  <cp:revision>22</cp:revision>
  <dcterms:modified xsi:type="dcterms:W3CDTF">2023-06-01T08:52:13Z</dcterms:modified>
</cp:coreProperties>
</file>